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media/image10.jpeg" ContentType="image/jpeg"/>
  <Override PartName="/ppt/media/image9.jpeg" ContentType="image/jpeg"/>
  <Override PartName="/ppt/media/image8.png" ContentType="image/png"/>
  <Override PartName="/ppt/media/image7.png" ContentType="image/png"/>
  <Override PartName="/ppt/media/image6.png" ContentType="image/png"/>
  <Override PartName="/ppt/media/image5.png" ContentType="image/png"/>
  <Override PartName="/ppt/media/image4.png" ContentType="image/png"/>
  <Override PartName="/ppt/media/image3.png" ContentType="image/png"/>
  <Override PartName="/ppt/media/image2.png" ContentType="image/png"/>
  <Override PartName="/ppt/media/image1.png" ContentType="image/png"/>
  <Override PartName="/ppt/slideLayouts/slideLayout48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_rels/slideLayout43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1.xml.rels" ContentType="application/vnd.openxmlformats-package.relationships+xml"/>
  <Override PartName="/ppt/slideLayouts/slideLayout3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  <p:sldMasterId id="2147483674" r:id="rId4"/>
    <p:sldMasterId id="2147483687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Relationship Id="rId3" Type="http://schemas.openxmlformats.org/officeDocument/2006/relationships/image" Target="../media/image6.png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7.png"/><Relationship Id="rId3" Type="http://schemas.openxmlformats.org/officeDocument/2006/relationships/image" Target="../media/image8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34" name="" descr="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  <p:pic>
        <p:nvPicPr>
          <p:cNvPr id="35" name="" descr=""/>
          <p:cNvPicPr/>
          <p:nvPr/>
        </p:nvPicPr>
        <p:blipFill>
          <a:blip r:embed="rId3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70" name="" descr="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  <p:pic>
        <p:nvPicPr>
          <p:cNvPr id="71" name="" descr=""/>
          <p:cNvPicPr/>
          <p:nvPr/>
        </p:nvPicPr>
        <p:blipFill>
          <a:blip r:embed="rId3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75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2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106" name="" descr="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  <p:pic>
        <p:nvPicPr>
          <p:cNvPr id="107" name="" descr=""/>
          <p:cNvPicPr/>
          <p:nvPr/>
        </p:nvPicPr>
        <p:blipFill>
          <a:blip r:embed="rId3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11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1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2" name="PlaceHolder 4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6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0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3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7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8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41" name="PlaceHolder 3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142" name="" descr=""/>
          <p:cNvPicPr/>
          <p:nvPr/>
        </p:nvPicPr>
        <p:blipFill>
          <a:blip r:embed="rId2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  <p:pic>
        <p:nvPicPr>
          <p:cNvPr id="143" name="" descr=""/>
          <p:cNvPicPr/>
          <p:nvPr/>
        </p:nvPicPr>
        <p:blipFill>
          <a:blip r:embed="rId3"/>
          <a:stretch/>
        </p:blipFill>
        <p:spPr>
          <a:xfrm>
            <a:off x="2292480" y="1768680"/>
            <a:ext cx="5494680" cy="43840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hu-HU" sz="4400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hu-HU" sz="3200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hu-HU" sz="2800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hu-HU" sz="2400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hu-HU" sz="2000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hu-HU" sz="2000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hu-HU" sz="2000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hu-HU" sz="2000">
                <a:latin typeface="Arial"/>
              </a:rPr>
              <a:t>Seventh Outline Level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hu-HU" sz="4400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hu-HU" sz="3200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hu-HU" sz="2800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hu-HU" sz="2400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hu-HU" sz="2000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hu-HU" sz="2000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hu-HU" sz="2000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hu-HU" sz="2000">
                <a:latin typeface="Arial"/>
              </a:rPr>
              <a:t>Seventh Outline Level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hu-HU" sz="4400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hu-HU" sz="3200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hu-HU" sz="2800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hu-HU" sz="2400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hu-HU" sz="2000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hu-HU" sz="2000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hu-HU" sz="2000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hu-HU" sz="2000">
                <a:latin typeface="Arial"/>
              </a:rPr>
              <a:t>Seventh Outline Level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rIns="0" tIns="0" bIns="0" anchor="ctr"/>
          <a:p>
            <a:r>
              <a:rPr lang="hu-HU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1640" cy="438372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hu-HU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hu-HU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hu-HU">
                <a:latin typeface="Arial"/>
              </a:rPr>
              <a:t>Seventh Outline Level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ustomShape 1"/>
          <p:cNvSpPr/>
          <p:nvPr/>
        </p:nvSpPr>
        <p:spPr>
          <a:xfrm>
            <a:off x="504000" y="301320"/>
            <a:ext cx="907020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hu-HU" sz="4400" strike="noStrike">
                <a:solidFill>
                  <a:srgbClr val="000000"/>
                </a:solidFill>
                <a:latin typeface="Arial"/>
                <a:ea typeface="DejaVu Sans"/>
              </a:rPr>
              <a:t>Abúzus a családban</a:t>
            </a:r>
            <a:endParaRPr/>
          </a:p>
        </p:txBody>
      </p:sp>
      <p:sp>
        <p:nvSpPr>
          <p:cNvPr id="145" name="CustomShape 2"/>
          <p:cNvSpPr/>
          <p:nvPr/>
        </p:nvSpPr>
        <p:spPr>
          <a:xfrm>
            <a:off x="504000" y="1769040"/>
            <a:ext cx="9070200" cy="4383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Hogyan felel meg a családon belüli erőszak a társadalmi normáknak, és mi a haszna az elkövető számára?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r">
              <a:lnSpc>
                <a:spcPct val="100000"/>
              </a:lnSpc>
            </a:pP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Kuszing Gábor</a:t>
            </a:r>
            <a:endParaRPr/>
          </a:p>
          <a:p>
            <a:pPr algn="r">
              <a:lnSpc>
                <a:spcPct val="100000"/>
              </a:lnSpc>
            </a:pP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Stop-Férfierőszak Projekt, pszichológus</a:t>
            </a:r>
            <a:endParaRPr/>
          </a:p>
        </p:txBody>
      </p:sp>
      <p:pic>
        <p:nvPicPr>
          <p:cNvPr id="146" name="" descr=""/>
          <p:cNvPicPr/>
          <p:nvPr/>
        </p:nvPicPr>
        <p:blipFill>
          <a:blip r:embed="rId1"/>
          <a:stretch/>
        </p:blipFill>
        <p:spPr>
          <a:xfrm>
            <a:off x="5920560" y="5543280"/>
            <a:ext cx="3884040" cy="8913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CustomShape 1"/>
          <p:cNvSpPr/>
          <p:nvPr/>
        </p:nvSpPr>
        <p:spPr>
          <a:xfrm>
            <a:off x="504000" y="301320"/>
            <a:ext cx="907020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hu-HU" sz="4400" strike="noStrike">
                <a:solidFill>
                  <a:srgbClr val="000000"/>
                </a:solidFill>
                <a:latin typeface="Arial"/>
                <a:ea typeface="DejaVu Sans"/>
              </a:rPr>
              <a:t>Előadás menete</a:t>
            </a:r>
            <a:r>
              <a:rPr lang="hu-HU" sz="4400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endParaRPr/>
          </a:p>
        </p:txBody>
      </p:sp>
      <p:sp>
        <p:nvSpPr>
          <p:cNvPr id="148" name="CustomShape 2"/>
          <p:cNvSpPr/>
          <p:nvPr/>
        </p:nvSpPr>
        <p:spPr>
          <a:xfrm>
            <a:off x="504000" y="1769040"/>
            <a:ext cx="9070200" cy="4383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>
              <a:lnSpc>
                <a:spcPct val="100000"/>
              </a:lnSpc>
              <a:buFont typeface="StarSymbol"/>
              <a:buAutoNum type="arabicPeriod"/>
            </a:pP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Mi az erőszak?</a:t>
            </a:r>
            <a:endParaRPr/>
          </a:p>
          <a:p>
            <a:pPr>
              <a:lnSpc>
                <a:spcPct val="100000"/>
              </a:lnSpc>
              <a:buFont typeface="StarSymbol"/>
              <a:buAutoNum type="arabicPeriod"/>
            </a:pP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Hatalom a társadalomban és a családban</a:t>
            </a:r>
            <a:endParaRPr/>
          </a:p>
          <a:p>
            <a:pPr>
              <a:lnSpc>
                <a:spcPct val="100000"/>
              </a:lnSpc>
              <a:buFont typeface="StarSymbol"/>
              <a:buAutoNum type="arabicPeriod"/>
            </a:pP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Az elkövetők haszna az erőszakból</a:t>
            </a:r>
            <a:endParaRPr/>
          </a:p>
          <a:p>
            <a:pPr>
              <a:lnSpc>
                <a:spcPct val="100000"/>
              </a:lnSpc>
              <a:buFont typeface="StarSymbol"/>
              <a:buAutoNum type="arabicPeriod"/>
            </a:pP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Hogyan engedélyezi és támogatja a társadalom az erőszakot</a:t>
            </a:r>
            <a:endParaRPr/>
          </a:p>
          <a:p>
            <a:pPr>
              <a:lnSpc>
                <a:spcPct val="100000"/>
              </a:lnSpc>
              <a:buFont typeface="StarSymbol"/>
              <a:buAutoNum type="arabicPeriod"/>
            </a:pP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A beavatkozás módjai</a:t>
            </a:r>
            <a:endParaRPr/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CustomShape 1"/>
          <p:cNvSpPr/>
          <p:nvPr/>
        </p:nvSpPr>
        <p:spPr>
          <a:xfrm>
            <a:off x="504000" y="301320"/>
            <a:ext cx="907020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hu-HU" sz="4400" strike="noStrike">
                <a:solidFill>
                  <a:srgbClr val="000000"/>
                </a:solidFill>
                <a:latin typeface="Arial"/>
                <a:ea typeface="DejaVu Sans"/>
              </a:rPr>
              <a:t>Mi az erőszak?</a:t>
            </a:r>
            <a:endParaRPr/>
          </a:p>
        </p:txBody>
      </p:sp>
      <p:sp>
        <p:nvSpPr>
          <p:cNvPr id="150" name="CustomShape 2"/>
          <p:cNvSpPr/>
          <p:nvPr/>
        </p:nvSpPr>
        <p:spPr>
          <a:xfrm>
            <a:off x="504000" y="1769040"/>
            <a:ext cx="9070200" cy="4383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endParaRPr/>
          </a:p>
          <a:p>
            <a:endParaRPr/>
          </a:p>
          <a:p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Agresszió</a:t>
            </a: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lang="hu-HU" sz="2600" strike="noStrike">
                <a:solidFill>
                  <a:srgbClr val="000000"/>
                </a:solidFill>
                <a:latin typeface="Arial"/>
                <a:ea typeface="DejaVu Sans"/>
              </a:rPr>
              <a:t>bármilyen céllal</a:t>
            </a:r>
            <a:endParaRPr/>
          </a:p>
          <a:p>
            <a:r>
              <a:rPr lang="hu-HU" sz="2600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lang="hu-HU" sz="2600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lang="hu-HU" sz="2600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Erőszak</a:t>
            </a: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lang="hu-HU" sz="2600" strike="noStrike">
                <a:solidFill>
                  <a:srgbClr val="000000"/>
                </a:solidFill>
                <a:latin typeface="Arial"/>
                <a:ea typeface="DejaVu Sans"/>
              </a:rPr>
              <a:t>célja hatalom</a:t>
            </a:r>
            <a:endParaRPr/>
          </a:p>
          <a:p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               </a:t>
            </a:r>
            <a:r>
              <a:rPr lang="hu-HU" sz="2600" strike="noStrike">
                <a:solidFill>
                  <a:srgbClr val="000000"/>
                </a:solidFill>
                <a:latin typeface="Arial"/>
                <a:ea typeface="DejaVu Sans"/>
              </a:rPr>
              <a:t>Bántal-</a:t>
            </a:r>
            <a:r>
              <a:rPr lang="hu-HU" sz="2600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lang="hu-HU" sz="2600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lang="hu-HU" sz="2600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lang="hu-HU" sz="2600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lang="hu-HU" sz="2600" strike="noStrike">
                <a:solidFill>
                  <a:srgbClr val="000000"/>
                </a:solidFill>
                <a:latin typeface="Arial"/>
                <a:ea typeface="DejaVu Sans"/>
              </a:rPr>
              <a:t>cálja hatalom + szisztematikus</a:t>
            </a:r>
            <a:endParaRPr/>
          </a:p>
          <a:p>
            <a:r>
              <a:rPr lang="hu-HU" sz="2600" strike="noStrike">
                <a:solidFill>
                  <a:srgbClr val="000000"/>
                </a:solidFill>
                <a:latin typeface="Arial"/>
                <a:ea typeface="DejaVu Sans"/>
              </a:rPr>
              <a:t>                  </a:t>
            </a:r>
            <a:r>
              <a:rPr lang="hu-HU" sz="2600" strike="noStrike">
                <a:solidFill>
                  <a:srgbClr val="000000"/>
                </a:solidFill>
                <a:latin typeface="Arial"/>
                <a:ea typeface="DejaVu Sans"/>
              </a:rPr>
              <a:t>mazás</a:t>
            </a:r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r>
              <a:rPr lang="hu-HU" sz="2600" strike="noStrike">
                <a:solidFill>
                  <a:srgbClr val="000000"/>
                </a:solidFill>
                <a:latin typeface="Arial"/>
                <a:ea typeface="DejaVu Sans"/>
              </a:rPr>
              <a:t>Forrás: </a:t>
            </a:r>
            <a:r>
              <a:rPr i="1" lang="hu-HU" sz="2600" strike="noStrike">
                <a:solidFill>
                  <a:srgbClr val="000000"/>
                </a:solidFill>
                <a:latin typeface="Arial"/>
                <a:ea typeface="DejaVu Sans"/>
              </a:rPr>
              <a:t>Miért bántalmaz? Miért bántalmazhat?</a:t>
            </a:r>
            <a:endParaRPr/>
          </a:p>
          <a:p>
            <a:pPr algn="r">
              <a:lnSpc>
                <a:spcPct val="100000"/>
              </a:lnSpc>
            </a:pPr>
            <a:r>
              <a:rPr lang="hu-HU" sz="2600" strike="noStrike">
                <a:solidFill>
                  <a:srgbClr val="000000"/>
                </a:solidFill>
                <a:latin typeface="Arial"/>
                <a:ea typeface="DejaVu Sans"/>
              </a:rPr>
              <a:t>http://stop-ferfieroszak.hu/kiadvanyok/kotetek</a:t>
            </a:r>
            <a:endParaRPr/>
          </a:p>
        </p:txBody>
      </p:sp>
      <p:sp>
        <p:nvSpPr>
          <p:cNvPr id="151" name="CustomShape 3"/>
          <p:cNvSpPr/>
          <p:nvPr/>
        </p:nvSpPr>
        <p:spPr>
          <a:xfrm>
            <a:off x="1440000" y="2810520"/>
            <a:ext cx="2263320" cy="2300040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52" name="CustomShape 4"/>
          <p:cNvSpPr/>
          <p:nvPr/>
        </p:nvSpPr>
        <p:spPr>
          <a:xfrm>
            <a:off x="2088000" y="3456000"/>
            <a:ext cx="1078560" cy="1078560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53" name="CustomShape 5"/>
          <p:cNvSpPr/>
          <p:nvPr/>
        </p:nvSpPr>
        <p:spPr>
          <a:xfrm>
            <a:off x="720000" y="2160000"/>
            <a:ext cx="3598560" cy="3598560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CustomShape 1"/>
          <p:cNvSpPr/>
          <p:nvPr/>
        </p:nvSpPr>
        <p:spPr>
          <a:xfrm>
            <a:off x="504000" y="301320"/>
            <a:ext cx="907020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hu-HU" sz="4400" strike="noStrike">
                <a:solidFill>
                  <a:srgbClr val="000000"/>
                </a:solidFill>
                <a:latin typeface="Arial"/>
                <a:ea typeface="DejaVu Sans"/>
              </a:rPr>
              <a:t>Hatalom a társadalomban és a családban</a:t>
            </a:r>
            <a:endParaRPr/>
          </a:p>
        </p:txBody>
      </p:sp>
      <p:sp>
        <p:nvSpPr>
          <p:cNvPr id="155" name="CustomShape 2"/>
          <p:cNvSpPr/>
          <p:nvPr/>
        </p:nvSpPr>
        <p:spPr>
          <a:xfrm>
            <a:off x="504000" y="1769040"/>
            <a:ext cx="9070200" cy="4383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Férfi-nő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Fehér-Roma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Heteroszexuális-nem heteroszexuális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Gazdag-szegény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Nem fogyatékos-fogyatékos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Felnőtt-gyerek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Középkorú-idős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A családon belüli erőszak strukturális erőszak.</a:t>
            </a:r>
            <a:endParaRPr/>
          </a:p>
          <a:p>
            <a:pPr>
              <a:lnSpc>
                <a:spcPct val="100000"/>
              </a:lnSpc>
            </a:pPr>
            <a:r>
              <a:rPr lang="hu-HU" sz="2600" strike="noStrike">
                <a:solidFill>
                  <a:srgbClr val="000000"/>
                </a:solidFill>
                <a:latin typeface="Arial"/>
                <a:ea typeface="DejaVu Sans"/>
              </a:rPr>
              <a:t>Forrás: </a:t>
            </a:r>
            <a:r>
              <a:rPr i="1" lang="hu-HU" sz="2600" strike="noStrike">
                <a:solidFill>
                  <a:srgbClr val="000000"/>
                </a:solidFill>
                <a:latin typeface="Arial"/>
                <a:ea typeface="DejaVu Sans"/>
              </a:rPr>
              <a:t>Miért bántalmaz? Miért bántalmazhat?</a:t>
            </a:r>
            <a:endParaRPr/>
          </a:p>
          <a:p>
            <a:pPr algn="r">
              <a:lnSpc>
                <a:spcPct val="100000"/>
              </a:lnSpc>
            </a:pPr>
            <a:r>
              <a:rPr lang="hu-HU" sz="2600" strike="noStrike">
                <a:solidFill>
                  <a:srgbClr val="000000"/>
                </a:solidFill>
                <a:latin typeface="Arial"/>
                <a:ea typeface="DejaVu Sans"/>
              </a:rPr>
              <a:t>http://stop-ferfieroszak.hu/kiadvanyok/kotetek</a:t>
            </a:r>
            <a:endParaRPr/>
          </a:p>
        </p:txBody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ustomShape 1"/>
          <p:cNvSpPr/>
          <p:nvPr/>
        </p:nvSpPr>
        <p:spPr>
          <a:xfrm>
            <a:off x="504000" y="301320"/>
            <a:ext cx="907020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hu-HU" sz="4400" strike="noStrike">
                <a:solidFill>
                  <a:srgbClr val="000000"/>
                </a:solidFill>
                <a:latin typeface="Arial"/>
                <a:ea typeface="DejaVu Sans"/>
              </a:rPr>
              <a:t>Az elkövetők haszna az erőszakból</a:t>
            </a:r>
            <a:endParaRPr/>
          </a:p>
        </p:txBody>
      </p:sp>
      <p:sp>
        <p:nvSpPr>
          <p:cNvPr id="157" name="CustomShape 2"/>
          <p:cNvSpPr/>
          <p:nvPr/>
        </p:nvSpPr>
        <p:spPr>
          <a:xfrm>
            <a:off x="504000" y="1769040"/>
            <a:ext cx="9070200" cy="4383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endParaRPr/>
          </a:p>
          <a:p>
            <a:pPr>
              <a:lnSpc>
                <a:spcPct val="100000"/>
              </a:lnSpc>
            </a:pPr>
            <a:r>
              <a:rPr b="1"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Az elkövető kényelme érvényesül</a:t>
            </a:r>
            <a:endParaRPr/>
          </a:p>
          <a:p>
            <a:pPr>
              <a:lnSpc>
                <a:spcPct val="100000"/>
              </a:lnSpc>
            </a:pP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Ha a gyerekemre rákiabálok, amikor egy bogarat akar nézni óvodába menet, akkor nem kell azt a kényelmetlenséget vállalnom, hogy fél–egy órával hamarabb kell elindulnunk.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Ha megverem vagy bezárom az éjszaka szorongó és járkáló demens embert, akkor nem kell azzal időt töltenem, hogy megnyugtassam.</a:t>
            </a:r>
            <a:endParaRPr/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CustomShape 1"/>
          <p:cNvSpPr/>
          <p:nvPr/>
        </p:nvSpPr>
        <p:spPr>
          <a:xfrm>
            <a:off x="504000" y="301320"/>
            <a:ext cx="9071640" cy="1261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hu-HU" sz="4400" strike="noStrike">
                <a:latin typeface="Arial"/>
              </a:rPr>
              <a:t>Az elkövetők haszna az erőszakból</a:t>
            </a:r>
            <a:endParaRPr/>
          </a:p>
        </p:txBody>
      </p:sp>
      <p:sp>
        <p:nvSpPr>
          <p:cNvPr id="159" name="CustomShape 2"/>
          <p:cNvSpPr/>
          <p:nvPr/>
        </p:nvSpPr>
        <p:spPr>
          <a:xfrm>
            <a:off x="504000" y="1768680"/>
            <a:ext cx="9071640" cy="438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r>
              <a:rPr b="1" lang="hu-HU" sz="3200" strike="noStrike">
                <a:latin typeface="Arial"/>
              </a:rPr>
              <a:t>Az áldozatok elzárása erőforrásoktól</a:t>
            </a:r>
            <a:endParaRPr/>
          </a:p>
          <a:p>
            <a:r>
              <a:rPr lang="hu-HU" sz="3200" strike="noStrike">
                <a:latin typeface="Arial"/>
              </a:rPr>
              <a:t>Férfiak gyakran kész tények elé állítják a párjukat, amikor a megkérdezése nélkül vásárolnak nagyobb értékű javakat, és így kizárják a pénz felhasználásából.</a:t>
            </a:r>
            <a:endParaRPr/>
          </a:p>
          <a:p>
            <a:r>
              <a:rPr lang="hu-HU" sz="2600" strike="noStrike">
                <a:solidFill>
                  <a:srgbClr val="000000"/>
                </a:solidFill>
                <a:latin typeface="Arial"/>
                <a:ea typeface="DejaVu Sans"/>
              </a:rPr>
              <a:t>Forrás: </a:t>
            </a:r>
            <a:r>
              <a:rPr i="1" lang="hu-HU" sz="2600" strike="noStrike">
                <a:solidFill>
                  <a:srgbClr val="000000"/>
                </a:solidFill>
                <a:latin typeface="Arial"/>
                <a:ea typeface="DejaVu Sans"/>
              </a:rPr>
              <a:t>Hétköznapi hímsovinizmus</a:t>
            </a:r>
            <a:endParaRPr/>
          </a:p>
          <a:p>
            <a:pPr algn="r">
              <a:lnSpc>
                <a:spcPct val="100000"/>
              </a:lnSpc>
            </a:pPr>
            <a:r>
              <a:rPr lang="hu-HU" sz="2600" strike="noStrike">
                <a:solidFill>
                  <a:srgbClr val="000000"/>
                </a:solidFill>
                <a:latin typeface="Arial"/>
                <a:ea typeface="DejaVu Sans"/>
              </a:rPr>
              <a:t>http://stop-ferfieroszak.hu/kiadvanyok/kotetek</a:t>
            </a:r>
            <a:endParaRPr/>
          </a:p>
          <a:p>
            <a:pPr algn="r"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Értelmi fogyatékos emberektől gyakran olyan döntéseket is megtagadnak, amelyek meghozatalára képesek, így nem jutnak hozzá pénzükhöz, hétköznapi tevékenységekhez.</a:t>
            </a:r>
            <a:endParaRPr/>
          </a:p>
        </p:txBody>
      </p:sp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CustomShape 1"/>
          <p:cNvSpPr/>
          <p:nvPr/>
        </p:nvSpPr>
        <p:spPr>
          <a:xfrm>
            <a:off x="504000" y="301320"/>
            <a:ext cx="907020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hu-HU" sz="4400" strike="noStrike">
                <a:solidFill>
                  <a:srgbClr val="000000"/>
                </a:solidFill>
                <a:latin typeface="Arial"/>
                <a:ea typeface="DejaVu Sans"/>
              </a:rPr>
              <a:t>Az elkövetők haszna az erőszakból</a:t>
            </a:r>
            <a:endParaRPr/>
          </a:p>
        </p:txBody>
      </p:sp>
      <p:sp>
        <p:nvSpPr>
          <p:cNvPr id="161" name="CustomShape 2"/>
          <p:cNvSpPr/>
          <p:nvPr/>
        </p:nvSpPr>
        <p:spPr>
          <a:xfrm>
            <a:off x="504000" y="1769040"/>
            <a:ext cx="9070200" cy="4383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Az áldozatok munkájának kihasználása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A nők végzik a világ munkájának 2/3-át, keresik a világ jövedelmének 1/10-ét, és birtokolják a világ tulajdonának alig 1%-át. (Humphrey Intézet)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A magyar nők napi 2 órával többet dolgoznak, mint férfiak, de csak 80%-át keresik a jövedelmeknek. (KSH/Eurostat időmérleg)</a:t>
            </a:r>
            <a:endParaRPr/>
          </a:p>
          <a:p>
            <a:pPr algn="r">
              <a:lnSpc>
                <a:spcPct val="100000"/>
              </a:lnSpc>
            </a:pPr>
            <a:endParaRPr/>
          </a:p>
        </p:txBody>
      </p:sp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CustomShape 1"/>
          <p:cNvSpPr/>
          <p:nvPr/>
        </p:nvSpPr>
        <p:spPr>
          <a:xfrm>
            <a:off x="504000" y="301320"/>
            <a:ext cx="907020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hu-HU" sz="4400" strike="noStrike">
                <a:solidFill>
                  <a:srgbClr val="000000"/>
                </a:solidFill>
                <a:latin typeface="Arial"/>
                <a:ea typeface="DejaVu Sans"/>
              </a:rPr>
              <a:t>Hogyan engedélyezi és támogatja a társadalom az erőszakot?</a:t>
            </a:r>
            <a:endParaRPr/>
          </a:p>
        </p:txBody>
      </p:sp>
      <p:sp>
        <p:nvSpPr>
          <p:cNvPr id="163" name="CustomShape 2"/>
          <p:cNvSpPr/>
          <p:nvPr/>
        </p:nvSpPr>
        <p:spPr>
          <a:xfrm>
            <a:off x="504000" y="1769040"/>
            <a:ext cx="9070200" cy="4383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A hatóságok nem avatkoznak be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Az ismerősök, barátok nem avatkoznak be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Nem hisznek az áldozatnak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Hibáztatják az áldozatot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Felmentik az elkövetőt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Az erőszakot jogosnak tekintik</a:t>
            </a:r>
            <a:endParaRPr/>
          </a:p>
        </p:txBody>
      </p:sp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504000" y="301320"/>
            <a:ext cx="907020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hu-HU" sz="4400" strike="noStrike">
                <a:solidFill>
                  <a:srgbClr val="000000"/>
                </a:solidFill>
                <a:latin typeface="Arial"/>
                <a:ea typeface="DejaVu Sans"/>
              </a:rPr>
              <a:t>A beavatkozások</a:t>
            </a:r>
            <a:endParaRPr/>
          </a:p>
        </p:txBody>
      </p:sp>
      <p:sp>
        <p:nvSpPr>
          <p:cNvPr id="165" name="CustomShape 2"/>
          <p:cNvSpPr/>
          <p:nvPr/>
        </p:nvSpPr>
        <p:spPr>
          <a:xfrm>
            <a:off x="504000" y="1769040"/>
            <a:ext cx="9070200" cy="4383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Legyenek részei általános esélyegyenlőségi politikának</a:t>
            </a:r>
            <a:endParaRPr/>
          </a:p>
          <a:p>
            <a:pPr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A következő sorrendben valósuljanak meg:</a:t>
            </a:r>
            <a:endParaRPr/>
          </a:p>
          <a:p>
            <a:pPr lvl="1">
              <a:lnSpc>
                <a:spcPct val="100000"/>
              </a:lnSpc>
              <a:buFont typeface="Liberation Serif"/>
              <a:buAutoNum type="arabicPeriod"/>
            </a:pPr>
            <a:r>
              <a:rPr lang="hu-HU" sz="2800" strike="noStrike">
                <a:solidFill>
                  <a:srgbClr val="000000"/>
                </a:solidFill>
                <a:latin typeface="Arial"/>
                <a:ea typeface="DejaVu Sans"/>
              </a:rPr>
              <a:t>Az áldozatok biztonsága</a:t>
            </a:r>
            <a:endParaRPr/>
          </a:p>
          <a:p>
            <a:pPr lvl="1">
              <a:lnSpc>
                <a:spcPct val="100000"/>
              </a:lnSpc>
              <a:buFont typeface="Liberation Serif"/>
              <a:buAutoNum type="arabicPeriod"/>
            </a:pPr>
            <a:r>
              <a:rPr lang="hu-HU" sz="2800" strike="noStrike">
                <a:solidFill>
                  <a:srgbClr val="000000"/>
                </a:solidFill>
                <a:latin typeface="Arial"/>
                <a:ea typeface="DejaVu Sans"/>
              </a:rPr>
              <a:t>Az elkövetők felelősségre vonása</a:t>
            </a:r>
            <a:endParaRPr/>
          </a:p>
          <a:p>
            <a:pPr lvl="1">
              <a:lnSpc>
                <a:spcPct val="100000"/>
              </a:lnSpc>
              <a:buFont typeface="Liberation Serif"/>
              <a:buAutoNum type="arabicPeriod"/>
            </a:pPr>
            <a:r>
              <a:rPr lang="hu-HU" sz="2800" strike="noStrike">
                <a:solidFill>
                  <a:srgbClr val="000000"/>
                </a:solidFill>
                <a:latin typeface="Arial"/>
                <a:ea typeface="DejaVu Sans"/>
              </a:rPr>
              <a:t>Megelőzés</a:t>
            </a:r>
            <a:endParaRPr/>
          </a:p>
          <a:p>
            <a:pPr lvl="1">
              <a:lnSpc>
                <a:spcPct val="100000"/>
              </a:lnSpc>
              <a:buFont typeface="Liberation Serif"/>
              <a:buAutoNum type="arabicPeriod"/>
            </a:pPr>
            <a:r>
              <a:rPr lang="hu-HU" sz="2800" strike="noStrike">
                <a:solidFill>
                  <a:srgbClr val="000000"/>
                </a:solidFill>
                <a:latin typeface="Arial"/>
                <a:ea typeface="DejaVu Sans"/>
              </a:rPr>
              <a:t>Az elkövetőkkel való foglalkozás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r>
              <a:rPr lang="hu-HU" sz="2600" strike="noStrike">
                <a:solidFill>
                  <a:srgbClr val="000000"/>
                </a:solidFill>
                <a:latin typeface="Arial"/>
                <a:ea typeface="DejaVu Sans"/>
              </a:rPr>
              <a:t>Forrás: </a:t>
            </a:r>
            <a:r>
              <a:rPr i="1" lang="hu-HU" sz="2600" strike="noStrike">
                <a:solidFill>
                  <a:srgbClr val="000000"/>
                </a:solidFill>
                <a:latin typeface="Arial"/>
                <a:ea typeface="DejaVu Sans"/>
              </a:rPr>
              <a:t>Miért bántalmaz? Miért bántalmazhat?</a:t>
            </a:r>
            <a:endParaRPr/>
          </a:p>
          <a:p>
            <a:pPr algn="r">
              <a:lnSpc>
                <a:spcPct val="100000"/>
              </a:lnSpc>
            </a:pPr>
            <a:r>
              <a:rPr lang="hu-HU" sz="2600" strike="noStrike">
                <a:solidFill>
                  <a:srgbClr val="000000"/>
                </a:solidFill>
                <a:latin typeface="Arial"/>
                <a:ea typeface="DejaVu Sans"/>
              </a:rPr>
              <a:t>http://stop-ferfieroszak.hu/kiadvanyok/kotetek</a:t>
            </a:r>
            <a:endParaRPr/>
          </a:p>
        </p:txBody>
      </p:sp>
    </p:spTree>
  </p:cSld>
  <p:timing>
    <p:tnLst>
      <p:par>
        <p:cTn id="17" dur="indefinite" restart="never" nodeType="tmRoot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CustomShape 1"/>
          <p:cNvSpPr/>
          <p:nvPr/>
        </p:nvSpPr>
        <p:spPr>
          <a:xfrm>
            <a:off x="504000" y="301320"/>
            <a:ext cx="9070200" cy="126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lang="hu-HU" sz="4400" strike="noStrike">
                <a:solidFill>
                  <a:srgbClr val="000000"/>
                </a:solidFill>
                <a:latin typeface="Arial"/>
                <a:ea typeface="DejaVu Sans"/>
              </a:rPr>
              <a:t>Köszönöm figyelmüket!</a:t>
            </a:r>
            <a:endParaRPr/>
          </a:p>
        </p:txBody>
      </p:sp>
      <p:sp>
        <p:nvSpPr>
          <p:cNvPr id="167" name="CustomShape 2"/>
          <p:cNvSpPr/>
          <p:nvPr/>
        </p:nvSpPr>
        <p:spPr>
          <a:xfrm>
            <a:off x="504000" y="1769040"/>
            <a:ext cx="9070200" cy="4383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endParaRPr/>
          </a:p>
          <a:p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Kuszing Gábor</a:t>
            </a:r>
            <a:endParaRPr/>
          </a:p>
          <a:p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Stop-Férfierőszak Projekt, pszichológus</a:t>
            </a:r>
            <a:endParaRPr/>
          </a:p>
          <a:p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http://stop-ferfieroszak.hu/</a:t>
            </a:r>
            <a:endParaRPr/>
          </a:p>
          <a:p>
            <a:r>
              <a:rPr lang="hu-HU" sz="3200" strike="noStrike">
                <a:solidFill>
                  <a:srgbClr val="000000"/>
                </a:solidFill>
                <a:latin typeface="Arial"/>
                <a:ea typeface="DejaVu Sans"/>
              </a:rPr>
              <a:t>info@stop-ferfieroszak.hu</a:t>
            </a:r>
            <a:endParaRPr/>
          </a:p>
          <a:p>
            <a:endParaRPr/>
          </a:p>
        </p:txBody>
      </p:sp>
      <p:pic>
        <p:nvPicPr>
          <p:cNvPr id="168" name="" descr=""/>
          <p:cNvPicPr/>
          <p:nvPr/>
        </p:nvPicPr>
        <p:blipFill>
          <a:blip r:embed="rId1"/>
          <a:stretch/>
        </p:blipFill>
        <p:spPr>
          <a:xfrm>
            <a:off x="324360" y="5124600"/>
            <a:ext cx="3890880" cy="10936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9" dur="indefinite" restart="never" nodeType="tmRoot">
          <p:childTnLst>
            <p:seq>
              <p:cTn id="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