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docx" ContentType="application/vnd.openxmlformats-officedocument.wordprocessingml.document"/>
  <Default Extension="vml" ContentType="application/vnd.openxmlformats-officedocument.vmlDrawing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60" r:id="rId1"/>
  </p:sldMasterIdLst>
  <p:notesMasterIdLst>
    <p:notesMasterId r:id="rId16"/>
  </p:notesMasterIdLst>
  <p:handoutMasterIdLst>
    <p:handoutMasterId r:id="rId17"/>
  </p:handoutMasterIdLst>
  <p:sldIdLst>
    <p:sldId id="590" r:id="rId2"/>
    <p:sldId id="589" r:id="rId3"/>
    <p:sldId id="543" r:id="rId4"/>
    <p:sldId id="540" r:id="rId5"/>
    <p:sldId id="532" r:id="rId6"/>
    <p:sldId id="580" r:id="rId7"/>
    <p:sldId id="581" r:id="rId8"/>
    <p:sldId id="582" r:id="rId9"/>
    <p:sldId id="583" r:id="rId10"/>
    <p:sldId id="584" r:id="rId11"/>
    <p:sldId id="585" r:id="rId12"/>
    <p:sldId id="586" r:id="rId13"/>
    <p:sldId id="587" r:id="rId14"/>
    <p:sldId id="588" r:id="rId15"/>
  </p:sldIdLst>
  <p:sldSz cx="9144000" cy="6858000" type="screen4x3"/>
  <p:notesSz cx="6735763" cy="9866313"/>
  <p:defaultTextStyle>
    <a:defPPr>
      <a:defRPr lang="hu-HU"/>
    </a:defPPr>
    <a:lvl1pPr algn="l" rtl="0" fontAlgn="base">
      <a:spcBef>
        <a:spcPct val="0"/>
      </a:spcBef>
      <a:spcAft>
        <a:spcPct val="0"/>
      </a:spcAft>
      <a:defRPr sz="3200"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sz="3200"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sz="3200"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sz="3200"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sz="3200"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sz="3200"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sz="3200"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sz="3200"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sz="3200"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6600"/>
    <a:srgbClr val="FF9933"/>
    <a:srgbClr val="FFFF99"/>
    <a:srgbClr val="FF9900"/>
    <a:srgbClr val="CCFFCC"/>
    <a:srgbClr val="FF9966"/>
    <a:srgbClr val="66CCFF"/>
    <a:srgbClr val="666633"/>
    <a:srgbClr val="CCFFFF"/>
    <a:srgbClr val="99FF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Közepesen sötét stílus 2 – 1. jelölőszín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Közepesen sötét stílus 2 – 2. jelölőszín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F5AB1C69-6EDB-4FF4-983F-18BD219EF322}" styleName="Közepesen sötét stílus 2 – 3. jelölőszín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0A15C55-8517-42AA-B614-E9B94910E393}" styleName="Közepesen sötét stílus 2 – 4. jelölőszín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7DF18680-E054-41AD-8BC1-D1AEF772440D}" styleName="Közepesen sötét stílus 2 – 5. jelölőszín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93296810-A885-4BE3-A3E7-6D5BEEA58F35}" styleName="Közepesen sötét stílus 2 – 6. jelölőszín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6E25E649-3F16-4E02-A733-19D2CDBF48F0}" styleName="Közepesen sötét stílus 3 – 1. jelölőszín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Stílus és rács nélkül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940675A-B579-460E-94D1-54222C63F5DA}" styleName="Nincs stílus, csak rács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16D9F66E-5EB9-4882-86FB-DCBF35E3C3E4}" styleName="Közepesen sötét stílus 4 – 6. jelölőszín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6"/>
              </a:solidFill>
            </a:ln>
          </a:top>
        </a:tcBdr>
        <a:fill>
          <a:solidFill>
            <a:schemeClr val="accent6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6">
              <a:tint val="20000"/>
            </a:schemeClr>
          </a:solidFill>
        </a:fill>
      </a:tcStyle>
    </a:firstRow>
  </a:tblStyle>
  <a:tblStyle styleId="{EB344D84-9AFB-497E-A393-DC336BA19D2E}" styleName="Közepesen sötét stílus 3 – 3. jelölőszín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2A488322-F2BA-4B5B-9748-0D474271808F}" styleName="Közepesen sötét stílus 3 – 6. jelölőszín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91EBBBCC-DAD2-459C-BE2E-F6DE35CF9A28}" styleName="Sötét stílus 2 – 3./4. jelölőszín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D03447BB-5D67-496B-8E87-E561075AD55C}" styleName="Sötét stílus 1 – 3. jelölőszín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wholeTbl>
    <a:band1H>
      <a:tcStyle>
        <a:tcBdr/>
        <a:fill>
          <a:solidFill>
            <a:schemeClr val="accent3">
              <a:shade val="60000"/>
            </a:schemeClr>
          </a:solidFill>
        </a:fill>
      </a:tcStyle>
    </a:band1H>
    <a:band1V>
      <a:tcStyle>
        <a:tcBdr/>
        <a:fill>
          <a:solidFill>
            <a:schemeClr val="accent3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3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3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3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8FD4443E-F989-4FC4-A0C8-D5A2AF1F390B}" styleName="Sötét stílus 1 – 5. jelölőszín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wholeTbl>
    <a:band1H>
      <a:tcStyle>
        <a:tcBdr/>
        <a:fill>
          <a:solidFill>
            <a:schemeClr val="accent5">
              <a:shade val="60000"/>
            </a:schemeClr>
          </a:solidFill>
        </a:fill>
      </a:tcStyle>
    </a:band1H>
    <a:band1V>
      <a:tcStyle>
        <a:tcBdr/>
        <a:fill>
          <a:solidFill>
            <a:schemeClr val="accent5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5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5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5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306799F8-075E-4A3A-A7F6-7FBC6576F1A4}" styleName="Téma alapján készült stílus 2 – 3. jelölőszín">
    <a:tblBg>
      <a:fillRef idx="3">
        <a:schemeClr val="accent3"/>
      </a:fillRef>
      <a:effectRef idx="3">
        <a:schemeClr val="accent3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3">
                <a:tint val="50000"/>
              </a:schemeClr>
            </a:lnRef>
          </a:left>
          <a:right>
            <a:lnRef idx="1">
              <a:schemeClr val="accent3">
                <a:tint val="50000"/>
              </a:schemeClr>
            </a:lnRef>
          </a:right>
          <a:top>
            <a:lnRef idx="1">
              <a:schemeClr val="accent3">
                <a:tint val="50000"/>
              </a:schemeClr>
            </a:lnRef>
          </a:top>
          <a:bottom>
            <a:lnRef idx="1">
              <a:schemeClr val="accent3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0505E3EF-67EA-436B-97B2-0124C06EBD24}" styleName="Közepesen sötét stílus 4 – 3. jelölőszín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3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3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576" autoAdjust="0"/>
    <p:restoredTop sz="98535" autoAdjust="0"/>
  </p:normalViewPr>
  <p:slideViewPr>
    <p:cSldViewPr>
      <p:cViewPr>
        <p:scale>
          <a:sx n="70" d="100"/>
          <a:sy n="70" d="100"/>
        </p:scale>
        <p:origin x="-1548" y="-15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7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18136" cy="49378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spcBef>
                <a:spcPct val="0"/>
              </a:spcBef>
              <a:defRPr sz="1200">
                <a:solidFill>
                  <a:schemeClr val="tx2"/>
                </a:solidFill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21507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17627" y="0"/>
            <a:ext cx="2918136" cy="49378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spcBef>
                <a:spcPct val="0"/>
              </a:spcBef>
              <a:defRPr sz="1200">
                <a:solidFill>
                  <a:schemeClr val="tx2"/>
                </a:solidFill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21508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372525"/>
            <a:ext cx="2918136" cy="493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>
              <a:spcBef>
                <a:spcPct val="0"/>
              </a:spcBef>
              <a:defRPr sz="1200">
                <a:solidFill>
                  <a:schemeClr val="tx2"/>
                </a:solidFill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21509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17627" y="9372525"/>
            <a:ext cx="2918136" cy="493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spcBef>
                <a:spcPct val="0"/>
              </a:spcBef>
              <a:defRPr sz="1200">
                <a:solidFill>
                  <a:schemeClr val="tx2"/>
                </a:solidFill>
                <a:latin typeface="Arial" charset="0"/>
                <a:cs typeface="+mn-cs"/>
              </a:defRPr>
            </a:lvl1pPr>
          </a:lstStyle>
          <a:p>
            <a:pPr>
              <a:defRPr/>
            </a:pPr>
            <a:fld id="{81D51847-6480-4872-A12E-7663F3C8DC65}" type="slidenum">
              <a:rPr lang="hu-HU"/>
              <a:pPr>
                <a:defRPr/>
              </a:pPr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54661823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18136" cy="49378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spcBef>
                <a:spcPct val="0"/>
              </a:spcBef>
              <a:defRPr sz="1200">
                <a:latin typeface="Times New Roman" charset="0"/>
                <a:cs typeface="+mn-cs"/>
              </a:defRPr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17627" y="0"/>
            <a:ext cx="2918136" cy="49378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spcBef>
                <a:spcPct val="0"/>
              </a:spcBef>
              <a:defRPr sz="1200">
                <a:latin typeface="Times New Roman" charset="0"/>
                <a:cs typeface="+mn-cs"/>
              </a:defRPr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3891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01700" y="739775"/>
            <a:ext cx="4932363" cy="36988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07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897888" y="4687052"/>
            <a:ext cx="4939987" cy="44393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hu-HU" noProof="0" smtClean="0"/>
              <a:t>Mintaszöveg szerkesztése</a:t>
            </a:r>
          </a:p>
          <a:p>
            <a:pPr lvl="1"/>
            <a:r>
              <a:rPr lang="hu-HU" noProof="0" smtClean="0"/>
              <a:t>Második szint</a:t>
            </a:r>
          </a:p>
          <a:p>
            <a:pPr lvl="2"/>
            <a:r>
              <a:rPr lang="hu-HU" noProof="0" smtClean="0"/>
              <a:t>Harmadik szint</a:t>
            </a:r>
          </a:p>
          <a:p>
            <a:pPr lvl="3"/>
            <a:r>
              <a:rPr lang="hu-HU" noProof="0" smtClean="0"/>
              <a:t>Negyedik szint</a:t>
            </a:r>
          </a:p>
          <a:p>
            <a:pPr lvl="4"/>
            <a:r>
              <a:rPr lang="hu-HU" noProof="0" smtClean="0"/>
              <a:t>Ötödik szint</a:t>
            </a:r>
          </a:p>
        </p:txBody>
      </p:sp>
      <p:sp>
        <p:nvSpPr>
          <p:cNvPr id="307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372525"/>
            <a:ext cx="2918136" cy="493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>
              <a:spcBef>
                <a:spcPct val="0"/>
              </a:spcBef>
              <a:defRPr sz="1200">
                <a:latin typeface="Times New Roman" charset="0"/>
                <a:cs typeface="+mn-cs"/>
              </a:defRPr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307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17627" y="9372525"/>
            <a:ext cx="2918136" cy="493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spcBef>
                <a:spcPct val="0"/>
              </a:spcBef>
              <a:defRPr sz="1200">
                <a:latin typeface="Times New Roman" charset="0"/>
                <a:cs typeface="+mn-cs"/>
              </a:defRPr>
            </a:lvl1pPr>
          </a:lstStyle>
          <a:p>
            <a:pPr>
              <a:defRPr/>
            </a:pPr>
            <a:fld id="{DF1F259E-B2DA-4484-9CBC-B4A21ADB1BA7}" type="slidenum">
              <a:rPr lang="hu-HU"/>
              <a:pPr>
                <a:defRPr/>
              </a:pPr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705165097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ímdia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Kép 6" descr="erdo"/>
          <p:cNvPicPr/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836712"/>
            <a:ext cx="6798448" cy="4464495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sp>
        <p:nvSpPr>
          <p:cNvPr id="4" name="Rectangle 16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529208" y="6254647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>
              <a:spcBef>
                <a:spcPct val="0"/>
              </a:spcBef>
              <a:defRPr sz="1200" b="0">
                <a:solidFill>
                  <a:schemeClr val="bg2">
                    <a:lumMod val="50000"/>
                  </a:schemeClr>
                </a:solidFill>
                <a:latin typeface="Book Antiqua" pitchFamily="18" charset="0"/>
                <a:cs typeface="+mn-cs"/>
              </a:defRPr>
            </a:lvl1pPr>
          </a:lstStyle>
          <a:p>
            <a:pPr>
              <a:defRPr/>
            </a:pPr>
            <a:fld id="{26B05084-E26B-4AEB-A4EA-2CCAA6C15CFB}" type="datetime3">
              <a:rPr lang="en-GB" smtClean="0"/>
              <a:pPr>
                <a:defRPr/>
              </a:pPr>
              <a:t>29 August, 2013</a:t>
            </a:fld>
            <a:endParaRPr lang="hu-HU" dirty="0"/>
          </a:p>
        </p:txBody>
      </p:sp>
      <p:sp>
        <p:nvSpPr>
          <p:cNvPr id="5" name="Rectangle 17"/>
          <p:cNvSpPr>
            <a:spLocks noGrp="1" noChangeArrowheads="1"/>
          </p:cNvSpPr>
          <p:nvPr>
            <p:ph type="ftr" sz="quarter" idx="11"/>
          </p:nvPr>
        </p:nvSpPr>
        <p:spPr bwMode="auto">
          <a:xfrm>
            <a:off x="2771800" y="6237312"/>
            <a:ext cx="3456384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>
              <a:spcBef>
                <a:spcPct val="0"/>
              </a:spcBef>
              <a:defRPr sz="1200" b="0">
                <a:solidFill>
                  <a:schemeClr val="bg2">
                    <a:lumMod val="50000"/>
                  </a:schemeClr>
                </a:solidFill>
                <a:latin typeface="Book Antiqua" pitchFamily="18" charset="0"/>
                <a:cs typeface="+mn-cs"/>
              </a:defRPr>
            </a:lvl1pPr>
          </a:lstStyle>
          <a:p>
            <a:pPr>
              <a:defRPr/>
            </a:pPr>
            <a:r>
              <a:rPr lang="hu-HU" dirty="0" smtClean="0"/>
              <a:t>© KONETT Team</a:t>
            </a:r>
          </a:p>
        </p:txBody>
      </p:sp>
      <p:sp>
        <p:nvSpPr>
          <p:cNvPr id="6" name="Rectangle 18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444208" y="6224249"/>
            <a:ext cx="2386608" cy="457200"/>
          </a:xfrm>
          <a:prstGeom prst="rect">
            <a:avLst/>
          </a:prstGeom>
        </p:spPr>
        <p:txBody>
          <a:bodyPr anchor="ctr"/>
          <a:lstStyle>
            <a:lvl1pPr algn="ctr">
              <a:spcBef>
                <a:spcPct val="20000"/>
              </a:spcBef>
              <a:defRPr sz="1200" b="0">
                <a:solidFill>
                  <a:schemeClr val="bg2">
                    <a:lumMod val="50000"/>
                  </a:schemeClr>
                </a:solidFill>
                <a:latin typeface="Book Antiqua" pitchFamily="18" charset="0"/>
              </a:defRPr>
            </a:lvl1pPr>
          </a:lstStyle>
          <a:p>
            <a:pPr>
              <a:defRPr/>
            </a:pPr>
            <a:r>
              <a:rPr lang="hu-HU" smtClean="0"/>
              <a:t>Change Management Course</a:t>
            </a:r>
            <a:endParaRPr lang="hu-HU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Book Antiqua" pitchFamily="18" charset="0"/>
              </a:defRPr>
            </a:lvl1pPr>
          </a:lstStyle>
          <a:p>
            <a:r>
              <a:rPr lang="hu-HU" dirty="0" smtClean="0"/>
              <a:t>Mintacím szerkesztése</a:t>
            </a: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b="0">
                <a:latin typeface="Gill Sans MT" pitchFamily="34" charset="-18"/>
              </a:defRPr>
            </a:lvl1pPr>
            <a:lvl2pPr marL="742950" indent="-285750">
              <a:buClr>
                <a:schemeClr val="accent1">
                  <a:lumMod val="10000"/>
                </a:schemeClr>
              </a:buClr>
              <a:buFont typeface="Wingdings" pitchFamily="2" charset="2"/>
              <a:buChar char="§"/>
              <a:defRPr>
                <a:latin typeface="Gill Sans MT" pitchFamily="34" charset="-18"/>
              </a:defRPr>
            </a:lvl2pPr>
            <a:lvl3pPr marL="1143000" indent="-228600">
              <a:buClr>
                <a:schemeClr val="bg2">
                  <a:lumMod val="50000"/>
                </a:schemeClr>
              </a:buClr>
              <a:buFont typeface="Wingdings" pitchFamily="2" charset="2"/>
              <a:buChar char="§"/>
              <a:defRPr>
                <a:latin typeface="Gill Sans MT" pitchFamily="34" charset="-18"/>
              </a:defRPr>
            </a:lvl3pPr>
            <a:lvl4pPr marL="1600200" indent="-228600">
              <a:buClr>
                <a:schemeClr val="bg2">
                  <a:lumMod val="50000"/>
                </a:schemeClr>
              </a:buClr>
              <a:buFont typeface="Wingdings" pitchFamily="2" charset="2"/>
              <a:buChar char="§"/>
              <a:defRPr>
                <a:latin typeface="Gill Sans MT" pitchFamily="34" charset="-18"/>
              </a:defRPr>
            </a:lvl4pPr>
            <a:lvl5pPr marL="2057400" indent="-228600">
              <a:buFont typeface="Arial" pitchFamily="34" charset="0"/>
              <a:buChar char="•"/>
              <a:defRPr>
                <a:latin typeface="Gill Sans MT" pitchFamily="34" charset="-18"/>
              </a:defRPr>
            </a:lvl5pPr>
          </a:lstStyle>
          <a:p>
            <a:pPr lvl="0"/>
            <a:r>
              <a:rPr lang="hu-HU" dirty="0" smtClean="0"/>
              <a:t>Mintaszöveg szerkesztése</a:t>
            </a:r>
          </a:p>
          <a:p>
            <a:pPr lvl="1"/>
            <a:r>
              <a:rPr lang="hu-HU" dirty="0" smtClean="0"/>
              <a:t>Második szint</a:t>
            </a:r>
          </a:p>
          <a:p>
            <a:pPr lvl="2"/>
            <a:r>
              <a:rPr lang="hu-HU" dirty="0" smtClean="0"/>
              <a:t>Harmadik szint</a:t>
            </a:r>
          </a:p>
          <a:p>
            <a:pPr lvl="3"/>
            <a:r>
              <a:rPr lang="hu-HU" dirty="0" smtClean="0"/>
              <a:t>Negyedik szint</a:t>
            </a:r>
          </a:p>
          <a:p>
            <a:pPr lvl="4"/>
            <a:r>
              <a:rPr lang="hu-HU" dirty="0" smtClean="0"/>
              <a:t>Ötödik szint</a:t>
            </a:r>
            <a:endParaRPr lang="hu-HU" dirty="0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algn="ctr">
              <a:defRPr>
                <a:solidFill>
                  <a:schemeClr val="bg2">
                    <a:lumMod val="50000"/>
                  </a:schemeClr>
                </a:solidFill>
                <a:latin typeface="Book Antiqua" pitchFamily="18" charset="0"/>
              </a:defRPr>
            </a:lvl1pPr>
          </a:lstStyle>
          <a:p>
            <a:fld id="{6BD1A601-C4C0-4E1A-AC74-2F58B5F613B6}" type="datetime3">
              <a:rPr lang="en-GB" smtClean="0"/>
              <a:pPr/>
              <a:t>29 August, 2013</a:t>
            </a:fld>
            <a:endParaRPr lang="hu-HU" dirty="0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ctr">
              <a:defRPr>
                <a:solidFill>
                  <a:schemeClr val="bg2">
                    <a:lumMod val="50000"/>
                  </a:schemeClr>
                </a:solidFill>
                <a:latin typeface="Book Antiqua" pitchFamily="18" charset="0"/>
              </a:defRPr>
            </a:lvl1pPr>
          </a:lstStyle>
          <a:p>
            <a:r>
              <a:rPr lang="hu-HU" dirty="0" smtClean="0"/>
              <a:t>© KONETT Team</a:t>
            </a:r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algn="ctr">
              <a:defRPr>
                <a:solidFill>
                  <a:schemeClr val="bg2">
                    <a:lumMod val="50000"/>
                  </a:schemeClr>
                </a:solidFill>
                <a:latin typeface="Book Antiqua" pitchFamily="18" charset="0"/>
              </a:defRPr>
            </a:lvl1pPr>
          </a:lstStyle>
          <a:p>
            <a:fld id="{294626B3-E259-4992-AC0D-1F34DD9EDA50}" type="slidenum">
              <a:rPr lang="hu-HU" smtClean="0"/>
              <a:pPr/>
              <a:t>‹#›</a:t>
            </a:fld>
            <a:endParaRPr lang="hu-H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zakaszfejlé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hu-HU" dirty="0" smtClean="0"/>
              <a:t>Mintacím szerkesztése</a:t>
            </a:r>
            <a:endParaRPr lang="hu-HU" dirty="0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EB773F-E71A-45AF-A77E-19153485F49D}" type="datetime3">
              <a:rPr lang="en-GB" smtClean="0"/>
              <a:pPr/>
              <a:t>29 August, 2013</a:t>
            </a:fld>
            <a:endParaRPr lang="hu-HU" dirty="0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u-HU" smtClean="0"/>
              <a:t>© KONETT Team</a:t>
            </a:r>
            <a:endParaRPr lang="hu-HU" dirty="0" smtClean="0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4626B3-E259-4992-AC0D-1F34DD9EDA50}" type="slidenum">
              <a:rPr lang="hu-HU" smtClean="0"/>
              <a:pPr/>
              <a:t>‹#›</a:t>
            </a:fld>
            <a:endParaRPr lang="hu-H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Book Antiqua" pitchFamily="18" charset="0"/>
              </a:defRPr>
            </a:lvl1pPr>
          </a:lstStyle>
          <a:p>
            <a:r>
              <a:rPr lang="hu-HU" dirty="0" smtClean="0"/>
              <a:t>Mintacím szerkesztése</a:t>
            </a: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sz="half" idx="1"/>
          </p:nvPr>
        </p:nvSpPr>
        <p:spPr>
          <a:xfrm>
            <a:off x="827088" y="2060575"/>
            <a:ext cx="3636962" cy="3886200"/>
          </a:xfrm>
        </p:spPr>
        <p:txBody>
          <a:bodyPr/>
          <a:lstStyle>
            <a:lvl1pPr marL="342900" indent="-342900">
              <a:buFont typeface="Wingdings" pitchFamily="2" charset="2"/>
              <a:buChar char="§"/>
              <a:defRPr sz="2800">
                <a:latin typeface="Gill Sans MT" pitchFamily="34" charset="-18"/>
              </a:defRPr>
            </a:lvl1pPr>
            <a:lvl2pPr marL="742950" indent="-285750">
              <a:buFont typeface="Wingdings" pitchFamily="2" charset="2"/>
              <a:buChar char="§"/>
              <a:defRPr sz="2400">
                <a:latin typeface="Gill Sans MT" pitchFamily="34" charset="-18"/>
              </a:defRPr>
            </a:lvl2pPr>
            <a:lvl3pPr marL="1143000" indent="-228600">
              <a:buFont typeface="Wingdings" pitchFamily="2" charset="2"/>
              <a:buChar char="§"/>
              <a:defRPr sz="2000">
                <a:latin typeface="Gill Sans MT" pitchFamily="34" charset="-18"/>
              </a:defRPr>
            </a:lvl3pPr>
            <a:lvl4pPr marL="1600200" indent="-228600">
              <a:buFont typeface="Wingdings" pitchFamily="2" charset="2"/>
              <a:buChar char="§"/>
              <a:defRPr sz="1800">
                <a:latin typeface="Gill Sans MT" pitchFamily="34" charset="-18"/>
              </a:defRPr>
            </a:lvl4pPr>
            <a:lvl5pPr marL="2057400" indent="-228600">
              <a:buFont typeface="Wingdings" pitchFamily="2" charset="2"/>
              <a:buChar char="§"/>
              <a:defRPr sz="1800">
                <a:latin typeface="Gill Sans MT" pitchFamily="34" charset="-18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hu-HU" dirty="0" smtClean="0"/>
              <a:t>Mintaszöveg szerkesztése</a:t>
            </a:r>
          </a:p>
          <a:p>
            <a:pPr lvl="1"/>
            <a:r>
              <a:rPr lang="hu-HU" dirty="0" smtClean="0"/>
              <a:t>Második szint</a:t>
            </a:r>
          </a:p>
          <a:p>
            <a:pPr lvl="2"/>
            <a:r>
              <a:rPr lang="hu-HU" dirty="0" smtClean="0"/>
              <a:t>Harmadik szint</a:t>
            </a:r>
          </a:p>
          <a:p>
            <a:pPr lvl="3"/>
            <a:r>
              <a:rPr lang="hu-HU" dirty="0" smtClean="0"/>
              <a:t>Negyedik szint</a:t>
            </a:r>
          </a:p>
          <a:p>
            <a:pPr lvl="4"/>
            <a:r>
              <a:rPr lang="hu-HU" dirty="0" smtClean="0"/>
              <a:t>Ötödik szint</a:t>
            </a:r>
            <a:endParaRPr lang="hu-HU" dirty="0"/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4616450" y="2060575"/>
            <a:ext cx="3638550" cy="3886200"/>
          </a:xfrm>
        </p:spPr>
        <p:txBody>
          <a:bodyPr/>
          <a:lstStyle>
            <a:lvl1pPr marL="342900" indent="-342900">
              <a:buFont typeface="Wingdings" pitchFamily="2" charset="2"/>
              <a:buChar char="§"/>
              <a:defRPr sz="2800">
                <a:latin typeface="Gill Sans MT" pitchFamily="34" charset="-18"/>
              </a:defRPr>
            </a:lvl1pPr>
            <a:lvl2pPr marL="742950" indent="-285750">
              <a:buFont typeface="Wingdings" pitchFamily="2" charset="2"/>
              <a:buChar char="§"/>
              <a:defRPr sz="2400">
                <a:latin typeface="Gill Sans MT" pitchFamily="34" charset="-18"/>
              </a:defRPr>
            </a:lvl2pPr>
            <a:lvl3pPr marL="1143000" indent="-228600">
              <a:buFont typeface="Wingdings" pitchFamily="2" charset="2"/>
              <a:buChar char="§"/>
              <a:defRPr sz="2000">
                <a:latin typeface="Gill Sans MT" pitchFamily="34" charset="-18"/>
              </a:defRPr>
            </a:lvl3pPr>
            <a:lvl4pPr marL="1600200" indent="-228600">
              <a:buFont typeface="Wingdings" pitchFamily="2" charset="2"/>
              <a:buChar char="§"/>
              <a:defRPr sz="1800">
                <a:latin typeface="Gill Sans MT" pitchFamily="34" charset="-18"/>
              </a:defRPr>
            </a:lvl4pPr>
            <a:lvl5pPr marL="2057400" indent="-228600">
              <a:buFont typeface="Wingdings" pitchFamily="2" charset="2"/>
              <a:buChar char="§"/>
              <a:defRPr sz="1800">
                <a:latin typeface="Gill Sans MT" pitchFamily="34" charset="-18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hu-HU" dirty="0" smtClean="0"/>
              <a:t>Mintaszöveg szerkesztése</a:t>
            </a:r>
          </a:p>
          <a:p>
            <a:pPr lvl="1"/>
            <a:r>
              <a:rPr lang="hu-HU" dirty="0" smtClean="0"/>
              <a:t>Második szint</a:t>
            </a:r>
          </a:p>
          <a:p>
            <a:pPr lvl="2"/>
            <a:r>
              <a:rPr lang="hu-HU" dirty="0" smtClean="0"/>
              <a:t>Harmadik szint</a:t>
            </a:r>
          </a:p>
          <a:p>
            <a:pPr lvl="3"/>
            <a:r>
              <a:rPr lang="hu-HU" dirty="0" smtClean="0"/>
              <a:t>Negyedik szint</a:t>
            </a:r>
          </a:p>
          <a:p>
            <a:pPr lvl="4"/>
            <a:r>
              <a:rPr lang="hu-HU" dirty="0" smtClean="0"/>
              <a:t>Ötödik szint</a:t>
            </a:r>
            <a:endParaRPr lang="hu-HU" dirty="0"/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EAEA34-4879-4F83-B5FE-5E7F0E36159B}" type="datetime3">
              <a:rPr lang="en-GB" smtClean="0"/>
              <a:pPr/>
              <a:t>29 August, 2013</a:t>
            </a:fld>
            <a:endParaRPr lang="hu-HU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u-HU" dirty="0" smtClean="0"/>
              <a:t>© KONETT Team</a:t>
            </a:r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4626B3-E259-4992-AC0D-1F34DD9EDA50}" type="slidenum">
              <a:rPr lang="hu-HU" smtClean="0"/>
              <a:pPr/>
              <a:t>‹#›</a:t>
            </a:fld>
            <a:endParaRPr lang="hu-H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827584" y="274638"/>
            <a:ext cx="7488832" cy="1143000"/>
          </a:xfrm>
        </p:spPr>
        <p:txBody>
          <a:bodyPr/>
          <a:lstStyle>
            <a:lvl1pPr>
              <a:defRPr/>
            </a:lvl1pPr>
          </a:lstStyle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107504" y="1709118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 dirty="0" smtClean="0"/>
              <a:t>Mintaszöveg szerkesztése</a:t>
            </a:r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107504" y="2348880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u-HU" dirty="0" smtClean="0"/>
              <a:t>Mintaszöveg szerkesztése</a:t>
            </a:r>
          </a:p>
          <a:p>
            <a:pPr lvl="1"/>
            <a:r>
              <a:rPr lang="hu-HU" dirty="0" smtClean="0"/>
              <a:t>Második szint</a:t>
            </a:r>
          </a:p>
          <a:p>
            <a:pPr lvl="2"/>
            <a:r>
              <a:rPr lang="hu-HU" dirty="0" smtClean="0"/>
              <a:t>Harmadik szint</a:t>
            </a:r>
          </a:p>
          <a:p>
            <a:pPr lvl="3"/>
            <a:r>
              <a:rPr lang="hu-HU" dirty="0" smtClean="0"/>
              <a:t>Negyedik szint</a:t>
            </a:r>
          </a:p>
          <a:p>
            <a:pPr lvl="4"/>
            <a:r>
              <a:rPr lang="hu-HU" dirty="0" smtClean="0"/>
              <a:t>Ötödik szint</a:t>
            </a:r>
            <a:endParaRPr lang="hu-HU" dirty="0"/>
          </a:p>
        </p:txBody>
      </p:sp>
      <p:sp>
        <p:nvSpPr>
          <p:cNvPr id="5" name="Szöveg helye 4"/>
          <p:cNvSpPr>
            <a:spLocks noGrp="1"/>
          </p:cNvSpPr>
          <p:nvPr>
            <p:ph type="body" sz="quarter" idx="3"/>
          </p:nvPr>
        </p:nvSpPr>
        <p:spPr>
          <a:xfrm>
            <a:off x="4295329" y="1709118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6" name="Tartalom helye 5"/>
          <p:cNvSpPr>
            <a:spLocks noGrp="1"/>
          </p:cNvSpPr>
          <p:nvPr>
            <p:ph sz="quarter" idx="4"/>
          </p:nvPr>
        </p:nvSpPr>
        <p:spPr>
          <a:xfrm>
            <a:off x="4295329" y="2348880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7" name="Dátum hely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6E7234-7052-4A2F-9FEA-176FD9BBCC96}" type="datetime3">
              <a:rPr lang="en-GB" smtClean="0"/>
              <a:pPr/>
              <a:t>29 August, 2013</a:t>
            </a:fld>
            <a:endParaRPr lang="hu-HU"/>
          </a:p>
        </p:txBody>
      </p:sp>
      <p:sp>
        <p:nvSpPr>
          <p:cNvPr id="8" name="Élőláb hely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u-HU" dirty="0" smtClean="0"/>
              <a:t>© KONETT Team</a:t>
            </a:r>
          </a:p>
        </p:txBody>
      </p:sp>
      <p:sp>
        <p:nvSpPr>
          <p:cNvPr id="9" name="Dia számának hely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4626B3-E259-4992-AC0D-1F34DD9EDA50}" type="slidenum">
              <a:rPr lang="hu-HU" smtClean="0"/>
              <a:pPr/>
              <a:t>‹#›</a:t>
            </a:fld>
            <a:endParaRPr lang="hu-H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Book Antiqua" pitchFamily="18" charset="0"/>
              </a:defRPr>
            </a:lvl1pPr>
          </a:lstStyle>
          <a:p>
            <a:r>
              <a:rPr lang="hu-HU" dirty="0" smtClean="0"/>
              <a:t>Mintacím szerkesztése</a:t>
            </a:r>
            <a:endParaRPr lang="hu-HU" dirty="0"/>
          </a:p>
        </p:txBody>
      </p:sp>
      <p:sp>
        <p:nvSpPr>
          <p:cNvPr id="3" name="Dátum hely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E0ED9C-AE72-4DE8-8E7C-A61990C0F3F3}" type="datetime3">
              <a:rPr lang="en-GB" smtClean="0"/>
              <a:pPr/>
              <a:t>29 August, 2013</a:t>
            </a:fld>
            <a:endParaRPr lang="hu-HU"/>
          </a:p>
        </p:txBody>
      </p:sp>
      <p:sp>
        <p:nvSpPr>
          <p:cNvPr id="4" name="Élőláb hely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u-HU" dirty="0" smtClean="0"/>
              <a:t>© KONETT Team</a:t>
            </a:r>
          </a:p>
        </p:txBody>
      </p:sp>
      <p:sp>
        <p:nvSpPr>
          <p:cNvPr id="5" name="Dia számának hely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4626B3-E259-4992-AC0D-1F34DD9EDA50}" type="slidenum">
              <a:rPr lang="hu-HU" smtClean="0"/>
              <a:pPr/>
              <a:t>‹#›</a:t>
            </a:fld>
            <a:endParaRPr lang="hu-H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átum helye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algn="ctr">
              <a:defRPr>
                <a:solidFill>
                  <a:schemeClr val="bg2">
                    <a:lumMod val="50000"/>
                  </a:schemeClr>
                </a:solidFill>
                <a:latin typeface="Book Antiqua" pitchFamily="18" charset="0"/>
              </a:defRPr>
            </a:lvl1pPr>
          </a:lstStyle>
          <a:p>
            <a:fld id="{D60CBE77-DF48-4F99-9F28-81906B1D3F4A}" type="datetime3">
              <a:rPr lang="en-GB" smtClean="0"/>
              <a:pPr/>
              <a:t>29 August, 2013</a:t>
            </a:fld>
            <a:endParaRPr lang="hu-HU" dirty="0"/>
          </a:p>
        </p:txBody>
      </p:sp>
      <p:sp>
        <p:nvSpPr>
          <p:cNvPr id="3" name="Élőláb helye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ctr">
              <a:defRPr>
                <a:solidFill>
                  <a:schemeClr val="bg2">
                    <a:lumMod val="50000"/>
                  </a:schemeClr>
                </a:solidFill>
                <a:latin typeface="Book Antiqua" pitchFamily="18" charset="0"/>
              </a:defRPr>
            </a:lvl1pPr>
          </a:lstStyle>
          <a:p>
            <a:r>
              <a:rPr lang="hu-HU" dirty="0" smtClean="0"/>
              <a:t>© KONETT Team</a:t>
            </a:r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algn="ctr">
              <a:defRPr>
                <a:solidFill>
                  <a:schemeClr val="bg2">
                    <a:lumMod val="50000"/>
                  </a:schemeClr>
                </a:solidFill>
                <a:latin typeface="Book Antiqua" pitchFamily="18" charset="0"/>
              </a:defRPr>
            </a:lvl1pPr>
          </a:lstStyle>
          <a:p>
            <a:fld id="{294626B3-E259-4992-AC0D-1F34DD9EDA50}" type="slidenum">
              <a:rPr lang="hu-HU" smtClean="0"/>
              <a:pPr/>
              <a:t>‹#›</a:t>
            </a:fld>
            <a:endParaRPr lang="hu-H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Kép hely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hu-HU" noProof="0" smtClean="0"/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Cím és függőlege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smtClean="0"/>
              <a:t>Mintacím szerkesztése</a:t>
            </a:r>
            <a:endParaRPr lang="hu-HU" dirty="0"/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Függőleges cí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üggőleges cím 1"/>
          <p:cNvSpPr>
            <a:spLocks noGrp="1"/>
          </p:cNvSpPr>
          <p:nvPr>
            <p:ph type="title" orient="vert"/>
          </p:nvPr>
        </p:nvSpPr>
        <p:spPr>
          <a:xfrm>
            <a:off x="6642100" y="404813"/>
            <a:ext cx="1962150" cy="5541962"/>
          </a:xfrm>
        </p:spPr>
        <p:txBody>
          <a:bodyPr vert="eaVert"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>
          <a:xfrm>
            <a:off x="755650" y="404813"/>
            <a:ext cx="5734050" cy="5541962"/>
          </a:xfrm>
        </p:spPr>
        <p:txBody>
          <a:bodyPr vert="eaVert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chartAndTx">
  <p:cSld name="Cím, diagra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0" y="838200"/>
            <a:ext cx="9144000" cy="609600"/>
          </a:xfrm>
        </p:spPr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Diagram helye 2"/>
          <p:cNvSpPr>
            <a:spLocks noGrp="1"/>
          </p:cNvSpPr>
          <p:nvPr>
            <p:ph type="chart" sz="half" idx="1"/>
          </p:nvPr>
        </p:nvSpPr>
        <p:spPr>
          <a:xfrm>
            <a:off x="457200" y="1752600"/>
            <a:ext cx="4038600" cy="4419600"/>
          </a:xfrm>
        </p:spPr>
        <p:txBody>
          <a:bodyPr/>
          <a:lstStyle/>
          <a:p>
            <a:pPr lvl="0"/>
            <a:endParaRPr lang="hu-HU" noProof="0" smtClean="0"/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4648200" y="1752600"/>
            <a:ext cx="4038600" cy="4419600"/>
          </a:xfrm>
        </p:spPr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6" name="Footer Placeholder 5"/>
          <p:cNvSpPr>
            <a:spLocks noGrp="1" noChangeArrowheads="1"/>
          </p:cNvSpPr>
          <p:nvPr>
            <p:ph type="ftr" sz="quarter" idx="10"/>
          </p:nvPr>
        </p:nvSpPr>
        <p:spPr>
          <a:xfrm>
            <a:off x="457200" y="6172200"/>
            <a:ext cx="8229600" cy="381000"/>
          </a:xfrm>
          <a:prstGeom prst="rect">
            <a:avLst/>
          </a:prstGeom>
        </p:spPr>
        <p:txBody>
          <a:bodyPr/>
          <a:lstStyle>
            <a:lvl1pPr algn="l">
              <a:spcBef>
                <a:spcPct val="0"/>
              </a:spcBef>
              <a:defRPr sz="1800">
                <a:solidFill>
                  <a:srgbClr val="000000"/>
                </a:solidFill>
                <a:latin typeface="Arial" charset="0"/>
                <a:cs typeface="+mn-cs"/>
              </a:defRPr>
            </a:lvl1pPr>
          </a:lstStyle>
          <a:p>
            <a:pPr>
              <a:defRPr/>
            </a:pPr>
            <a:r>
              <a:rPr lang="hu-HU" smtClean="0"/>
              <a:t>© KONETT Team</a:t>
            </a:r>
            <a:endParaRPr lang="hu-HU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3" name="Rectangle 14"/>
          <p:cNvSpPr>
            <a:spLocks noGrp="1" noChangeArrowheads="1"/>
          </p:cNvSpPr>
          <p:nvPr>
            <p:ph type="title"/>
          </p:nvPr>
        </p:nvSpPr>
        <p:spPr bwMode="auto">
          <a:xfrm>
            <a:off x="701393" y="157960"/>
            <a:ext cx="7416750" cy="12430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endParaRPr lang="hu-HU" dirty="0" smtClean="0"/>
          </a:p>
        </p:txBody>
      </p:sp>
      <p:sp>
        <p:nvSpPr>
          <p:cNvPr id="10244" name="Rectangle 15"/>
          <p:cNvSpPr>
            <a:spLocks noGrp="1" noChangeArrowheads="1"/>
          </p:cNvSpPr>
          <p:nvPr>
            <p:ph type="body" idx="1"/>
          </p:nvPr>
        </p:nvSpPr>
        <p:spPr bwMode="auto">
          <a:xfrm>
            <a:off x="827088" y="2060575"/>
            <a:ext cx="7427912" cy="3886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bg1">
                  <a:lumMod val="50000"/>
                </a:schemeClr>
              </a:buClr>
              <a:buSzPct val="75000"/>
              <a:buFont typeface="Webdings" pitchFamily="18" charset="2"/>
              <a:buChar char=""/>
              <a:tabLst/>
              <a:defRPr/>
            </a:pPr>
            <a:endParaRPr lang="hu-HU" dirty="0" smtClean="0"/>
          </a:p>
        </p:txBody>
      </p:sp>
      <p:sp>
        <p:nvSpPr>
          <p:cNvPr id="48169" name="Line 41"/>
          <p:cNvSpPr>
            <a:spLocks noChangeShapeType="1"/>
          </p:cNvSpPr>
          <p:nvPr/>
        </p:nvSpPr>
        <p:spPr bwMode="auto">
          <a:xfrm>
            <a:off x="8532813" y="0"/>
            <a:ext cx="0" cy="6858000"/>
          </a:xfrm>
          <a:prstGeom prst="line">
            <a:avLst/>
          </a:prstGeom>
          <a:noFill/>
          <a:ln w="57150">
            <a:solidFill>
              <a:schemeClr val="bg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hu-HU" sz="1800">
              <a:solidFill>
                <a:srgbClr val="000000"/>
              </a:solidFill>
              <a:cs typeface="+mn-cs"/>
            </a:endParaRPr>
          </a:p>
        </p:txBody>
      </p:sp>
      <p:pic>
        <p:nvPicPr>
          <p:cNvPr id="14" name="Picture 12"/>
          <p:cNvPicPr>
            <a:picLocks noChangeAspect="1" noChangeArrowheads="1"/>
          </p:cNvPicPr>
          <p:nvPr userDrawn="1"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3966" y="116653"/>
            <a:ext cx="536720" cy="6075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in">
                <a:solidFill>
                  <a:schemeClr val="dk1">
                    <a:lumMod val="0"/>
                    <a:lumOff val="0"/>
                  </a:schemeClr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/>
              </a14:hiddenEffects>
            </a:ext>
          </a:extLst>
        </p:spPr>
      </p:pic>
      <p:sp>
        <p:nvSpPr>
          <p:cNvPr id="2" name="Dátum helye 1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bg2">
                    <a:lumMod val="50000"/>
                  </a:schemeClr>
                </a:solidFill>
                <a:latin typeface="Book Antiqua" pitchFamily="18" charset="0"/>
              </a:defRPr>
            </a:lvl1pPr>
          </a:lstStyle>
          <a:p>
            <a:endParaRPr lang="hu-HU" dirty="0"/>
          </a:p>
        </p:txBody>
      </p:sp>
      <p:sp>
        <p:nvSpPr>
          <p:cNvPr id="3" name="Élőláb helye 2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bg2">
                    <a:lumMod val="50000"/>
                  </a:schemeClr>
                </a:solidFill>
                <a:latin typeface="Book Antiqua" pitchFamily="18" charset="0"/>
              </a:defRPr>
            </a:lvl1pPr>
          </a:lstStyle>
          <a:p>
            <a:endParaRPr lang="hu-HU" dirty="0" smtClean="0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4"/>
          </p:nvPr>
        </p:nvSpPr>
        <p:spPr>
          <a:xfrm>
            <a:off x="6156176" y="6381328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bg2">
                    <a:lumMod val="50000"/>
                  </a:schemeClr>
                </a:solidFill>
                <a:latin typeface="Book Antiqua" pitchFamily="18" charset="0"/>
              </a:defRPr>
            </a:lvl1pPr>
          </a:lstStyle>
          <a:p>
            <a:fld id="{294626B3-E259-4992-AC0D-1F34DD9EDA50}" type="slidenum">
              <a:rPr lang="hu-HU" smtClean="0"/>
              <a:pPr/>
              <a:t>‹#›</a:t>
            </a:fld>
            <a:endParaRPr lang="hu-HU"/>
          </a:p>
        </p:txBody>
      </p:sp>
      <p:pic>
        <p:nvPicPr>
          <p:cNvPr id="3073" name="Kép 6" descr="320x144_Uj_ERFO_logo"/>
          <p:cNvPicPr>
            <a:picLocks noChangeAspect="1" noChangeArrowheads="1"/>
          </p:cNvPicPr>
          <p:nvPr userDrawn="1"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02" y="764704"/>
            <a:ext cx="1066800" cy="574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 Box 2"/>
          <p:cNvSpPr txBox="1">
            <a:spLocks noChangeArrowheads="1"/>
          </p:cNvSpPr>
          <p:nvPr userDrawn="1"/>
        </p:nvSpPr>
        <p:spPr bwMode="auto">
          <a:xfrm>
            <a:off x="611560" y="6453337"/>
            <a:ext cx="1872208" cy="216024"/>
          </a:xfrm>
          <a:prstGeom prst="rect">
            <a:avLst/>
          </a:prstGeom>
          <a:solidFill>
            <a:srgbClr val="FFFFFF"/>
          </a:solidFill>
          <a:ln w="0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800" b="1" i="0" u="none" strike="noStrike" cap="none" normalizeH="0" baseline="0" dirty="0">
                <a:ln>
                  <a:noFill/>
                </a:ln>
                <a:solidFill>
                  <a:srgbClr val="404040"/>
                </a:solidFill>
                <a:effectLst/>
                <a:latin typeface="Cambria" charset="0"/>
                <a:ea typeface="ÇlÇr ñæí©" charset="0"/>
              </a:rPr>
              <a:t>TÁMOP-5.3.8-11/A1-2012-0001</a:t>
            </a:r>
            <a:endParaRPr kumimoji="0" lang="en-U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982" r:id="rId1"/>
    <p:sldLayoutId id="2147484983" r:id="rId2"/>
    <p:sldLayoutId id="2147484984" r:id="rId3"/>
    <p:sldLayoutId id="2147484985" r:id="rId4"/>
    <p:sldLayoutId id="2147484986" r:id="rId5"/>
    <p:sldLayoutId id="2147484987" r:id="rId6"/>
    <p:sldLayoutId id="2147484988" r:id="rId7"/>
    <p:sldLayoutId id="2147484990" r:id="rId8"/>
    <p:sldLayoutId id="2147484991" r:id="rId9"/>
    <p:sldLayoutId id="2147484992" r:id="rId10"/>
    <p:sldLayoutId id="2147484993" r:id="rId11"/>
  </p:sldLayoutIdLst>
  <p:timing>
    <p:tnLst>
      <p:par>
        <p:cTn id="1" dur="indefinite" restart="never" nodeType="tmRoot"/>
      </p:par>
    </p:tnLst>
  </p:timing>
  <p:hf hdr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2800" b="1">
          <a:solidFill>
            <a:srgbClr val="FF6600"/>
          </a:solidFill>
          <a:latin typeface="Book Antiqua" pitchFamily="18" charset="0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rgbClr val="FF6600"/>
          </a:solidFill>
          <a:latin typeface="Arial" charset="0"/>
          <a:cs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rgbClr val="FF6600"/>
          </a:solidFill>
          <a:latin typeface="Arial" charset="0"/>
          <a:cs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rgbClr val="FF6600"/>
          </a:solidFill>
          <a:latin typeface="Arial" charset="0"/>
          <a:cs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rgbClr val="FF6600"/>
          </a:solidFill>
          <a:latin typeface="Arial" charset="0"/>
          <a:cs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 b="1">
          <a:solidFill>
            <a:srgbClr val="FF6600"/>
          </a:solidFill>
          <a:latin typeface="Arial" charset="0"/>
          <a:cs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 b="1">
          <a:solidFill>
            <a:srgbClr val="FF6600"/>
          </a:solidFill>
          <a:latin typeface="Arial" charset="0"/>
          <a:cs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 b="1">
          <a:solidFill>
            <a:srgbClr val="FF6600"/>
          </a:solidFill>
          <a:latin typeface="Arial" charset="0"/>
          <a:cs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 b="1">
          <a:solidFill>
            <a:srgbClr val="FF6600"/>
          </a:solidFill>
          <a:latin typeface="Arial" charset="0"/>
          <a:cs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bg1">
            <a:lumMod val="50000"/>
          </a:schemeClr>
        </a:buClr>
        <a:buSzPct val="75000"/>
        <a:buFont typeface="Webdings" pitchFamily="18" charset="2"/>
        <a:buChar char=""/>
        <a:defRPr sz="2400">
          <a:solidFill>
            <a:schemeClr val="tx1"/>
          </a:solidFill>
          <a:latin typeface="Gill Sans MT" pitchFamily="34" charset="-18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80000"/>
        <a:buFont typeface="Wingdings" pitchFamily="2" charset="2"/>
        <a:buChar char="¨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bg2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¨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bg2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bg2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bg2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bg2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bg2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hu-H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13" Type="http://schemas.openxmlformats.org/officeDocument/2006/relationships/image" Target="../media/image15.png"/><Relationship Id="rId18" Type="http://schemas.openxmlformats.org/officeDocument/2006/relationships/image" Target="../media/image19.jpeg"/><Relationship Id="rId3" Type="http://schemas.openxmlformats.org/officeDocument/2006/relationships/image" Target="../media/image5.png"/><Relationship Id="rId21" Type="http://schemas.openxmlformats.org/officeDocument/2006/relationships/image" Target="../media/image22.jpg"/><Relationship Id="rId7" Type="http://schemas.openxmlformats.org/officeDocument/2006/relationships/image" Target="../media/image9.png"/><Relationship Id="rId12" Type="http://schemas.openxmlformats.org/officeDocument/2006/relationships/image" Target="../media/image14.png"/><Relationship Id="rId17" Type="http://schemas.openxmlformats.org/officeDocument/2006/relationships/image" Target="../media/image18.jpeg"/><Relationship Id="rId2" Type="http://schemas.openxmlformats.org/officeDocument/2006/relationships/image" Target="../media/image4.jpeg"/><Relationship Id="rId16" Type="http://schemas.openxmlformats.org/officeDocument/2006/relationships/image" Target="../media/image2.jpeg"/><Relationship Id="rId20" Type="http://schemas.openxmlformats.org/officeDocument/2006/relationships/image" Target="../media/image2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png"/><Relationship Id="rId11" Type="http://schemas.openxmlformats.org/officeDocument/2006/relationships/image" Target="../media/image13.png"/><Relationship Id="rId5" Type="http://schemas.openxmlformats.org/officeDocument/2006/relationships/image" Target="../media/image7.png"/><Relationship Id="rId15" Type="http://schemas.openxmlformats.org/officeDocument/2006/relationships/image" Target="../media/image17.png"/><Relationship Id="rId10" Type="http://schemas.openxmlformats.org/officeDocument/2006/relationships/image" Target="../media/image12.png"/><Relationship Id="rId19" Type="http://schemas.openxmlformats.org/officeDocument/2006/relationships/image" Target="../media/image20.png"/><Relationship Id="rId4" Type="http://schemas.openxmlformats.org/officeDocument/2006/relationships/image" Target="../media/image6.png"/><Relationship Id="rId9" Type="http://schemas.openxmlformats.org/officeDocument/2006/relationships/image" Target="../media/image11.png"/><Relationship Id="rId14" Type="http://schemas.openxmlformats.org/officeDocument/2006/relationships/image" Target="../media/image16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27.emf"/><Relationship Id="rId4" Type="http://schemas.openxmlformats.org/officeDocument/2006/relationships/package" Target="../embeddings/Microsoft_Word_Document1.docx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28.gif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gif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39.jpeg"/><Relationship Id="rId4" Type="http://schemas.openxmlformats.org/officeDocument/2006/relationships/image" Target="../media/image38.jpe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6.jpeg"/><Relationship Id="rId3" Type="http://schemas.openxmlformats.org/officeDocument/2006/relationships/image" Target="../media/image41.jpeg"/><Relationship Id="rId7" Type="http://schemas.openxmlformats.org/officeDocument/2006/relationships/image" Target="../media/image45.jpeg"/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44.gif"/><Relationship Id="rId5" Type="http://schemas.openxmlformats.org/officeDocument/2006/relationships/image" Target="../media/image43.jpeg"/><Relationship Id="rId4" Type="http://schemas.openxmlformats.org/officeDocument/2006/relationships/image" Target="../media/image42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eg"/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857589" y="2812375"/>
            <a:ext cx="184666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pic>
        <p:nvPicPr>
          <p:cNvPr id="10241" name="rg_hi" descr="ANd9GcRQWE94rdeCjDjAF-r_NbRBMzt41fmzQax-CR4QZVaqYnW9pSuT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3999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99" name="Picture 59" descr="banner_asztalos_d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619672" y="404664"/>
            <a:ext cx="432048" cy="432048"/>
          </a:xfrm>
          <a:prstGeom prst="rect">
            <a:avLst/>
          </a:prstGeom>
          <a:noFill/>
        </p:spPr>
      </p:pic>
      <p:pic>
        <p:nvPicPr>
          <p:cNvPr id="10298" name="Picture 58" descr="banner_bor_d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195736" y="404664"/>
            <a:ext cx="432048" cy="432048"/>
          </a:xfrm>
          <a:prstGeom prst="rect">
            <a:avLst/>
          </a:prstGeom>
          <a:noFill/>
        </p:spPr>
      </p:pic>
      <p:pic>
        <p:nvPicPr>
          <p:cNvPr id="10297" name="Picture 57" descr="banner_csomagolo_d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771800" y="404664"/>
            <a:ext cx="432048" cy="432048"/>
          </a:xfrm>
          <a:prstGeom prst="rect">
            <a:avLst/>
          </a:prstGeom>
          <a:noFill/>
        </p:spPr>
      </p:pic>
      <p:pic>
        <p:nvPicPr>
          <p:cNvPr id="10296" name="Picture 56" descr="banner_felkeszito_d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347864" y="404664"/>
            <a:ext cx="432048" cy="432048"/>
          </a:xfrm>
          <a:prstGeom prst="rect">
            <a:avLst/>
          </a:prstGeom>
          <a:noFill/>
        </p:spPr>
      </p:pic>
      <p:pic>
        <p:nvPicPr>
          <p:cNvPr id="10295" name="Picture 55" descr="banner_hobby_d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3923928" y="404664"/>
            <a:ext cx="432048" cy="432048"/>
          </a:xfrm>
          <a:prstGeom prst="rect">
            <a:avLst/>
          </a:prstGeom>
          <a:noFill/>
        </p:spPr>
      </p:pic>
      <p:pic>
        <p:nvPicPr>
          <p:cNvPr id="10294" name="Picture 54" descr="banner_muanyag_d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4499992" y="404664"/>
            <a:ext cx="432048" cy="432048"/>
          </a:xfrm>
          <a:prstGeom prst="rect">
            <a:avLst/>
          </a:prstGeom>
          <a:noFill/>
        </p:spPr>
      </p:pic>
      <p:pic>
        <p:nvPicPr>
          <p:cNvPr id="10293" name="Picture 53" descr="banner_nyomda_d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5076056" y="404664"/>
            <a:ext cx="432048" cy="432048"/>
          </a:xfrm>
          <a:prstGeom prst="rect">
            <a:avLst/>
          </a:prstGeom>
          <a:noFill/>
        </p:spPr>
      </p:pic>
      <p:pic>
        <p:nvPicPr>
          <p:cNvPr id="10292" name="Picture 52" descr="banner_papir_d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5652120" y="404664"/>
            <a:ext cx="432048" cy="432048"/>
          </a:xfrm>
          <a:prstGeom prst="rect">
            <a:avLst/>
          </a:prstGeom>
          <a:noFill/>
        </p:spPr>
      </p:pic>
      <p:pic>
        <p:nvPicPr>
          <p:cNvPr id="10291" name="Picture 51" descr="banner_sepru_d"/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6228184" y="404664"/>
            <a:ext cx="432048" cy="432048"/>
          </a:xfrm>
          <a:prstGeom prst="rect">
            <a:avLst/>
          </a:prstGeom>
          <a:noFill/>
        </p:spPr>
      </p:pic>
      <p:pic>
        <p:nvPicPr>
          <p:cNvPr id="10290" name="Picture 50" descr="banner_szerelo_d"/>
          <p:cNvPicPr>
            <a:picLocks noChangeAspect="1" noChangeArrowheads="1"/>
          </p:cNvPicPr>
          <p:nvPr/>
        </p:nvPicPr>
        <p:blipFill>
          <a:blip r:embed="rId12" cstate="print"/>
          <a:srcRect/>
          <a:stretch>
            <a:fillRect/>
          </a:stretch>
        </p:blipFill>
        <p:spPr bwMode="auto">
          <a:xfrm>
            <a:off x="6804248" y="404664"/>
            <a:ext cx="432048" cy="432048"/>
          </a:xfrm>
          <a:prstGeom prst="rect">
            <a:avLst/>
          </a:prstGeom>
          <a:noFill/>
        </p:spPr>
      </p:pic>
      <p:pic>
        <p:nvPicPr>
          <p:cNvPr id="10289" name="Picture 49" descr="banner_textil_d"/>
          <p:cNvPicPr>
            <a:picLocks noChangeAspect="1" noChangeArrowheads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7380312" y="404664"/>
            <a:ext cx="432048" cy="432048"/>
          </a:xfrm>
          <a:prstGeom prst="rect">
            <a:avLst/>
          </a:prstGeom>
          <a:noFill/>
        </p:spPr>
      </p:pic>
      <p:sp>
        <p:nvSpPr>
          <p:cNvPr id="10300" name="Rectangle 60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hu-HU"/>
          </a:p>
        </p:txBody>
      </p:sp>
      <p:sp>
        <p:nvSpPr>
          <p:cNvPr id="10301" name="Rectangle 61"/>
          <p:cNvSpPr>
            <a:spLocks noChangeArrowheads="1"/>
          </p:cNvSpPr>
          <p:nvPr/>
        </p:nvSpPr>
        <p:spPr bwMode="auto">
          <a:xfrm>
            <a:off x="228600" y="8382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hu-H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Calibri" pitchFamily="34" charset="0"/>
              </a:rPr>
              <a:t>   </a:t>
            </a:r>
            <a:endParaRPr kumimoji="0" lang="hu-H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10302" name="Rectangle 62"/>
          <p:cNvSpPr>
            <a:spLocks noChangeArrowheads="1"/>
          </p:cNvSpPr>
          <p:nvPr/>
        </p:nvSpPr>
        <p:spPr bwMode="auto">
          <a:xfrm>
            <a:off x="228600" y="122872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hu-HU" sz="26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Calibri" pitchFamily="34" charset="0"/>
              </a:rPr>
              <a:t>  </a:t>
            </a:r>
            <a:endParaRPr kumimoji="0" lang="hu-H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10303" name="Rectangle 63"/>
          <p:cNvSpPr>
            <a:spLocks noChangeArrowheads="1"/>
          </p:cNvSpPr>
          <p:nvPr/>
        </p:nvSpPr>
        <p:spPr bwMode="auto">
          <a:xfrm>
            <a:off x="228600" y="16002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hu-HU" sz="26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Calibri" pitchFamily="34" charset="0"/>
              </a:rPr>
              <a:t>  </a:t>
            </a:r>
            <a:endParaRPr kumimoji="0" lang="hu-H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10304" name="Rectangle 64"/>
          <p:cNvSpPr>
            <a:spLocks noChangeArrowheads="1"/>
          </p:cNvSpPr>
          <p:nvPr/>
        </p:nvSpPr>
        <p:spPr bwMode="auto">
          <a:xfrm>
            <a:off x="228600" y="195262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hu-HU" sz="26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Calibri" pitchFamily="34" charset="0"/>
              </a:rPr>
              <a:t>  </a:t>
            </a:r>
            <a:endParaRPr kumimoji="0" lang="hu-H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10305" name="Rectangle 65"/>
          <p:cNvSpPr>
            <a:spLocks noChangeArrowheads="1"/>
          </p:cNvSpPr>
          <p:nvPr/>
        </p:nvSpPr>
        <p:spPr bwMode="auto">
          <a:xfrm>
            <a:off x="228600" y="234315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hu-HU" sz="26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Calibri" pitchFamily="34" charset="0"/>
              </a:rPr>
              <a:t>  </a:t>
            </a:r>
            <a:endParaRPr kumimoji="0" lang="hu-H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10306" name="Rectangle 66"/>
          <p:cNvSpPr>
            <a:spLocks noChangeArrowheads="1"/>
          </p:cNvSpPr>
          <p:nvPr/>
        </p:nvSpPr>
        <p:spPr bwMode="auto">
          <a:xfrm>
            <a:off x="228600" y="269557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hu-HU" sz="26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Calibri" pitchFamily="34" charset="0"/>
              </a:rPr>
              <a:t>  </a:t>
            </a:r>
            <a:endParaRPr kumimoji="0" lang="hu-H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10307" name="Rectangle 67"/>
          <p:cNvSpPr>
            <a:spLocks noChangeArrowheads="1"/>
          </p:cNvSpPr>
          <p:nvPr/>
        </p:nvSpPr>
        <p:spPr bwMode="auto">
          <a:xfrm>
            <a:off x="228600" y="30861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hu-HU" sz="26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Calibri" pitchFamily="34" charset="0"/>
              </a:rPr>
              <a:t> </a:t>
            </a:r>
            <a:endParaRPr kumimoji="0" lang="hu-H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10308" name="Rectangle 68"/>
          <p:cNvSpPr>
            <a:spLocks noChangeArrowheads="1"/>
          </p:cNvSpPr>
          <p:nvPr/>
        </p:nvSpPr>
        <p:spPr bwMode="auto">
          <a:xfrm>
            <a:off x="228600" y="34671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hu-HU" sz="26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Calibri" pitchFamily="34" charset="0"/>
              </a:rPr>
              <a:t> </a:t>
            </a:r>
            <a:endParaRPr kumimoji="0" lang="hu-H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10309" name="Rectangle 69"/>
          <p:cNvSpPr>
            <a:spLocks noChangeArrowheads="1"/>
          </p:cNvSpPr>
          <p:nvPr/>
        </p:nvSpPr>
        <p:spPr bwMode="auto">
          <a:xfrm>
            <a:off x="228600" y="38481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hu-HU" sz="26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Calibri" pitchFamily="34" charset="0"/>
              </a:rPr>
              <a:t> </a:t>
            </a:r>
            <a:endParaRPr kumimoji="0" lang="hu-H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10310" name="Rectangle 70"/>
          <p:cNvSpPr>
            <a:spLocks noChangeArrowheads="1"/>
          </p:cNvSpPr>
          <p:nvPr/>
        </p:nvSpPr>
        <p:spPr bwMode="auto">
          <a:xfrm>
            <a:off x="228600" y="423862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hu-HU" sz="26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Calibri" pitchFamily="34" charset="0"/>
              </a:rPr>
              <a:t> </a:t>
            </a:r>
            <a:endParaRPr kumimoji="0" lang="hu-H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pic>
        <p:nvPicPr>
          <p:cNvPr id="10314" name="Objektum 7"/>
          <p:cNvPicPr>
            <a:picLocks noChangeArrowheads="1"/>
          </p:cNvPicPr>
          <p:nvPr/>
        </p:nvPicPr>
        <p:blipFill>
          <a:blip r:embed="rId14" cstate="print"/>
          <a:srcRect l="-3789" t="-2179" r="-5789" b="-7133"/>
          <a:stretch>
            <a:fillRect/>
          </a:stretch>
        </p:blipFill>
        <p:spPr bwMode="auto">
          <a:xfrm>
            <a:off x="2483768" y="1196752"/>
            <a:ext cx="4333875" cy="4095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9011" y="1273968"/>
            <a:ext cx="1060450" cy="6524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3" name="Kép 32" descr="320x144_Uj_ERFO_logo"/>
          <p:cNvPicPr/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1561" y="2102166"/>
            <a:ext cx="895350" cy="481965"/>
          </a:xfrm>
          <a:prstGeom prst="rect">
            <a:avLst/>
          </a:prstGeom>
          <a:noFill/>
        </p:spPr>
      </p:pic>
      <p:pic>
        <p:nvPicPr>
          <p:cNvPr id="34" name="Kép 33"/>
          <p:cNvPicPr/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6311" y="2733288"/>
            <a:ext cx="1085850" cy="371475"/>
          </a:xfrm>
          <a:prstGeom prst="rect">
            <a:avLst/>
          </a:prstGeom>
          <a:noFill/>
        </p:spPr>
      </p:pic>
      <p:pic>
        <p:nvPicPr>
          <p:cNvPr id="35" name="Kép 34" descr="kezmu_logo_"/>
          <p:cNvPicPr/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5531" y="3244627"/>
            <a:ext cx="867410" cy="741045"/>
          </a:xfrm>
          <a:prstGeom prst="rect">
            <a:avLst/>
          </a:prstGeom>
          <a:noFill/>
          <a:ln>
            <a:noFill/>
          </a:ln>
        </p:spPr>
      </p:pic>
      <p:pic>
        <p:nvPicPr>
          <p:cNvPr id="36" name="Kép 35"/>
          <p:cNvPicPr/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3290" y="4250633"/>
            <a:ext cx="1076325" cy="363220"/>
          </a:xfrm>
          <a:prstGeom prst="rect">
            <a:avLst/>
          </a:prstGeom>
          <a:noFill/>
        </p:spPr>
      </p:pic>
      <p:pic>
        <p:nvPicPr>
          <p:cNvPr id="37" name="Picture 4" descr="Leírás: uszt_logo_rgb"/>
          <p:cNvPicPr/>
          <p:nvPr/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60232" y="1213936"/>
            <a:ext cx="2125345" cy="638175"/>
          </a:xfrm>
          <a:prstGeom prst="rect">
            <a:avLst/>
          </a:prstGeom>
          <a:noFill/>
          <a:ln>
            <a:noFill/>
          </a:ln>
        </p:spPr>
      </p:pic>
      <p:pic>
        <p:nvPicPr>
          <p:cNvPr id="38" name="Kép 37"/>
          <p:cNvPicPr/>
          <p:nvPr/>
        </p:nvPicPr>
        <p:blipFill>
          <a:blip r:embed="rId2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80986" y="5589240"/>
            <a:ext cx="2880360" cy="89916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smtClean="0"/>
              <a:t>Személyiség kialakulása, fejlődése</a:t>
            </a:r>
            <a:endParaRPr lang="hu-HU" dirty="0"/>
          </a:p>
        </p:txBody>
      </p:sp>
      <p:pic>
        <p:nvPicPr>
          <p:cNvPr id="23554" name="Picture 2" descr="http://drmihalyandrea.shp.hu/hpc/elemkepek/drmihalyandrea/drmihalyandreaeletvezetes_Xk8T133604200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59832" y="1988840"/>
            <a:ext cx="2996304" cy="2232248"/>
          </a:xfrm>
          <a:prstGeom prst="rect">
            <a:avLst/>
          </a:prstGeom>
          <a:noFill/>
        </p:spPr>
      </p:pic>
      <p:pic>
        <p:nvPicPr>
          <p:cNvPr id="23556" name="Picture 4" descr="http://www.anoezerarca.hu/ill/15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419872" y="4365104"/>
            <a:ext cx="2052228" cy="136815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4" name="Rectangle 2"/>
          <p:cNvSpPr>
            <a:spLocks noGrp="1" noChangeArrowheads="1"/>
          </p:cNvSpPr>
          <p:nvPr>
            <p:ph type="title"/>
          </p:nvPr>
        </p:nvSpPr>
        <p:spPr>
          <a:xfrm>
            <a:off x="683568" y="332656"/>
            <a:ext cx="7416750" cy="1243012"/>
          </a:xfrm>
        </p:spPr>
        <p:txBody>
          <a:bodyPr/>
          <a:lstStyle/>
          <a:p>
            <a:pPr eaLnBrk="1" hangingPunct="1"/>
            <a:r>
              <a:rPr lang="hu-HU" dirty="0"/>
              <a:t>Bevezetés – köszöntő</a:t>
            </a:r>
            <a:r>
              <a:rPr lang="en-US" dirty="0"/>
              <a:t/>
            </a:r>
            <a:br>
              <a:rPr lang="en-US" dirty="0"/>
            </a:br>
            <a:endParaRPr lang="en-US" dirty="0" smtClean="0"/>
          </a:p>
        </p:txBody>
      </p:sp>
      <p:sp>
        <p:nvSpPr>
          <p:cNvPr id="5125" name="Rectangle 3"/>
          <p:cNvSpPr>
            <a:spLocks noGrp="1" noChangeArrowheads="1"/>
          </p:cNvSpPr>
          <p:nvPr>
            <p:ph idx="1"/>
          </p:nvPr>
        </p:nvSpPr>
        <p:spPr>
          <a:xfrm>
            <a:off x="899592" y="1484784"/>
            <a:ext cx="7344816" cy="3816424"/>
          </a:xfrm>
        </p:spPr>
        <p:txBody>
          <a:bodyPr/>
          <a:lstStyle/>
          <a:p>
            <a:r>
              <a:rPr lang="hu-HU" dirty="0"/>
              <a:t>Köszöntjük kedves résztvevő! Örülünk, és gratulálunk, hogy az ERFO képzés résztvevői közé választották. Meggyőződésünk, hogy érdekes és hasznos képzés részese lehet az elkövetkezendő hónapokban.  A képzés az Európai Unió támogatásával valósul meg. Sokan dolgoztak azért, hogy a program megvalósulhasson. Kérjük, figyelmével és tapasztalataival Ön is gazdagítsa a programot és a programban résztvevőket.</a:t>
            </a:r>
            <a:endParaRPr lang="en-US" dirty="0"/>
          </a:p>
          <a:p>
            <a:r>
              <a:rPr lang="hu-HU" dirty="0"/>
              <a:t>Fontos ismereteket, új tapasztalatokat és jó hangulatú együttléteket kívánunk.</a:t>
            </a:r>
            <a:endParaRPr lang="en-US" dirty="0"/>
          </a:p>
          <a:p>
            <a:pPr indent="17463" algn="just" eaLnBrk="1" hangingPunct="1">
              <a:buFontTx/>
              <a:buNone/>
            </a:pPr>
            <a:endParaRPr lang="en-GB" sz="2400" b="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A program ismertetése</a:t>
            </a:r>
            <a:r>
              <a:rPr lang="en-US" dirty="0"/>
              <a:t/>
            </a:r>
            <a:br>
              <a:rPr lang="en-US" dirty="0"/>
            </a:br>
            <a:endParaRPr lang="hu-HU" dirty="0"/>
          </a:p>
        </p:txBody>
      </p:sp>
      <p:graphicFrame>
        <p:nvGraphicFramePr>
          <p:cNvPr id="6" name="Táblázat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65277540"/>
              </p:ext>
            </p:extLst>
          </p:nvPr>
        </p:nvGraphicFramePr>
        <p:xfrm>
          <a:off x="899592" y="1052625"/>
          <a:ext cx="7992888" cy="5578739"/>
        </p:xfrm>
        <a:graphic>
          <a:graphicData uri="http://schemas.openxmlformats.org/drawingml/2006/table">
            <a:tbl>
              <a:tblPr/>
              <a:tblGrid>
                <a:gridCol w="7848872"/>
                <a:gridCol w="144016"/>
              </a:tblGrid>
              <a:tr h="360063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1800" noProof="0" dirty="0">
                        <a:latin typeface="Book Antiqua" pitchFamily="18" charset="0"/>
                        <a:ea typeface="Times New Roman"/>
                        <a:cs typeface="Times New Roman"/>
                      </a:endParaRPr>
                    </a:p>
                  </a:txBody>
                  <a:tcPr marL="57150" marR="57150" marT="57150" marB="57150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1800" noProof="0">
                        <a:latin typeface="Book Antiqua" pitchFamily="18" charset="0"/>
                        <a:ea typeface="Times New Roman"/>
                        <a:cs typeface="Times New Roman"/>
                      </a:endParaRPr>
                    </a:p>
                  </a:txBody>
                  <a:tcPr marL="57150" marR="57150" marT="57150" marB="57150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65122">
                <a:tc>
                  <a:txBody>
                    <a:bodyPr/>
                    <a:lstStyle/>
                    <a:p>
                      <a:r>
                        <a:rPr lang="hu-HU" sz="1800" b="1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 képzés megnevezése:</a:t>
                      </a:r>
                      <a:r>
                        <a:rPr lang="hu-HU" sz="18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</a:p>
                    <a:p>
                      <a:r>
                        <a:rPr lang="hu-HU" sz="1800" i="1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Munkavállaláshoz szükséges képességek fejlesztése</a:t>
                      </a:r>
                    </a:p>
                    <a:p>
                      <a:endParaRPr lang="en-US" sz="1800" kern="120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hu-HU" sz="1800" b="1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 képzés célja:</a:t>
                      </a:r>
                      <a:r>
                        <a:rPr lang="hu-HU" sz="18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</a:p>
                    <a:p>
                      <a:pPr lvl="0"/>
                      <a:r>
                        <a:rPr lang="hu-HU" sz="18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 megváltozott munkaképességű munkavállalók munkavállaláshoz szükséges készségeinek fejlesztése. </a:t>
                      </a:r>
                      <a:endParaRPr lang="en-US" sz="1800" kern="120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lvl="0"/>
                      <a:r>
                        <a:rPr lang="hu-HU" sz="18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Személyes fejlesztés, a munkavállalásban szerzett személyes tapasztalatok megismertetése, és megbeszélése. Egyéni fejlődési területek megfogalmazása és egyéni fejlődés elérése. </a:t>
                      </a:r>
                    </a:p>
                    <a:p>
                      <a:pPr lvl="0"/>
                      <a:endParaRPr lang="hu-HU" sz="1800" kern="120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lvl="0"/>
                      <a:endParaRPr lang="en-US" sz="1800" kern="120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endParaRPr lang="en-GB" sz="1600" i="1" noProof="0" dirty="0">
                        <a:latin typeface="Gill Sans MT" pitchFamily="34" charset="-18"/>
                        <a:ea typeface="Times New Roman"/>
                        <a:cs typeface="Times New Roman"/>
                      </a:endParaRPr>
                    </a:p>
                  </a:txBody>
                  <a:tcPr marL="57150" marR="57150" marT="57150" marB="57150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1600" i="1" noProof="0" dirty="0">
                        <a:latin typeface="Gill Sans MT" pitchFamily="34" charset="-18"/>
                        <a:ea typeface="Times New Roman"/>
                        <a:cs typeface="Times New Roman"/>
                      </a:endParaRPr>
                    </a:p>
                  </a:txBody>
                  <a:tcPr marL="57150" marR="57150" marT="57150" marB="57150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14459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1600" noProof="0" dirty="0">
                        <a:latin typeface="Gill Sans MT" pitchFamily="34" charset="-18"/>
                        <a:ea typeface="Times New Roman"/>
                        <a:cs typeface="Times New Roman"/>
                      </a:endParaRPr>
                    </a:p>
                  </a:txBody>
                  <a:tcPr marL="57150" marR="57150" marT="57150" marB="57150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1600" noProof="0" dirty="0">
                        <a:latin typeface="Gill Sans MT" pitchFamily="34" charset="-18"/>
                        <a:ea typeface="Times New Roman"/>
                        <a:cs typeface="Times New Roman"/>
                      </a:endParaRPr>
                    </a:p>
                  </a:txBody>
                  <a:tcPr marL="57150" marR="57150" marT="57150" marB="57150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pic>
        <p:nvPicPr>
          <p:cNvPr id="10" name="il_fi" descr="http://www.preismobil.com/images/geld_verdienen_news_-_ziele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491880" y="4365104"/>
            <a:ext cx="1871589" cy="12426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i="1" dirty="0"/>
              <a:t>A képzés részletes céljai</a:t>
            </a:r>
            <a:r>
              <a:rPr lang="en-US" dirty="0"/>
              <a:t> </a:t>
            </a:r>
            <a:endParaRPr lang="hu-HU" b="0" i="1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11" name="Tartalom helye 10"/>
          <p:cNvSpPr>
            <a:spLocks noGrp="1"/>
          </p:cNvSpPr>
          <p:nvPr>
            <p:ph idx="1"/>
          </p:nvPr>
        </p:nvSpPr>
        <p:spPr>
          <a:xfrm>
            <a:off x="1187624" y="1556792"/>
            <a:ext cx="6768752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hu-HU" dirty="0" smtClean="0"/>
              <a:t>Tanulás</a:t>
            </a:r>
          </a:p>
          <a:p>
            <a:pPr lvl="0"/>
            <a:r>
              <a:rPr lang="hu-HU" dirty="0" smtClean="0"/>
              <a:t>Ügyesedés</a:t>
            </a:r>
            <a:endParaRPr lang="en-US" dirty="0"/>
          </a:p>
          <a:p>
            <a:pPr lvl="0"/>
            <a:r>
              <a:rPr lang="hu-HU" dirty="0" smtClean="0"/>
              <a:t>Önismeretünk erősödése</a:t>
            </a:r>
          </a:p>
          <a:p>
            <a:pPr lvl="0"/>
            <a:r>
              <a:rPr lang="hu-HU" dirty="0" smtClean="0"/>
              <a:t>Magabiztosság a munkahelyen, a munka világában</a:t>
            </a:r>
          </a:p>
          <a:p>
            <a:pPr lvl="0"/>
            <a:r>
              <a:rPr lang="hu-HU" dirty="0" smtClean="0"/>
              <a:t>Jobb együttműködés</a:t>
            </a:r>
          </a:p>
          <a:p>
            <a:pPr marL="0" indent="0" algn="just">
              <a:buNone/>
            </a:pPr>
            <a:endParaRPr lang="en-GB" dirty="0"/>
          </a:p>
        </p:txBody>
      </p:sp>
      <p:pic>
        <p:nvPicPr>
          <p:cNvPr id="10" name="rg_hi" descr="http://t3.gstatic.com/images?q=tbn:ANd9GcTT1TC_YHidJZuujmZW9gZpMEoimmBJbPwoCrhiuWvHnvPy5x8W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427984" y="3717032"/>
            <a:ext cx="1871941" cy="15121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6858195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Szereplők, csoportok feladata, megnevezése</a:t>
            </a: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122162069"/>
              </p:ext>
            </p:extLst>
          </p:nvPr>
        </p:nvGraphicFramePr>
        <p:xfrm>
          <a:off x="1820863" y="1270000"/>
          <a:ext cx="5468937" cy="49450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11" name="Dokumentum" r:id="rId4" imgW="5492069" imgH="4968266" progId="Word.Document.12">
                  <p:embed/>
                </p:oleObj>
              </mc:Choice>
              <mc:Fallback>
                <p:oleObj name="Dokumentum" r:id="rId4" imgW="5492069" imgH="4968266" progId="Word.Document.12">
                  <p:embed/>
                  <p:pic>
                    <p:nvPicPr>
                      <p:cNvPr id="0" name="Picture 1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20863" y="1270000"/>
                        <a:ext cx="5468937" cy="494506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85285120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Ki vagyok én és kik a többiek?</a:t>
            </a: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1619672" y="908720"/>
            <a:ext cx="6192688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hu-HU" sz="2400" dirty="0" smtClean="0">
                <a:latin typeface="Gill Sans MT"/>
                <a:cs typeface="Gill Sans MT"/>
              </a:rPr>
              <a:t>Minden </a:t>
            </a:r>
            <a:r>
              <a:rPr lang="hu-HU" sz="2400" dirty="0">
                <a:latin typeface="Gill Sans MT"/>
                <a:cs typeface="Gill Sans MT"/>
              </a:rPr>
              <a:t>ember egyedi és megismételhetetlen. </a:t>
            </a:r>
            <a:r>
              <a:rPr lang="hu-HU" sz="2400" dirty="0" smtClean="0">
                <a:latin typeface="Gill Sans MT"/>
                <a:cs typeface="Gill Sans MT"/>
              </a:rPr>
              <a:t>Egyediségünk </a:t>
            </a:r>
            <a:r>
              <a:rPr lang="hu-HU" sz="2400" dirty="0">
                <a:latin typeface="Gill Sans MT"/>
                <a:cs typeface="Gill Sans MT"/>
              </a:rPr>
              <a:t>méltósággal tölthet el bennünket. </a:t>
            </a:r>
            <a:r>
              <a:rPr lang="hu-HU" sz="2400" dirty="0" smtClean="0">
                <a:latin typeface="Gill Sans MT"/>
                <a:cs typeface="Gill Sans MT"/>
              </a:rPr>
              <a:t>Senki </a:t>
            </a:r>
            <a:r>
              <a:rPr lang="hu-HU" sz="2400" dirty="0">
                <a:latin typeface="Gill Sans MT"/>
                <a:cs typeface="Gill Sans MT"/>
              </a:rPr>
              <a:t>sem hibátlan, mindenkiből hiányzik valami. Ám mindenki méltán lehet büszke saját létezésére, saját magára.</a:t>
            </a:r>
            <a:endParaRPr lang="en-US" sz="2400" dirty="0">
              <a:latin typeface="Gill Sans MT"/>
              <a:cs typeface="Gill Sans MT"/>
            </a:endParaRPr>
          </a:p>
        </p:txBody>
      </p:sp>
      <p:pic>
        <p:nvPicPr>
          <p:cNvPr id="11" name="il_fi" descr="http://www.lebenshilfe.de/wData/img/in_leichter_sprache/mitreden/sprache/Menschen_Gesellschaft.gif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915816" y="3212976"/>
            <a:ext cx="1800200" cy="24482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" name="il_fi" descr="http://interviewonline.ch/images/artikel/2012/Ausgabe%2002/tb-koch600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724128" y="3356992"/>
            <a:ext cx="1739656" cy="11566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34483665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Kérdések</a:t>
            </a:r>
            <a:r>
              <a:rPr lang="en-US" dirty="0" smtClean="0"/>
              <a:t> </a:t>
            </a:r>
            <a:r>
              <a:rPr lang="en-US" dirty="0" err="1" smtClean="0"/>
              <a:t>önmagamhoz</a:t>
            </a:r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1259632" y="1340768"/>
            <a:ext cx="6768752" cy="1200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hu-HU" sz="2400" dirty="0" smtClean="0">
                <a:latin typeface="Gill Sans MT"/>
                <a:cs typeface="Gill Sans MT"/>
              </a:rPr>
              <a:t>Milyen a vérmérsékletem?</a:t>
            </a:r>
            <a:endParaRPr lang="en-US" sz="2400" dirty="0">
              <a:latin typeface="Gill Sans MT"/>
              <a:cs typeface="Gill Sans MT"/>
            </a:endParaRPr>
          </a:p>
          <a:p>
            <a:pPr lvl="0"/>
            <a:r>
              <a:rPr lang="hu-HU" sz="2400" dirty="0">
                <a:latin typeface="Gill Sans MT"/>
                <a:cs typeface="Gill Sans MT"/>
              </a:rPr>
              <a:t>Milyen </a:t>
            </a:r>
            <a:r>
              <a:rPr lang="hu-HU" sz="2400" dirty="0" smtClean="0">
                <a:latin typeface="Gill Sans MT"/>
                <a:cs typeface="Gill Sans MT"/>
              </a:rPr>
              <a:t>a </a:t>
            </a:r>
            <a:r>
              <a:rPr lang="hu-HU" sz="2400" dirty="0">
                <a:latin typeface="Gill Sans MT"/>
                <a:cs typeface="Gill Sans MT"/>
              </a:rPr>
              <a:t>jellemem? </a:t>
            </a:r>
            <a:endParaRPr lang="hu-HU" sz="2400" dirty="0" smtClean="0">
              <a:latin typeface="Gill Sans MT"/>
              <a:cs typeface="Gill Sans MT"/>
            </a:endParaRPr>
          </a:p>
          <a:p>
            <a:pPr lvl="0"/>
            <a:r>
              <a:rPr lang="hu-HU" sz="2400" dirty="0" smtClean="0">
                <a:latin typeface="Gill Sans MT"/>
                <a:cs typeface="Gill Sans MT"/>
              </a:rPr>
              <a:t>Mit tudok még önmagamról</a:t>
            </a:r>
            <a:r>
              <a:rPr lang="hu-HU" sz="2400" dirty="0">
                <a:latin typeface="Gill Sans MT"/>
                <a:cs typeface="Gill Sans MT"/>
              </a:rPr>
              <a:t>? </a:t>
            </a:r>
            <a:endParaRPr lang="en-US" sz="2400" dirty="0">
              <a:latin typeface="Gill Sans MT"/>
              <a:cs typeface="Gill Sans MT"/>
            </a:endParaRPr>
          </a:p>
        </p:txBody>
      </p:sp>
      <p:pic>
        <p:nvPicPr>
          <p:cNvPr id="8" name="il_fi" descr="http://www.lelkititkaink.hu/pict/onismeret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483768" y="3068960"/>
            <a:ext cx="1602154" cy="16021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1746" name="Picture 2" descr="http://www.lelkititkaink.hu/pict/onismeret_szemelyisegfejlesztes_3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72000" y="2996952"/>
            <a:ext cx="1512168" cy="1626353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41022047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smtClean="0"/>
              <a:t>Megállapodás, szerződés</a:t>
            </a:r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899592" y="1628800"/>
            <a:ext cx="7704856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hu-HU" sz="2400" dirty="0" smtClean="0">
                <a:latin typeface="Gill Sans MT"/>
                <a:cs typeface="Gill Sans MT"/>
              </a:rPr>
              <a:t>Együttműködni, szerződni, megállapodni </a:t>
            </a:r>
          </a:p>
          <a:p>
            <a:r>
              <a:rPr lang="hu-HU" sz="2400" dirty="0" smtClean="0">
                <a:latin typeface="Gill Sans MT"/>
                <a:cs typeface="Gill Sans MT"/>
              </a:rPr>
              <a:t>	Magánélet, munkahely. </a:t>
            </a:r>
          </a:p>
          <a:p>
            <a:r>
              <a:rPr lang="hu-HU" sz="2400" dirty="0" smtClean="0">
                <a:latin typeface="Gill Sans MT"/>
                <a:cs typeface="Gill Sans MT"/>
              </a:rPr>
              <a:t>írott </a:t>
            </a:r>
            <a:r>
              <a:rPr lang="hu-HU" sz="2400" dirty="0">
                <a:latin typeface="Gill Sans MT"/>
                <a:cs typeface="Gill Sans MT"/>
              </a:rPr>
              <a:t>vagy íratlan </a:t>
            </a:r>
            <a:r>
              <a:rPr lang="hu-HU" sz="2400" dirty="0" smtClean="0">
                <a:latin typeface="Gill Sans MT"/>
                <a:cs typeface="Gill Sans MT"/>
              </a:rPr>
              <a:t>formában</a:t>
            </a:r>
          </a:p>
          <a:p>
            <a:r>
              <a:rPr lang="hu-HU" sz="2400" dirty="0" smtClean="0">
                <a:latin typeface="Gill Sans MT"/>
                <a:cs typeface="Gill Sans MT"/>
              </a:rPr>
              <a:t>Együttműködési </a:t>
            </a:r>
            <a:r>
              <a:rPr lang="hu-HU" sz="2400" dirty="0">
                <a:latin typeface="Gill Sans MT"/>
                <a:cs typeface="Gill Sans MT"/>
              </a:rPr>
              <a:t>megállapodások, szerződések. </a:t>
            </a:r>
            <a:endParaRPr lang="hu-HU" sz="2400" dirty="0" smtClean="0">
              <a:latin typeface="Gill Sans MT"/>
              <a:cs typeface="Gill Sans MT"/>
            </a:endParaRPr>
          </a:p>
          <a:p>
            <a:r>
              <a:rPr lang="hu-HU" sz="2400" dirty="0" smtClean="0">
                <a:latin typeface="Gill Sans MT"/>
                <a:cs typeface="Gill Sans MT"/>
              </a:rPr>
              <a:t>Munkahelyen arra szerződünk, hogy </a:t>
            </a:r>
            <a:r>
              <a:rPr lang="hu-HU" sz="2400" dirty="0">
                <a:latin typeface="Gill Sans MT"/>
                <a:cs typeface="Gill Sans MT"/>
              </a:rPr>
              <a:t>munkánkat, feladatunkat hogyan, </a:t>
            </a:r>
            <a:r>
              <a:rPr lang="hu-HU" sz="2400" dirty="0" smtClean="0">
                <a:latin typeface="Gill Sans MT"/>
                <a:cs typeface="Gill Sans MT"/>
              </a:rPr>
              <a:t>miként, </a:t>
            </a:r>
            <a:r>
              <a:rPr lang="hu-HU" sz="2400" dirty="0">
                <a:latin typeface="Gill Sans MT"/>
                <a:cs typeface="Gill Sans MT"/>
              </a:rPr>
              <a:t>milyen eredménnyel látjuk el. </a:t>
            </a:r>
            <a:endParaRPr lang="hu-HU" sz="2400" dirty="0" smtClean="0">
              <a:latin typeface="Gill Sans MT"/>
              <a:cs typeface="Gill Sans MT"/>
            </a:endParaRPr>
          </a:p>
          <a:p>
            <a:r>
              <a:rPr lang="hu-HU" sz="2400" dirty="0" smtClean="0">
                <a:latin typeface="Gill Sans MT"/>
                <a:cs typeface="Gill Sans MT"/>
              </a:rPr>
              <a:t>Mit </a:t>
            </a:r>
            <a:r>
              <a:rPr lang="hu-HU" sz="2400" dirty="0">
                <a:latin typeface="Gill Sans MT"/>
                <a:cs typeface="Gill Sans MT"/>
              </a:rPr>
              <a:t>kell teljesítenünk és hogyan kell viselkednünk eközben. </a:t>
            </a:r>
            <a:endParaRPr lang="en-US" sz="2400" dirty="0">
              <a:latin typeface="Gill Sans MT"/>
              <a:cs typeface="Gill Sans MT"/>
            </a:endParaRPr>
          </a:p>
        </p:txBody>
      </p:sp>
      <p:pic>
        <p:nvPicPr>
          <p:cNvPr id="11" name="il_fi" descr="http://aeryssports.com/barry-sanders-memorial-blog/files/2012/06/handshake.gif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940152" y="4149080"/>
            <a:ext cx="1583104" cy="14171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24983118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smtClean="0"/>
              <a:t>Szerződés</a:t>
            </a:r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899592" y="1412777"/>
            <a:ext cx="7056784" cy="327269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  <a:spcAft>
                <a:spcPts val="1000"/>
              </a:spcAft>
            </a:pPr>
            <a:r>
              <a:rPr lang="hu-HU" sz="2400" dirty="0" smtClean="0">
                <a:latin typeface="Gill Sans MT"/>
                <a:ea typeface="Calibri"/>
                <a:cs typeface="Gill Sans MT"/>
              </a:rPr>
              <a:t>Tartalma: Elvárás, kötelezettség. </a:t>
            </a:r>
          </a:p>
          <a:p>
            <a:pPr algn="just">
              <a:lnSpc>
                <a:spcPct val="115000"/>
              </a:lnSpc>
              <a:spcAft>
                <a:spcPts val="1000"/>
              </a:spcAft>
            </a:pPr>
            <a:r>
              <a:rPr lang="hu-HU" sz="2400" dirty="0" smtClean="0">
                <a:latin typeface="Gill Sans MT"/>
                <a:ea typeface="Calibri"/>
                <a:cs typeface="Gill Sans MT"/>
              </a:rPr>
              <a:t>Két fél között köttetik</a:t>
            </a:r>
          </a:p>
          <a:p>
            <a:pPr algn="just">
              <a:lnSpc>
                <a:spcPct val="115000"/>
              </a:lnSpc>
              <a:spcAft>
                <a:spcPts val="1000"/>
              </a:spcAft>
            </a:pPr>
            <a:r>
              <a:rPr lang="hu-HU" sz="2400" dirty="0" smtClean="0">
                <a:latin typeface="Gill Sans MT"/>
                <a:ea typeface="Calibri"/>
                <a:cs typeface="Gill Sans MT"/>
              </a:rPr>
              <a:t>Közös érdek</a:t>
            </a:r>
          </a:p>
          <a:p>
            <a:pPr algn="just">
              <a:lnSpc>
                <a:spcPct val="115000"/>
              </a:lnSpc>
              <a:spcAft>
                <a:spcPts val="1000"/>
              </a:spcAft>
            </a:pPr>
            <a:r>
              <a:rPr lang="hu-HU" sz="2400" dirty="0" smtClean="0">
                <a:latin typeface="Gill Sans MT"/>
                <a:ea typeface="Calibri"/>
                <a:cs typeface="Gill Sans MT"/>
              </a:rPr>
              <a:t>Lehetőségek, kötelezettségek, korlátok.</a:t>
            </a:r>
          </a:p>
          <a:p>
            <a:pPr algn="just">
              <a:lnSpc>
                <a:spcPct val="115000"/>
              </a:lnSpc>
              <a:spcAft>
                <a:spcPts val="1000"/>
              </a:spcAft>
            </a:pPr>
            <a:r>
              <a:rPr lang="hu-HU" sz="2400" dirty="0" smtClean="0">
                <a:latin typeface="Gill Sans MT"/>
                <a:ea typeface="Calibri"/>
                <a:cs typeface="Gill Sans MT"/>
              </a:rPr>
              <a:t>Időtáv</a:t>
            </a:r>
          </a:p>
          <a:p>
            <a:pPr algn="just">
              <a:lnSpc>
                <a:spcPct val="115000"/>
              </a:lnSpc>
              <a:spcAft>
                <a:spcPts val="1000"/>
              </a:spcAft>
            </a:pPr>
            <a:r>
              <a:rPr lang="hu-HU" sz="2400" dirty="0" smtClean="0">
                <a:latin typeface="Gill Sans MT"/>
                <a:ea typeface="Calibri"/>
                <a:cs typeface="Gill Sans MT"/>
              </a:rPr>
              <a:t>Következmények </a:t>
            </a:r>
            <a:endParaRPr lang="en-US" sz="2400" dirty="0">
              <a:effectLst/>
              <a:latin typeface="Gill Sans MT"/>
              <a:ea typeface="Calibri"/>
              <a:cs typeface="Gill Sans MT"/>
            </a:endParaRPr>
          </a:p>
        </p:txBody>
      </p:sp>
      <p:pic>
        <p:nvPicPr>
          <p:cNvPr id="7" name="il_fi" descr="http://ugyvedpapa.hu/files/kellek/toll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084168" y="1412776"/>
            <a:ext cx="1067289" cy="16270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il_fi" descr="http://www.husa.hu/wp-content/uploads/2011/09/husa_leteti_szerzodes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580112" y="3789040"/>
            <a:ext cx="1582791" cy="10550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47827719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Együttműködési Megállapodás</a:t>
            </a: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1187624" y="908720"/>
            <a:ext cx="6984776" cy="534427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hu-HU" sz="2400" dirty="0">
                <a:latin typeface="Gill Sans MT"/>
                <a:cs typeface="Gill Sans MT"/>
              </a:rPr>
              <a:t>Alulírottak, az ERFO alapképzésének résztvevői kinyilvánítjuk szándékunkat és elkötelezettségünket a programban történő aktív közreműködésre. </a:t>
            </a:r>
            <a:endParaRPr lang="en-US" sz="2400" dirty="0">
              <a:latin typeface="Gill Sans MT"/>
              <a:cs typeface="Gill Sans MT"/>
            </a:endParaRPr>
          </a:p>
          <a:p>
            <a:r>
              <a:rPr lang="hu-HU" sz="2400" dirty="0">
                <a:latin typeface="Gill Sans MT"/>
                <a:cs typeface="Gill Sans MT"/>
              </a:rPr>
              <a:t>A programot fejlesztő folyamatnak tekintjük. Felelősséget vállalunk személyes fejlődésünkért, társaink támogatásáért.</a:t>
            </a:r>
            <a:endParaRPr lang="en-US" sz="2400" dirty="0">
              <a:latin typeface="Gill Sans MT"/>
              <a:cs typeface="Gill Sans MT"/>
            </a:endParaRPr>
          </a:p>
          <a:p>
            <a:r>
              <a:rPr lang="hu-HU" sz="2400" dirty="0">
                <a:latin typeface="Gill Sans MT"/>
                <a:cs typeface="Gill Sans MT"/>
              </a:rPr>
              <a:t>A tréningben a személyes tanulás mellett megosztjuk egymással gondolatainkat, tapasztalatainkat, véleményünket. </a:t>
            </a:r>
            <a:endParaRPr lang="en-US" sz="2400" dirty="0">
              <a:latin typeface="Gill Sans MT"/>
              <a:cs typeface="Gill Sans MT"/>
            </a:endParaRPr>
          </a:p>
          <a:p>
            <a:r>
              <a:rPr lang="hu-HU" sz="2400" dirty="0">
                <a:latin typeface="Gill Sans MT"/>
                <a:cs typeface="Gill Sans MT"/>
              </a:rPr>
              <a:t>Részvételünket a nyitottság, az egymásra figyelés, egymás segítése, a pontosság, a feladatok elvégzése, a jókedv, és társaink véleményének tiszteletben tartása jellemezze.</a:t>
            </a:r>
            <a:endParaRPr lang="en-US" sz="2400" dirty="0">
              <a:latin typeface="Gill Sans MT"/>
              <a:cs typeface="Gill Sans MT"/>
            </a:endParaRPr>
          </a:p>
          <a:p>
            <a:r>
              <a:rPr lang="hu-HU" sz="2400" dirty="0">
                <a:latin typeface="Gill Sans MT"/>
                <a:cs typeface="Gill Sans MT"/>
              </a:rPr>
              <a:t>Budapest, 2012. november…...</a:t>
            </a:r>
            <a:endParaRPr lang="en-US" sz="2400" dirty="0">
              <a:latin typeface="Gill Sans MT"/>
              <a:cs typeface="Gill Sans MT"/>
            </a:endParaRPr>
          </a:p>
        </p:txBody>
      </p:sp>
      <p:pic>
        <p:nvPicPr>
          <p:cNvPr id="7" name="il_fi" descr="http://www.sulioldal.hu/adat/oldal/22/Image/contract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164288" y="3356992"/>
            <a:ext cx="1200150" cy="14009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47823167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Mitől</a:t>
            </a:r>
            <a:r>
              <a:rPr lang="en-US" dirty="0" smtClean="0"/>
              <a:t> </a:t>
            </a:r>
            <a:r>
              <a:rPr lang="en-US" dirty="0" err="1" smtClean="0"/>
              <a:t>vagyok</a:t>
            </a:r>
            <a:r>
              <a:rPr lang="en-US" dirty="0" smtClean="0"/>
              <a:t> </a:t>
            </a:r>
            <a:r>
              <a:rPr lang="en-US" dirty="0" err="1" smtClean="0"/>
              <a:t>más</a:t>
            </a:r>
            <a:r>
              <a:rPr lang="en-US" dirty="0" smtClean="0"/>
              <a:t>?</a:t>
            </a:r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1315398" y="2188663"/>
            <a:ext cx="3149420" cy="30469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 smtClean="0"/>
              <a:t>Nem</a:t>
            </a:r>
            <a:endParaRPr lang="en-US" dirty="0" smtClean="0"/>
          </a:p>
          <a:p>
            <a:r>
              <a:rPr lang="en-US" dirty="0" err="1" smtClean="0"/>
              <a:t>Életkor</a:t>
            </a:r>
            <a:endParaRPr lang="en-US" dirty="0" smtClean="0"/>
          </a:p>
          <a:p>
            <a:r>
              <a:rPr lang="en-US" dirty="0" err="1" smtClean="0"/>
              <a:t>Tanultság</a:t>
            </a:r>
            <a:endParaRPr lang="en-US" dirty="0" smtClean="0"/>
          </a:p>
          <a:p>
            <a:r>
              <a:rPr lang="en-US" dirty="0" err="1" smtClean="0"/>
              <a:t>Nevelés</a:t>
            </a:r>
            <a:endParaRPr lang="en-US" dirty="0" smtClean="0"/>
          </a:p>
          <a:p>
            <a:r>
              <a:rPr lang="en-US" dirty="0" err="1" smtClean="0"/>
              <a:t>Gyakorlati</a:t>
            </a:r>
            <a:r>
              <a:rPr lang="en-US" dirty="0" smtClean="0"/>
              <a:t> </a:t>
            </a:r>
            <a:r>
              <a:rPr lang="en-US" dirty="0" err="1" smtClean="0"/>
              <a:t>érzék</a:t>
            </a:r>
            <a:endParaRPr lang="en-US" dirty="0" smtClean="0"/>
          </a:p>
          <a:p>
            <a:r>
              <a:rPr lang="en-US" dirty="0" err="1" smtClean="0"/>
              <a:t>Vérmérséklet</a:t>
            </a:r>
            <a:r>
              <a:rPr lang="en-US" dirty="0" smtClean="0"/>
              <a:t>…</a:t>
            </a:r>
            <a:endParaRPr lang="en-US" dirty="0"/>
          </a:p>
        </p:txBody>
      </p:sp>
      <p:pic>
        <p:nvPicPr>
          <p:cNvPr id="7" name="il_fi" descr="http://files.mommo.hu/pictures/000/613/613399_8f8fbe8d48_s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788024" y="1124744"/>
            <a:ext cx="2204119" cy="16841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7650" name="Picture 2" descr="http://source.kvizkaszino.hu/images/kakukktojas_2__0_resized_2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788024" y="2924944"/>
            <a:ext cx="1584176" cy="1188132"/>
          </a:xfrm>
          <a:prstGeom prst="rect">
            <a:avLst/>
          </a:prstGeom>
          <a:noFill/>
        </p:spPr>
      </p:pic>
      <p:pic>
        <p:nvPicPr>
          <p:cNvPr id="9" name="il_fi" descr="http://us.123rf.com/400wm/400/400/michaeldb/michaeldb1010/michaeldb101000002/8002529-innerer-kreis-menschen-in-farben-sprechen-soziale-medien-innerhalb-einer-grossen-3d-sprechblase.jpg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915816" y="1844824"/>
            <a:ext cx="1596424" cy="14692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" name="Picture 4" descr="http://rlv.zcache.com/card_funny_personality_grapes_all_occasion-p137899536305410930bh2r3_400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644008" y="4077072"/>
            <a:ext cx="2232248" cy="2232248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6757881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Mi</a:t>
            </a:r>
            <a:r>
              <a:rPr lang="en-US" dirty="0" smtClean="0"/>
              <a:t> hat a </a:t>
            </a:r>
            <a:r>
              <a:rPr lang="en-US" dirty="0" err="1" smtClean="0"/>
              <a:t>személyiségünkre</a:t>
            </a:r>
            <a:r>
              <a:rPr lang="en-US" dirty="0" smtClean="0"/>
              <a:t>?</a:t>
            </a:r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467544" y="1628800"/>
            <a:ext cx="7920880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 smtClean="0"/>
              <a:t>Velünk</a:t>
            </a:r>
            <a:r>
              <a:rPr lang="en-US" dirty="0" smtClean="0"/>
              <a:t> </a:t>
            </a:r>
            <a:r>
              <a:rPr lang="en-US" dirty="0" err="1" smtClean="0"/>
              <a:t>született</a:t>
            </a:r>
            <a:r>
              <a:rPr lang="en-US" dirty="0" smtClean="0"/>
              <a:t>, </a:t>
            </a:r>
            <a:r>
              <a:rPr lang="en-US" dirty="0" err="1" smtClean="0"/>
              <a:t>hozott</a:t>
            </a:r>
            <a:r>
              <a:rPr lang="en-US" dirty="0" smtClean="0"/>
              <a:t> </a:t>
            </a:r>
            <a:r>
              <a:rPr lang="en-US" dirty="0" err="1" smtClean="0"/>
              <a:t>tényezők</a:t>
            </a:r>
            <a:r>
              <a:rPr lang="en-US" dirty="0" smtClean="0"/>
              <a:t> (</a:t>
            </a:r>
            <a:r>
              <a:rPr lang="en-US" dirty="0" err="1" smtClean="0"/>
              <a:t>genetika,örökletes</a:t>
            </a:r>
            <a:r>
              <a:rPr lang="en-US" dirty="0" smtClean="0"/>
              <a:t> </a:t>
            </a:r>
            <a:r>
              <a:rPr lang="en-US" dirty="0" err="1" smtClean="0"/>
              <a:t>hatások</a:t>
            </a:r>
            <a:r>
              <a:rPr lang="en-US" dirty="0" smtClean="0"/>
              <a:t>)</a:t>
            </a:r>
          </a:p>
          <a:p>
            <a:r>
              <a:rPr lang="en-US" dirty="0" err="1" smtClean="0"/>
              <a:t>Környezeti</a:t>
            </a:r>
            <a:r>
              <a:rPr lang="en-US" dirty="0" smtClean="0"/>
              <a:t> </a:t>
            </a:r>
            <a:r>
              <a:rPr lang="en-US" dirty="0" err="1" smtClean="0"/>
              <a:t>eredetű</a:t>
            </a:r>
            <a:r>
              <a:rPr lang="en-US" dirty="0" smtClean="0"/>
              <a:t>, </a:t>
            </a:r>
            <a:r>
              <a:rPr lang="en-US" dirty="0" err="1" smtClean="0"/>
              <a:t>szerzett</a:t>
            </a:r>
            <a:r>
              <a:rPr lang="en-US" dirty="0" smtClean="0"/>
              <a:t> </a:t>
            </a:r>
            <a:r>
              <a:rPr lang="en-US" dirty="0" err="1" smtClean="0"/>
              <a:t>tényezők</a:t>
            </a:r>
            <a:r>
              <a:rPr lang="en-US" dirty="0" smtClean="0"/>
              <a:t> (</a:t>
            </a:r>
            <a:r>
              <a:rPr lang="en-US" dirty="0" err="1" smtClean="0"/>
              <a:t>család</a:t>
            </a:r>
            <a:r>
              <a:rPr lang="en-US" dirty="0" smtClean="0"/>
              <a:t>, </a:t>
            </a:r>
            <a:r>
              <a:rPr lang="en-US" dirty="0" err="1" smtClean="0"/>
              <a:t>iskola</a:t>
            </a:r>
            <a:r>
              <a:rPr lang="en-US" dirty="0" smtClean="0"/>
              <a:t>, </a:t>
            </a:r>
            <a:r>
              <a:rPr lang="en-US" dirty="0" err="1" smtClean="0"/>
              <a:t>közösség</a:t>
            </a:r>
            <a:r>
              <a:rPr lang="en-US" dirty="0" smtClean="0"/>
              <a:t>, </a:t>
            </a:r>
            <a:r>
              <a:rPr lang="en-US" dirty="0" err="1" smtClean="0"/>
              <a:t>tv</a:t>
            </a:r>
            <a:r>
              <a:rPr lang="en-US" dirty="0" smtClean="0"/>
              <a:t>, </a:t>
            </a:r>
            <a:r>
              <a:rPr lang="en-US" dirty="0" err="1" smtClean="0"/>
              <a:t>rádió</a:t>
            </a:r>
            <a:r>
              <a:rPr lang="en-US" dirty="0" smtClean="0"/>
              <a:t>, </a:t>
            </a:r>
            <a:r>
              <a:rPr lang="en-US" dirty="0" err="1" smtClean="0"/>
              <a:t>munkahely</a:t>
            </a:r>
            <a:r>
              <a:rPr lang="en-US" dirty="0" smtClean="0"/>
              <a:t>)</a:t>
            </a:r>
            <a:endParaRPr lang="en-US" dirty="0"/>
          </a:p>
        </p:txBody>
      </p:sp>
      <p:pic>
        <p:nvPicPr>
          <p:cNvPr id="8" name="Kép 7" descr="http://semmelweisfigyelo.hu/files/public/Kepek/rajz,abra/genetika_m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04248" y="1412776"/>
            <a:ext cx="1755043" cy="12052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il_fi" descr="http://ertekforras.shp.hu/hpc/elemek/4g/4g_csalad/fejlec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051721" y="4149081"/>
            <a:ext cx="1728192" cy="10801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6628" name="Picture 4" descr="http://poziteam.hu/wp-content/uploads/2011/07/kozosseg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995936" y="3645024"/>
            <a:ext cx="1568087" cy="1728192"/>
          </a:xfrm>
          <a:prstGeom prst="rect">
            <a:avLst/>
          </a:prstGeom>
          <a:noFill/>
        </p:spPr>
      </p:pic>
      <p:pic>
        <p:nvPicPr>
          <p:cNvPr id="26630" name="Picture 6" descr="http://movingimages.files.wordpress.com/2008/09/watching-tv-or-mesmerised-by-tv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55576" y="4149080"/>
            <a:ext cx="1224136" cy="1264322"/>
          </a:xfrm>
          <a:prstGeom prst="rect">
            <a:avLst/>
          </a:prstGeom>
          <a:noFill/>
        </p:spPr>
      </p:pic>
      <p:pic>
        <p:nvPicPr>
          <p:cNvPr id="26636" name="Picture 12" descr="http://dicsportal.hu/images/cikkek/rc3a1dic3b3.gif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7524328" y="3429000"/>
            <a:ext cx="1113266" cy="1440160"/>
          </a:xfrm>
          <a:prstGeom prst="rect">
            <a:avLst/>
          </a:prstGeom>
          <a:noFill/>
        </p:spPr>
      </p:pic>
      <p:pic>
        <p:nvPicPr>
          <p:cNvPr id="19" name="il_fi" descr="http://www.erokozpont.hu/wp-content/uploads/2010/10/iskola.jpg"/>
          <p:cNvPicPr/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5868144" y="3645024"/>
            <a:ext cx="1447436" cy="11077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1" name="il_fi" descr="http://bc01.rp-online.de/polopoly_fs/1.891270.1304418230%21/httpImage/3422449304.jpg_gen/derivatives/rpo54_400/3422449304.jpg"/>
          <p:cNvPicPr/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6228184" y="5085184"/>
            <a:ext cx="1872208" cy="11990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10981415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Szűkebb</a:t>
            </a:r>
            <a:r>
              <a:rPr lang="en-US" dirty="0" smtClean="0"/>
              <a:t> </a:t>
            </a:r>
            <a:r>
              <a:rPr lang="en-US" dirty="0" err="1" smtClean="0"/>
              <a:t>környezet</a:t>
            </a:r>
            <a:r>
              <a:rPr lang="en-US" dirty="0" smtClean="0"/>
              <a:t> </a:t>
            </a:r>
            <a:r>
              <a:rPr lang="en-US" dirty="0" err="1" smtClean="0"/>
              <a:t>hatása</a:t>
            </a:r>
            <a:r>
              <a:rPr lang="en-US" dirty="0" smtClean="0"/>
              <a:t> </a:t>
            </a:r>
            <a:r>
              <a:rPr lang="en-US" dirty="0" err="1" smtClean="0"/>
              <a:t>személyiség</a:t>
            </a:r>
            <a:r>
              <a:rPr lang="en-US" dirty="0" smtClean="0"/>
              <a:t> </a:t>
            </a:r>
            <a:r>
              <a:rPr lang="en-US" dirty="0" err="1" smtClean="0"/>
              <a:t>fejlődésre</a:t>
            </a:r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899593" y="1988841"/>
            <a:ext cx="6912767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 smtClean="0"/>
              <a:t>Fejlesztő</a:t>
            </a:r>
            <a:r>
              <a:rPr lang="en-US" dirty="0" smtClean="0"/>
              <a:t> </a:t>
            </a:r>
            <a:r>
              <a:rPr lang="en-US" dirty="0" err="1" smtClean="0"/>
              <a:t>hatás</a:t>
            </a:r>
            <a:endParaRPr lang="en-US" dirty="0" smtClean="0"/>
          </a:p>
          <a:p>
            <a:r>
              <a:rPr lang="en-US" dirty="0" err="1" smtClean="0"/>
              <a:t>Érzelmi</a:t>
            </a:r>
            <a:r>
              <a:rPr lang="en-US" dirty="0" smtClean="0"/>
              <a:t>, </a:t>
            </a:r>
            <a:r>
              <a:rPr lang="en-US" dirty="0" err="1" smtClean="0"/>
              <a:t>viselkedési</a:t>
            </a:r>
            <a:r>
              <a:rPr lang="en-US" dirty="0" smtClean="0"/>
              <a:t> </a:t>
            </a:r>
            <a:r>
              <a:rPr lang="en-US" dirty="0" err="1" smtClean="0"/>
              <a:t>modell</a:t>
            </a:r>
            <a:endParaRPr lang="en-US" dirty="0" smtClean="0"/>
          </a:p>
          <a:p>
            <a:r>
              <a:rPr lang="en-US" dirty="0" err="1" smtClean="0"/>
              <a:t>Értékrend</a:t>
            </a:r>
            <a:r>
              <a:rPr lang="en-US" dirty="0" smtClean="0"/>
              <a:t> </a:t>
            </a:r>
            <a:r>
              <a:rPr lang="en-US" dirty="0" err="1" smtClean="0"/>
              <a:t>építés</a:t>
            </a:r>
            <a:endParaRPr lang="en-US" dirty="0" smtClean="0"/>
          </a:p>
          <a:p>
            <a:r>
              <a:rPr lang="en-US" dirty="0" err="1" smtClean="0"/>
              <a:t>Felkészítés</a:t>
            </a:r>
            <a:r>
              <a:rPr lang="en-US" dirty="0" smtClean="0"/>
              <a:t> a </a:t>
            </a:r>
            <a:r>
              <a:rPr lang="en-US" dirty="0" err="1" smtClean="0"/>
              <a:t>környezetben</a:t>
            </a:r>
            <a:r>
              <a:rPr lang="en-US" dirty="0" smtClean="0"/>
              <a:t> </a:t>
            </a:r>
            <a:r>
              <a:rPr lang="en-US" dirty="0" err="1" smtClean="0"/>
              <a:t>működésre</a:t>
            </a:r>
            <a:r>
              <a:rPr lang="en-US" dirty="0" smtClean="0"/>
              <a:t>, </a:t>
            </a:r>
            <a:r>
              <a:rPr lang="en-US" dirty="0" err="1" smtClean="0"/>
              <a:t>eligazodásra</a:t>
            </a:r>
            <a:endParaRPr lang="en-US" dirty="0"/>
          </a:p>
        </p:txBody>
      </p:sp>
      <p:pic>
        <p:nvPicPr>
          <p:cNvPr id="25602" name="Picture 2" descr="http://blog.seosemanticxhtml.com/wp-content/uploads/2011/08/Simple-ways-to-improve-the-speed-of-your-Drupal-site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516216" y="836712"/>
            <a:ext cx="1720999" cy="1716040"/>
          </a:xfrm>
          <a:prstGeom prst="rect">
            <a:avLst/>
          </a:prstGeom>
          <a:noFill/>
        </p:spPr>
      </p:pic>
      <p:pic>
        <p:nvPicPr>
          <p:cNvPr id="25604" name="Picture 4" descr="http://t3.gstatic.com/images?q=tbn:ANd9GcS3vkxrFN-HnMifS8gGoZSDyu6woxiYMO5Spm_vjBbfxP_Ol_uw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660232" y="3501008"/>
            <a:ext cx="1356370" cy="1443477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971502788"/>
      </p:ext>
    </p:extLst>
  </p:cSld>
  <p:clrMapOvr>
    <a:masterClrMapping/>
  </p:clrMapOvr>
</p:sld>
</file>

<file path=ppt/theme/theme1.xml><?xml version="1.0" encoding="utf-8"?>
<a:theme xmlns:a="http://schemas.openxmlformats.org/drawingml/2006/main" name="Kezdőlap">
  <a:themeElements>
    <a:clrScheme name="Kezdőlap 12">
      <a:dk1>
        <a:srgbClr val="000000"/>
      </a:dk1>
      <a:lt1>
        <a:srgbClr val="FFFFFF"/>
      </a:lt1>
      <a:dk2>
        <a:srgbClr val="000000"/>
      </a:dk2>
      <a:lt2>
        <a:srgbClr val="00007D"/>
      </a:lt2>
      <a:accent1>
        <a:srgbClr val="9999FF"/>
      </a:accent1>
      <a:accent2>
        <a:srgbClr val="9999CC"/>
      </a:accent2>
      <a:accent3>
        <a:srgbClr val="FFFFFF"/>
      </a:accent3>
      <a:accent4>
        <a:srgbClr val="000000"/>
      </a:accent4>
      <a:accent5>
        <a:srgbClr val="CACAFF"/>
      </a:accent5>
      <a:accent6>
        <a:srgbClr val="8A8AB9"/>
      </a:accent6>
      <a:hlink>
        <a:srgbClr val="666699"/>
      </a:hlink>
      <a:folHlink>
        <a:srgbClr val="CCCCE6"/>
      </a:folHlink>
    </a:clrScheme>
    <a:fontScheme name="Egyéni 1. séma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Kezdőlap 1">
        <a:dk1>
          <a:srgbClr val="0066FF"/>
        </a:dk1>
        <a:lt1>
          <a:srgbClr val="FFFFFF"/>
        </a:lt1>
        <a:dk2>
          <a:srgbClr val="000066"/>
        </a:dk2>
        <a:lt2>
          <a:srgbClr val="FFFFFF"/>
        </a:lt2>
        <a:accent1>
          <a:srgbClr val="6699FF"/>
        </a:accent1>
        <a:accent2>
          <a:srgbClr val="3333FF"/>
        </a:accent2>
        <a:accent3>
          <a:srgbClr val="AAAAB8"/>
        </a:accent3>
        <a:accent4>
          <a:srgbClr val="DADADA"/>
        </a:accent4>
        <a:accent5>
          <a:srgbClr val="B8CAFF"/>
        </a:accent5>
        <a:accent6>
          <a:srgbClr val="2D2DE7"/>
        </a:accent6>
        <a:hlink>
          <a:srgbClr val="FFCC00"/>
        </a:hlink>
        <a:folHlink>
          <a:srgbClr val="0000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Kezdőlap 2">
        <a:dk1>
          <a:srgbClr val="009999"/>
        </a:dk1>
        <a:lt1>
          <a:srgbClr val="FFFFFF"/>
        </a:lt1>
        <a:dk2>
          <a:srgbClr val="334B49"/>
        </a:dk2>
        <a:lt2>
          <a:srgbClr val="FFFFFF"/>
        </a:lt2>
        <a:accent1>
          <a:srgbClr val="33CCCC"/>
        </a:accent1>
        <a:accent2>
          <a:srgbClr val="008080"/>
        </a:accent2>
        <a:accent3>
          <a:srgbClr val="ADB1B1"/>
        </a:accent3>
        <a:accent4>
          <a:srgbClr val="DADADA"/>
        </a:accent4>
        <a:accent5>
          <a:srgbClr val="ADE2E2"/>
        </a:accent5>
        <a:accent6>
          <a:srgbClr val="007373"/>
        </a:accent6>
        <a:hlink>
          <a:srgbClr val="FFCC00"/>
        </a:hlink>
        <a:folHlink>
          <a:srgbClr val="0066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Kezdőlap 3">
        <a:dk1>
          <a:srgbClr val="006699"/>
        </a:dk1>
        <a:lt1>
          <a:srgbClr val="FFFFFF"/>
        </a:lt1>
        <a:dk2>
          <a:srgbClr val="333399"/>
        </a:dk2>
        <a:lt2>
          <a:srgbClr val="FFFFFF"/>
        </a:lt2>
        <a:accent1>
          <a:srgbClr val="0099CC"/>
        </a:accent1>
        <a:accent2>
          <a:srgbClr val="0386AF"/>
        </a:accent2>
        <a:accent3>
          <a:srgbClr val="ADADCA"/>
        </a:accent3>
        <a:accent4>
          <a:srgbClr val="DADADA"/>
        </a:accent4>
        <a:accent5>
          <a:srgbClr val="AACAE2"/>
        </a:accent5>
        <a:accent6>
          <a:srgbClr val="02799E"/>
        </a:accent6>
        <a:hlink>
          <a:srgbClr val="FFCC00"/>
        </a:hlink>
        <a:folHlink>
          <a:srgbClr val="6699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Kezdőlap 4">
        <a:dk1>
          <a:srgbClr val="008080"/>
        </a:dk1>
        <a:lt1>
          <a:srgbClr val="FFFFFF"/>
        </a:lt1>
        <a:dk2>
          <a:srgbClr val="2F978D"/>
        </a:dk2>
        <a:lt2>
          <a:srgbClr val="FFFFFF"/>
        </a:lt2>
        <a:accent1>
          <a:srgbClr val="0099FF"/>
        </a:accent1>
        <a:accent2>
          <a:srgbClr val="009999"/>
        </a:accent2>
        <a:accent3>
          <a:srgbClr val="ADC9C5"/>
        </a:accent3>
        <a:accent4>
          <a:srgbClr val="DADADA"/>
        </a:accent4>
        <a:accent5>
          <a:srgbClr val="AACAFF"/>
        </a:accent5>
        <a:accent6>
          <a:srgbClr val="008A8A"/>
        </a:accent6>
        <a:hlink>
          <a:srgbClr val="FFFFCC"/>
        </a:hlink>
        <a:folHlink>
          <a:srgbClr val="70CAC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Kezdőlap 5">
        <a:dk1>
          <a:srgbClr val="822504"/>
        </a:dk1>
        <a:lt1>
          <a:srgbClr val="FFFFFF"/>
        </a:lt1>
        <a:dk2>
          <a:srgbClr val="330000"/>
        </a:dk2>
        <a:lt2>
          <a:srgbClr val="FFFFFF"/>
        </a:lt2>
        <a:accent1>
          <a:srgbClr val="FF9900"/>
        </a:accent1>
        <a:accent2>
          <a:srgbClr val="9E2A06"/>
        </a:accent2>
        <a:accent3>
          <a:srgbClr val="ADAAAA"/>
        </a:accent3>
        <a:accent4>
          <a:srgbClr val="DADADA"/>
        </a:accent4>
        <a:accent5>
          <a:srgbClr val="FFCAAA"/>
        </a:accent5>
        <a:accent6>
          <a:srgbClr val="8F2505"/>
        </a:accent6>
        <a:hlink>
          <a:srgbClr val="FF3300"/>
        </a:hlink>
        <a:folHlink>
          <a:srgbClr val="7C070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Kezdőlap 6">
        <a:dk1>
          <a:srgbClr val="336600"/>
        </a:dk1>
        <a:lt1>
          <a:srgbClr val="FFFFFF"/>
        </a:lt1>
        <a:dk2>
          <a:srgbClr val="4A7911"/>
        </a:dk2>
        <a:lt2>
          <a:srgbClr val="FFFFFF"/>
        </a:lt2>
        <a:accent1>
          <a:srgbClr val="666633"/>
        </a:accent1>
        <a:accent2>
          <a:srgbClr val="669900"/>
        </a:accent2>
        <a:accent3>
          <a:srgbClr val="B1BEAA"/>
        </a:accent3>
        <a:accent4>
          <a:srgbClr val="DADADA"/>
        </a:accent4>
        <a:accent5>
          <a:srgbClr val="B8B8AD"/>
        </a:accent5>
        <a:accent6>
          <a:srgbClr val="5C8A00"/>
        </a:accent6>
        <a:hlink>
          <a:srgbClr val="FFCC00"/>
        </a:hlink>
        <a:folHlink>
          <a:srgbClr val="99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Kezdőlap 7">
        <a:dk1>
          <a:srgbClr val="000000"/>
        </a:dk1>
        <a:lt1>
          <a:srgbClr val="FFFFFF"/>
        </a:lt1>
        <a:dk2>
          <a:srgbClr val="000000"/>
        </a:dk2>
        <a:lt2>
          <a:srgbClr val="CC3300"/>
        </a:lt2>
        <a:accent1>
          <a:srgbClr val="FFCC00"/>
        </a:accent1>
        <a:accent2>
          <a:srgbClr val="CC6600"/>
        </a:accent2>
        <a:accent3>
          <a:srgbClr val="FFFFFF"/>
        </a:accent3>
        <a:accent4>
          <a:srgbClr val="000000"/>
        </a:accent4>
        <a:accent5>
          <a:srgbClr val="FFE2AA"/>
        </a:accent5>
        <a:accent6>
          <a:srgbClr val="B95C00"/>
        </a:accent6>
        <a:hlink>
          <a:srgbClr val="663300"/>
        </a:hlink>
        <a:folHlink>
          <a:srgbClr val="CC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Kezdőlap 8">
        <a:dk1>
          <a:srgbClr val="003300"/>
        </a:dk1>
        <a:lt1>
          <a:srgbClr val="FFFFFF"/>
        </a:lt1>
        <a:dk2>
          <a:srgbClr val="000000"/>
        </a:dk2>
        <a:lt2>
          <a:srgbClr val="336600"/>
        </a:lt2>
        <a:accent1>
          <a:srgbClr val="CCCC00"/>
        </a:accent1>
        <a:accent2>
          <a:srgbClr val="669900"/>
        </a:accent2>
        <a:accent3>
          <a:srgbClr val="FFFFFF"/>
        </a:accent3>
        <a:accent4>
          <a:srgbClr val="002A00"/>
        </a:accent4>
        <a:accent5>
          <a:srgbClr val="E2E2AA"/>
        </a:accent5>
        <a:accent6>
          <a:srgbClr val="5C8A00"/>
        </a:accent6>
        <a:hlink>
          <a:srgbClr val="333300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Kezdőlap 9">
        <a:dk1>
          <a:srgbClr val="000000"/>
        </a:dk1>
        <a:lt1>
          <a:srgbClr val="FFFFFF"/>
        </a:lt1>
        <a:dk2>
          <a:srgbClr val="000000"/>
        </a:dk2>
        <a:lt2>
          <a:srgbClr val="440044"/>
        </a:lt2>
        <a:accent1>
          <a:srgbClr val="FFCCCC"/>
        </a:accent1>
        <a:accent2>
          <a:srgbClr val="790571"/>
        </a:accent2>
        <a:accent3>
          <a:srgbClr val="FFFFFF"/>
        </a:accent3>
        <a:accent4>
          <a:srgbClr val="000000"/>
        </a:accent4>
        <a:accent5>
          <a:srgbClr val="FFE2E2"/>
        </a:accent5>
        <a:accent6>
          <a:srgbClr val="6D0466"/>
        </a:accent6>
        <a:hlink>
          <a:srgbClr val="993366"/>
        </a:hlink>
        <a:folHlink>
          <a:srgbClr val="9F839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Kezdőlap 10">
        <a:dk1>
          <a:srgbClr val="000000"/>
        </a:dk1>
        <a:lt1>
          <a:srgbClr val="FFFFFF"/>
        </a:lt1>
        <a:dk2>
          <a:srgbClr val="000000"/>
        </a:dk2>
        <a:lt2>
          <a:srgbClr val="FF9900"/>
        </a:lt2>
        <a:accent1>
          <a:srgbClr val="FFCC99"/>
        </a:accent1>
        <a:accent2>
          <a:srgbClr val="FBA313"/>
        </a:accent2>
        <a:accent3>
          <a:srgbClr val="FFFFFF"/>
        </a:accent3>
        <a:accent4>
          <a:srgbClr val="000000"/>
        </a:accent4>
        <a:accent5>
          <a:srgbClr val="FFE2CA"/>
        </a:accent5>
        <a:accent6>
          <a:srgbClr val="E39310"/>
        </a:accent6>
        <a:hlink>
          <a:srgbClr val="CC3300"/>
        </a:hlink>
        <a:folHlink>
          <a:srgbClr val="FCC66E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Kezdőlap 11">
        <a:dk1>
          <a:srgbClr val="000000"/>
        </a:dk1>
        <a:lt1>
          <a:srgbClr val="FFFFFF"/>
        </a:lt1>
        <a:dk2>
          <a:srgbClr val="000000"/>
        </a:dk2>
        <a:lt2>
          <a:srgbClr val="779F92"/>
        </a:lt2>
        <a:accent1>
          <a:srgbClr val="33CCCC"/>
        </a:accent1>
        <a:accent2>
          <a:srgbClr val="9DC2D7"/>
        </a:accent2>
        <a:accent3>
          <a:srgbClr val="FFFFFF"/>
        </a:accent3>
        <a:accent4>
          <a:srgbClr val="000000"/>
        </a:accent4>
        <a:accent5>
          <a:srgbClr val="ADE2E2"/>
        </a:accent5>
        <a:accent6>
          <a:srgbClr val="8EB0C3"/>
        </a:accent6>
        <a:hlink>
          <a:srgbClr val="006666"/>
        </a:hlink>
        <a:folHlink>
          <a:srgbClr val="CCCC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Kezdőlap 12">
        <a:dk1>
          <a:srgbClr val="000000"/>
        </a:dk1>
        <a:lt1>
          <a:srgbClr val="FFFFFF"/>
        </a:lt1>
        <a:dk2>
          <a:srgbClr val="000000"/>
        </a:dk2>
        <a:lt2>
          <a:srgbClr val="00007D"/>
        </a:lt2>
        <a:accent1>
          <a:srgbClr val="9999FF"/>
        </a:accent1>
        <a:accent2>
          <a:srgbClr val="9999CC"/>
        </a:accent2>
        <a:accent3>
          <a:srgbClr val="FFFFFF"/>
        </a:accent3>
        <a:accent4>
          <a:srgbClr val="000000"/>
        </a:accent4>
        <a:accent5>
          <a:srgbClr val="CACAFF"/>
        </a:accent5>
        <a:accent6>
          <a:srgbClr val="8A8AB9"/>
        </a:accent6>
        <a:hlink>
          <a:srgbClr val="666699"/>
        </a:hlink>
        <a:folHlink>
          <a:srgbClr val="CCCCE6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-téma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-téma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3789</TotalTime>
  <Words>386</Words>
  <Application>Microsoft Office PowerPoint</Application>
  <PresentationFormat>Diavetítés a képernyőre (4:3 oldalarány)</PresentationFormat>
  <Paragraphs>70</Paragraphs>
  <Slides>14</Slides>
  <Notes>0</Notes>
  <HiddenSlides>0</HiddenSlides>
  <MMClips>0</MMClips>
  <ScaleCrop>false</ScaleCrop>
  <HeadingPairs>
    <vt:vector size="6" baseType="variant">
      <vt:variant>
        <vt:lpstr>Téma</vt:lpstr>
      </vt:variant>
      <vt:variant>
        <vt:i4>1</vt:i4>
      </vt:variant>
      <vt:variant>
        <vt:lpstr>Beágyazott OLE kiszolgálók</vt:lpstr>
      </vt:variant>
      <vt:variant>
        <vt:i4>1</vt:i4>
      </vt:variant>
      <vt:variant>
        <vt:lpstr>Diacímek</vt:lpstr>
      </vt:variant>
      <vt:variant>
        <vt:i4>14</vt:i4>
      </vt:variant>
    </vt:vector>
  </HeadingPairs>
  <TitlesOfParts>
    <vt:vector size="16" baseType="lpstr">
      <vt:lpstr>Kezdőlap</vt:lpstr>
      <vt:lpstr>Dokumentum</vt:lpstr>
      <vt:lpstr>PowerPoint bemutató</vt:lpstr>
      <vt:lpstr>Személyiség kialakulása, fejlődése</vt:lpstr>
      <vt:lpstr>Bevezetés – köszöntő </vt:lpstr>
      <vt:lpstr>A program ismertetése </vt:lpstr>
      <vt:lpstr>A képzés részletes céljai </vt:lpstr>
      <vt:lpstr>Szereplők, csoportok feladata, megnevezése </vt:lpstr>
      <vt:lpstr>Ki vagyok én és kik a többiek? </vt:lpstr>
      <vt:lpstr>Kérdések önmagamhoz</vt:lpstr>
      <vt:lpstr>Megállapodás, szerződés</vt:lpstr>
      <vt:lpstr>Szerződés</vt:lpstr>
      <vt:lpstr>Együttműködési Megállapodás </vt:lpstr>
      <vt:lpstr>Mitől vagyok más?</vt:lpstr>
      <vt:lpstr>Mi hat a személyiségünkre?</vt:lpstr>
      <vt:lpstr>Szűkebb környezet hatása személyiség fejlődésre</vt:lpstr>
    </vt:vector>
  </TitlesOfParts>
  <Company>Konett Team Kft.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1. dia</dc:title>
  <dc:creator>HEGYESI</dc:creator>
  <cp:lastModifiedBy>Nagy Dóra</cp:lastModifiedBy>
  <cp:revision>691</cp:revision>
  <cp:lastPrinted>2012-04-27T06:05:32Z</cp:lastPrinted>
  <dcterms:created xsi:type="dcterms:W3CDTF">2011-01-20T08:15:09Z</dcterms:created>
  <dcterms:modified xsi:type="dcterms:W3CDTF">2013-08-29T10:44:23Z</dcterms:modified>
</cp:coreProperties>
</file>