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33" r:id="rId2"/>
    <p:sldId id="352" r:id="rId3"/>
    <p:sldId id="353" r:id="rId4"/>
    <p:sldId id="342" r:id="rId5"/>
    <p:sldId id="347" r:id="rId6"/>
    <p:sldId id="344" r:id="rId7"/>
    <p:sldId id="345" r:id="rId8"/>
    <p:sldId id="349" r:id="rId9"/>
    <p:sldId id="350" r:id="rId10"/>
    <p:sldId id="351" r:id="rId11"/>
  </p:sldIdLst>
  <p:sldSz cx="9144000" cy="6858000" type="screen4x3"/>
  <p:notesSz cx="6742113" cy="9872663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0068"/>
    <a:srgbClr val="AE007B"/>
    <a:srgbClr val="FFCA00"/>
    <a:srgbClr val="00988B"/>
    <a:srgbClr val="61B232"/>
    <a:srgbClr val="00A99A"/>
    <a:srgbClr val="CC0066"/>
    <a:srgbClr val="FF0066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5699" autoAdjust="0"/>
  </p:normalViewPr>
  <p:slideViewPr>
    <p:cSldViewPr>
      <p:cViewPr>
        <p:scale>
          <a:sx n="73" d="100"/>
          <a:sy n="73" d="100"/>
        </p:scale>
        <p:origin x="-129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19525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210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19525" y="9377363"/>
            <a:ext cx="29210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9C41493-DB55-47B6-9839-33A6672153F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7178203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19525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smtClean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4688" y="4689475"/>
            <a:ext cx="5392737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210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19525" y="9377363"/>
            <a:ext cx="29210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8F16640-A836-4847-B1B4-6029ABFE187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984356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" y="9525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" name="Téglalap 7"/>
          <p:cNvSpPr/>
          <p:nvPr userDrawn="1"/>
        </p:nvSpPr>
        <p:spPr>
          <a:xfrm>
            <a:off x="179388" y="5084763"/>
            <a:ext cx="1439862" cy="1223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3" cstate="print"/>
          <a:srcRect t="13362" b="16439"/>
          <a:stretch>
            <a:fillRect/>
          </a:stretch>
        </p:blipFill>
        <p:spPr bwMode="auto">
          <a:xfrm>
            <a:off x="2920628" y="2636912"/>
            <a:ext cx="3307556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églalap 9"/>
          <p:cNvSpPr/>
          <p:nvPr userDrawn="1"/>
        </p:nvSpPr>
        <p:spPr>
          <a:xfrm>
            <a:off x="0" y="0"/>
            <a:ext cx="9144000" cy="1988840"/>
          </a:xfrm>
          <a:prstGeom prst="rect">
            <a:avLst/>
          </a:prstGeom>
          <a:solidFill>
            <a:srgbClr val="00A99A"/>
          </a:solidFill>
          <a:ln>
            <a:solidFill>
              <a:srgbClr val="00A9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2" name="Egyenes összekötő 11"/>
          <p:cNvCxnSpPr/>
          <p:nvPr userDrawn="1"/>
        </p:nvCxnSpPr>
        <p:spPr>
          <a:xfrm flipV="1">
            <a:off x="162000" y="1196752"/>
            <a:ext cx="88200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ím helye 1"/>
          <p:cNvSpPr>
            <a:spLocks noGrp="1"/>
          </p:cNvSpPr>
          <p:nvPr>
            <p:ph type="title" hasCustomPrompt="1"/>
          </p:nvPr>
        </p:nvSpPr>
        <p:spPr bwMode="auto">
          <a:xfrm>
            <a:off x="442686" y="226874"/>
            <a:ext cx="8229600" cy="70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hu-HU" sz="4800" b="1" kern="1200" spc="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hu-HU" dirty="0" smtClean="0"/>
              <a:t>Cím</a:t>
            </a:r>
          </a:p>
        </p:txBody>
      </p:sp>
      <p:sp>
        <p:nvSpPr>
          <p:cNvPr id="22" name="Szöveg helye 2"/>
          <p:cNvSpPr>
            <a:spLocks noGrp="1"/>
          </p:cNvSpPr>
          <p:nvPr>
            <p:ph type="body" idx="1" hasCustomPrompt="1"/>
          </p:nvPr>
        </p:nvSpPr>
        <p:spPr>
          <a:xfrm>
            <a:off x="489284" y="1300844"/>
            <a:ext cx="8187172" cy="639762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Alcím</a:t>
            </a:r>
          </a:p>
        </p:txBody>
      </p:sp>
      <p:sp>
        <p:nvSpPr>
          <p:cNvPr id="23" name="Szöveg helye 2"/>
          <p:cNvSpPr>
            <a:spLocks noGrp="1"/>
          </p:cNvSpPr>
          <p:nvPr>
            <p:ph type="body" idx="10" hasCustomPrompt="1"/>
          </p:nvPr>
        </p:nvSpPr>
        <p:spPr>
          <a:xfrm>
            <a:off x="475746" y="5589240"/>
            <a:ext cx="8187172" cy="639762"/>
          </a:xfrm>
        </p:spPr>
        <p:txBody>
          <a:bodyPr anchor="ctr"/>
          <a:lstStyle>
            <a:lvl1pPr marL="0" indent="0" algn="ctr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dátum I előadó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0ACB4-C774-4494-89E4-A88B158C77A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0766" t="11571" r="13875" b="13216"/>
          <a:stretch>
            <a:fillRect/>
          </a:stretch>
        </p:blipFill>
        <p:spPr bwMode="auto">
          <a:xfrm>
            <a:off x="3511636" y="195497"/>
            <a:ext cx="2088232" cy="2585431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 userDrawn="1"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rgbClr val="00988B"/>
          </a:solidFill>
          <a:ln>
            <a:solidFill>
              <a:srgbClr val="0098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0766" t="11571" r="13875" b="13216"/>
          <a:stretch>
            <a:fillRect/>
          </a:stretch>
        </p:blipFill>
        <p:spPr bwMode="auto">
          <a:xfrm>
            <a:off x="8047771" y="101884"/>
            <a:ext cx="988725" cy="1224136"/>
          </a:xfrm>
          <a:prstGeom prst="rect">
            <a:avLst/>
          </a:prstGeom>
          <a:noFill/>
          <a:ln w="28575">
            <a:solidFill>
              <a:srgbClr val="00988B"/>
            </a:solidFill>
            <a:miter lim="800000"/>
            <a:headEnd/>
            <a:tailEnd/>
          </a:ln>
        </p:spPr>
      </p:pic>
      <p:sp>
        <p:nvSpPr>
          <p:cNvPr id="11" name="Tartalom helye 2"/>
          <p:cNvSpPr>
            <a:spLocks noGrp="1"/>
          </p:cNvSpPr>
          <p:nvPr>
            <p:ph idx="10" hasCustomPrompt="1"/>
          </p:nvPr>
        </p:nvSpPr>
        <p:spPr>
          <a:xfrm>
            <a:off x="910132" y="1119243"/>
            <a:ext cx="7262268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00988B"/>
              </a:buClr>
              <a:buSzTx/>
              <a:buFont typeface="Wingdings" pitchFamily="2" charset="2"/>
              <a:buNone/>
              <a:tabLst/>
              <a:defRPr lang="hu-HU" sz="2800" b="0" kern="1200" dirty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  <a:lvl2pPr marL="74295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88B"/>
              </a:buClr>
              <a:buSzTx/>
              <a:buFont typeface="Arial" pitchFamily="34" charset="0"/>
              <a:buChar char="•"/>
              <a:tabLst/>
              <a:defRPr/>
            </a:lvl2pPr>
          </a:lstStyle>
          <a:p>
            <a:pPr marL="342900" lvl="0" indent="-342900" eaLnBrk="0" hangingPunct="0">
              <a:spcBef>
                <a:spcPct val="20000"/>
              </a:spcBef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342900" lvl="0" indent="-342900" eaLnBrk="0" hangingPunct="0">
              <a:spcBef>
                <a:spcPts val="500"/>
              </a:spcBef>
              <a:buClr>
                <a:srgbClr val="00988B"/>
              </a:buClr>
              <a:buFont typeface="Wingdings" pitchFamily="2" charset="2"/>
              <a:buChar char="§"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74295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88B"/>
              </a:buClr>
              <a:buSzTx/>
              <a:buFont typeface="Arial" pitchFamily="34" charset="0"/>
              <a:buChar char="•"/>
              <a:tabLst/>
            </a:pPr>
            <a:r>
              <a:rPr lang="hu-HU" sz="2800" dirty="0" smtClean="0">
                <a:solidFill>
                  <a:prstClr val="black"/>
                </a:solidFill>
                <a:latin typeface="+mn-lt"/>
                <a:cs typeface="+mn-cs"/>
              </a:rPr>
              <a:t>Szöveg</a:t>
            </a:r>
          </a:p>
        </p:txBody>
      </p:sp>
      <p:sp>
        <p:nvSpPr>
          <p:cNvPr id="12" name="Szöveg helye 2"/>
          <p:cNvSpPr>
            <a:spLocks noGrp="1"/>
          </p:cNvSpPr>
          <p:nvPr>
            <p:ph type="body" idx="11" hasCustomPrompt="1"/>
          </p:nvPr>
        </p:nvSpPr>
        <p:spPr>
          <a:xfrm>
            <a:off x="179512" y="157761"/>
            <a:ext cx="7776864" cy="639762"/>
          </a:xfrm>
        </p:spPr>
        <p:txBody>
          <a:bodyPr anchor="b"/>
          <a:lstStyle>
            <a:lvl1pPr marL="0" indent="0" algn="l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Cím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 userDrawn="1"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rgbClr val="00988B"/>
          </a:solidFill>
          <a:ln>
            <a:solidFill>
              <a:srgbClr val="0098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0766" t="11571" r="13875" b="13216"/>
          <a:stretch>
            <a:fillRect/>
          </a:stretch>
        </p:blipFill>
        <p:spPr bwMode="auto">
          <a:xfrm>
            <a:off x="8047771" y="101884"/>
            <a:ext cx="988725" cy="1224136"/>
          </a:xfrm>
          <a:prstGeom prst="rect">
            <a:avLst/>
          </a:prstGeom>
          <a:noFill/>
          <a:ln w="28575">
            <a:solidFill>
              <a:srgbClr val="00988B"/>
            </a:solidFill>
            <a:miter lim="800000"/>
            <a:headEnd/>
            <a:tailEnd/>
          </a:ln>
        </p:spPr>
      </p:pic>
      <p:sp>
        <p:nvSpPr>
          <p:cNvPr id="6" name="Tartalom helye 2"/>
          <p:cNvSpPr>
            <a:spLocks noGrp="1"/>
          </p:cNvSpPr>
          <p:nvPr>
            <p:ph idx="1" hasCustomPrompt="1"/>
          </p:nvPr>
        </p:nvSpPr>
        <p:spPr>
          <a:xfrm>
            <a:off x="4648178" y="1119243"/>
            <a:ext cx="3524222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88B"/>
              </a:buClr>
              <a:buSzTx/>
              <a:buFont typeface="Arial" pitchFamily="34" charset="0"/>
              <a:buNone/>
              <a:tabLst/>
              <a:defRPr lang="hu-HU" sz="2800" b="0" kern="1200" dirty="0" smtClean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88B"/>
              </a:buClr>
              <a:buSzTx/>
              <a:buFont typeface="Arial" pitchFamily="34" charset="0"/>
              <a:buNone/>
              <a:tabLst/>
              <a:defRPr/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342900" lvl="0" indent="-342900" eaLnBrk="0" hangingPunct="0">
              <a:spcBef>
                <a:spcPts val="500"/>
              </a:spcBef>
              <a:buClr>
                <a:srgbClr val="00988B"/>
              </a:buClr>
              <a:buFont typeface="Wingdings" pitchFamily="2" charset="2"/>
              <a:buChar char="§"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74295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88B"/>
              </a:buClr>
              <a:buSzTx/>
              <a:buFont typeface="Arial" pitchFamily="34" charset="0"/>
              <a:buChar char="•"/>
              <a:tabLst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</p:txBody>
      </p:sp>
      <p:sp>
        <p:nvSpPr>
          <p:cNvPr id="11" name="Tartalom helye 2"/>
          <p:cNvSpPr>
            <a:spLocks noGrp="1"/>
          </p:cNvSpPr>
          <p:nvPr>
            <p:ph idx="10" hasCustomPrompt="1"/>
          </p:nvPr>
        </p:nvSpPr>
        <p:spPr>
          <a:xfrm>
            <a:off x="910132" y="1119243"/>
            <a:ext cx="3524222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00988B"/>
              </a:buClr>
              <a:buSzTx/>
              <a:buFont typeface="Wingdings" pitchFamily="2" charset="2"/>
              <a:buNone/>
              <a:tabLst/>
              <a:defRPr lang="hu-HU" sz="2800" b="0" kern="1200" dirty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  <a:lvl2pPr marL="74295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88B"/>
              </a:buClr>
              <a:buSzTx/>
              <a:buFont typeface="Arial" pitchFamily="34" charset="0"/>
              <a:buChar char="•"/>
              <a:tabLst/>
              <a:defRPr/>
            </a:lvl2pPr>
          </a:lstStyle>
          <a:p>
            <a:pPr marL="342900" lvl="0" indent="-342900" eaLnBrk="0" hangingPunct="0">
              <a:spcBef>
                <a:spcPct val="20000"/>
              </a:spcBef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342900" lvl="0" indent="-342900" eaLnBrk="0" hangingPunct="0">
              <a:spcBef>
                <a:spcPts val="500"/>
              </a:spcBef>
              <a:buClr>
                <a:srgbClr val="00988B"/>
              </a:buClr>
              <a:buFont typeface="Wingdings" pitchFamily="2" charset="2"/>
              <a:buChar char="§"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74295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88B"/>
              </a:buClr>
              <a:buSzTx/>
              <a:buFont typeface="Arial" pitchFamily="34" charset="0"/>
              <a:buChar char="•"/>
              <a:tabLst/>
            </a:pPr>
            <a:r>
              <a:rPr lang="hu-HU" sz="2800" dirty="0" smtClean="0">
                <a:solidFill>
                  <a:prstClr val="black"/>
                </a:solidFill>
                <a:latin typeface="+mn-lt"/>
                <a:cs typeface="+mn-cs"/>
              </a:rPr>
              <a:t>Szöveg</a:t>
            </a:r>
          </a:p>
        </p:txBody>
      </p:sp>
      <p:sp>
        <p:nvSpPr>
          <p:cNvPr id="12" name="Szöveg helye 2"/>
          <p:cNvSpPr>
            <a:spLocks noGrp="1"/>
          </p:cNvSpPr>
          <p:nvPr>
            <p:ph type="body" idx="11" hasCustomPrompt="1"/>
          </p:nvPr>
        </p:nvSpPr>
        <p:spPr>
          <a:xfrm>
            <a:off x="179512" y="157761"/>
            <a:ext cx="7776864" cy="639762"/>
          </a:xfrm>
        </p:spPr>
        <p:txBody>
          <a:bodyPr anchor="b"/>
          <a:lstStyle>
            <a:lvl1pPr marL="0" indent="0" algn="l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Cím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 userDrawn="1"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rgbClr val="61B232"/>
          </a:solidFill>
          <a:ln>
            <a:solidFill>
              <a:srgbClr val="61B2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0766" t="11571" r="13875" b="13216"/>
          <a:stretch>
            <a:fillRect/>
          </a:stretch>
        </p:blipFill>
        <p:spPr bwMode="auto">
          <a:xfrm>
            <a:off x="8047771" y="101884"/>
            <a:ext cx="988725" cy="1224136"/>
          </a:xfrm>
          <a:prstGeom prst="rect">
            <a:avLst/>
          </a:prstGeom>
          <a:noFill/>
          <a:ln w="28575">
            <a:solidFill>
              <a:srgbClr val="61B232"/>
            </a:solidFill>
            <a:miter lim="800000"/>
            <a:headEnd/>
            <a:tailEnd/>
          </a:ln>
        </p:spPr>
      </p:pic>
      <p:sp>
        <p:nvSpPr>
          <p:cNvPr id="12" name="Tartalom helye 2"/>
          <p:cNvSpPr>
            <a:spLocks noGrp="1"/>
          </p:cNvSpPr>
          <p:nvPr>
            <p:ph idx="10" hasCustomPrompt="1"/>
          </p:nvPr>
        </p:nvSpPr>
        <p:spPr>
          <a:xfrm>
            <a:off x="899592" y="1111681"/>
            <a:ext cx="7272808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61B232"/>
              </a:buClr>
              <a:buSzTx/>
              <a:buFont typeface="Arial" pitchFamily="34" charset="0"/>
              <a:buNone/>
              <a:tabLst/>
              <a:defRPr lang="hu-HU" sz="2800" b="0" kern="1200" dirty="0" smtClean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</a:lstStyle>
          <a:p>
            <a:pPr marL="342900" lvl="0" indent="-342900" eaLnBrk="0" hangingPunct="0">
              <a:spcBef>
                <a:spcPct val="20000"/>
              </a:spcBef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342900" lvl="0" indent="-3429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61B232"/>
              </a:buClr>
              <a:buFont typeface="Wingdings" pitchFamily="2" charset="2"/>
              <a:buChar char="§"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74295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1B232"/>
              </a:buClr>
              <a:buSzTx/>
              <a:buFont typeface="Arial" pitchFamily="34" charset="0"/>
              <a:buChar char="•"/>
              <a:tabLst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</p:txBody>
      </p:sp>
      <p:sp>
        <p:nvSpPr>
          <p:cNvPr id="13" name="Szöveg helye 2"/>
          <p:cNvSpPr>
            <a:spLocks noGrp="1"/>
          </p:cNvSpPr>
          <p:nvPr>
            <p:ph type="body" idx="11" hasCustomPrompt="1"/>
          </p:nvPr>
        </p:nvSpPr>
        <p:spPr>
          <a:xfrm>
            <a:off x="179512" y="157761"/>
            <a:ext cx="7776864" cy="639762"/>
          </a:xfrm>
        </p:spPr>
        <p:txBody>
          <a:bodyPr anchor="b"/>
          <a:lstStyle>
            <a:lvl1pPr marL="0" indent="0" algn="l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Cím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 userDrawn="1"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rgbClr val="61B232"/>
          </a:solidFill>
          <a:ln>
            <a:solidFill>
              <a:srgbClr val="61B2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0766" t="11571" r="13875" b="13216"/>
          <a:stretch>
            <a:fillRect/>
          </a:stretch>
        </p:blipFill>
        <p:spPr bwMode="auto">
          <a:xfrm>
            <a:off x="8047771" y="101884"/>
            <a:ext cx="988725" cy="1224136"/>
          </a:xfrm>
          <a:prstGeom prst="rect">
            <a:avLst/>
          </a:prstGeom>
          <a:noFill/>
          <a:ln w="28575">
            <a:solidFill>
              <a:srgbClr val="61B232"/>
            </a:solidFill>
            <a:miter lim="800000"/>
            <a:headEnd/>
            <a:tailEnd/>
          </a:ln>
        </p:spPr>
      </p:pic>
      <p:sp>
        <p:nvSpPr>
          <p:cNvPr id="11" name="Tartalom helye 2"/>
          <p:cNvSpPr>
            <a:spLocks noGrp="1"/>
          </p:cNvSpPr>
          <p:nvPr>
            <p:ph idx="1" hasCustomPrompt="1"/>
          </p:nvPr>
        </p:nvSpPr>
        <p:spPr>
          <a:xfrm>
            <a:off x="4648178" y="1111681"/>
            <a:ext cx="3524222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61B232"/>
              </a:buClr>
              <a:buSzTx/>
              <a:buFont typeface="Gill Sans MT Condensed" pitchFamily="34" charset="-18"/>
              <a:buNone/>
              <a:tabLst/>
              <a:defRPr lang="hu-HU" sz="2800" kern="1200" dirty="0" smtClean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  <a:lvl2pPr marL="74295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1B232"/>
              </a:buClr>
              <a:buSzTx/>
              <a:buFont typeface="Arial" pitchFamily="34" charset="0"/>
              <a:buChar char="•"/>
              <a:tabLst/>
              <a:defRPr/>
            </a:lvl2pPr>
          </a:lstStyle>
          <a:p>
            <a:pPr marL="342900" lvl="0" indent="-342900" eaLnBrk="0" hangingPunct="0">
              <a:spcBef>
                <a:spcPct val="20000"/>
              </a:spcBef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342900" lvl="0" indent="-3429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61B232"/>
              </a:buClr>
              <a:buFont typeface="Wingdings" pitchFamily="2" charset="2"/>
              <a:buChar char="§"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74295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1B232"/>
              </a:buClr>
              <a:buSzTx/>
              <a:buFont typeface="Arial" pitchFamily="34" charset="0"/>
              <a:buChar char="•"/>
              <a:tabLst/>
            </a:pPr>
            <a:r>
              <a:rPr lang="hu-HU" sz="2800" dirty="0" smtClean="0">
                <a:solidFill>
                  <a:prstClr val="black"/>
                </a:solidFill>
                <a:latin typeface="+mn-lt"/>
                <a:cs typeface="+mn-cs"/>
              </a:rPr>
              <a:t>Szöveg</a:t>
            </a:r>
          </a:p>
        </p:txBody>
      </p:sp>
      <p:sp>
        <p:nvSpPr>
          <p:cNvPr id="12" name="Tartalom helye 2"/>
          <p:cNvSpPr>
            <a:spLocks noGrp="1"/>
          </p:cNvSpPr>
          <p:nvPr>
            <p:ph idx="10" hasCustomPrompt="1"/>
          </p:nvPr>
        </p:nvSpPr>
        <p:spPr>
          <a:xfrm>
            <a:off x="899592" y="1111681"/>
            <a:ext cx="3524222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61B232"/>
              </a:buClr>
              <a:buSzTx/>
              <a:buFont typeface="Arial" pitchFamily="34" charset="0"/>
              <a:buNone/>
              <a:tabLst/>
              <a:defRPr lang="hu-HU" sz="2800" b="0" kern="1200" dirty="0" smtClean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</a:lstStyle>
          <a:p>
            <a:pPr marL="342900" lvl="0" indent="-342900" eaLnBrk="0" hangingPunct="0">
              <a:spcBef>
                <a:spcPct val="20000"/>
              </a:spcBef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342900" lvl="0" indent="-3429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61B232"/>
              </a:buClr>
              <a:buFont typeface="Wingdings" pitchFamily="2" charset="2"/>
              <a:buChar char="§"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74295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1B232"/>
              </a:buClr>
              <a:buSzTx/>
              <a:buFont typeface="Arial" pitchFamily="34" charset="0"/>
              <a:buChar char="•"/>
              <a:tabLst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</p:txBody>
      </p:sp>
      <p:sp>
        <p:nvSpPr>
          <p:cNvPr id="13" name="Szöveg helye 2"/>
          <p:cNvSpPr>
            <a:spLocks noGrp="1"/>
          </p:cNvSpPr>
          <p:nvPr>
            <p:ph type="body" idx="11" hasCustomPrompt="1"/>
          </p:nvPr>
        </p:nvSpPr>
        <p:spPr>
          <a:xfrm>
            <a:off x="179512" y="157761"/>
            <a:ext cx="7776864" cy="639762"/>
          </a:xfrm>
        </p:spPr>
        <p:txBody>
          <a:bodyPr anchor="b"/>
          <a:lstStyle>
            <a:lvl1pPr marL="0" indent="0" algn="l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Cím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 userDrawn="1"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rgbClr val="FFCA00"/>
          </a:solidFill>
          <a:ln>
            <a:solidFill>
              <a:srgbClr val="FFC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0766" t="11571" r="13875" b="13216"/>
          <a:stretch>
            <a:fillRect/>
          </a:stretch>
        </p:blipFill>
        <p:spPr bwMode="auto">
          <a:xfrm>
            <a:off x="8047771" y="101884"/>
            <a:ext cx="988725" cy="1224136"/>
          </a:xfrm>
          <a:prstGeom prst="rect">
            <a:avLst/>
          </a:prstGeom>
          <a:noFill/>
          <a:ln w="28575">
            <a:solidFill>
              <a:srgbClr val="FFCA00"/>
            </a:solidFill>
            <a:miter lim="800000"/>
            <a:headEnd/>
            <a:tailEnd/>
          </a:ln>
        </p:spPr>
      </p:pic>
      <p:sp>
        <p:nvSpPr>
          <p:cNvPr id="12" name="Tartalom helye 2"/>
          <p:cNvSpPr>
            <a:spLocks noGrp="1"/>
          </p:cNvSpPr>
          <p:nvPr>
            <p:ph idx="10" hasCustomPrompt="1"/>
          </p:nvPr>
        </p:nvSpPr>
        <p:spPr>
          <a:xfrm>
            <a:off x="899592" y="1124744"/>
            <a:ext cx="7272808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00988B"/>
              </a:buClr>
              <a:buSzTx/>
              <a:buFont typeface="Wingdings" pitchFamily="2" charset="2"/>
              <a:buNone/>
              <a:tabLst/>
              <a:defRPr lang="hu-HU" sz="2800" kern="1200" dirty="0" smtClean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  <a:lvl2pPr marL="800100" indent="-342900" eaLnBrk="0" hangingPunct="0">
              <a:spcBef>
                <a:spcPts val="500"/>
              </a:spcBef>
              <a:buClr>
                <a:srgbClr val="FFCA00"/>
              </a:buClr>
              <a:buFont typeface="Arial" pitchFamily="34" charset="0"/>
              <a:buChar char="•"/>
              <a:defRPr/>
            </a:lvl2pPr>
          </a:lstStyle>
          <a:p>
            <a:pPr marL="342900" lvl="0" indent="-342900" eaLnBrk="0" hangingPunct="0">
              <a:spcBef>
                <a:spcPct val="20000"/>
              </a:spcBef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342900" lvl="0" indent="-3429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CA00"/>
              </a:buClr>
              <a:buFont typeface="Wingdings" pitchFamily="2" charset="2"/>
              <a:buChar char="§"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800100" lvl="1" indent="-342900" eaLnBrk="0" hangingPunct="0">
              <a:spcBef>
                <a:spcPts val="500"/>
              </a:spcBef>
              <a:buClr>
                <a:srgbClr val="FFCA00"/>
              </a:buClr>
              <a:buFont typeface="Arial" pitchFamily="34" charset="0"/>
              <a:buChar char="•"/>
            </a:pPr>
            <a:r>
              <a:rPr lang="hu-HU" sz="2800" dirty="0" smtClean="0">
                <a:solidFill>
                  <a:prstClr val="black"/>
                </a:solidFill>
                <a:latin typeface="+mn-lt"/>
                <a:cs typeface="+mn-cs"/>
              </a:rPr>
              <a:t>Szöveg</a:t>
            </a:r>
          </a:p>
        </p:txBody>
      </p:sp>
      <p:sp>
        <p:nvSpPr>
          <p:cNvPr id="13" name="Szöveg helye 2"/>
          <p:cNvSpPr>
            <a:spLocks noGrp="1"/>
          </p:cNvSpPr>
          <p:nvPr>
            <p:ph type="body" idx="11" hasCustomPrompt="1"/>
          </p:nvPr>
        </p:nvSpPr>
        <p:spPr>
          <a:xfrm>
            <a:off x="179512" y="157761"/>
            <a:ext cx="7776864" cy="639762"/>
          </a:xfrm>
        </p:spPr>
        <p:txBody>
          <a:bodyPr anchor="b"/>
          <a:lstStyle>
            <a:lvl1pPr marL="0" indent="0" algn="l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Cím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 userDrawn="1"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rgbClr val="FFCA00"/>
          </a:solidFill>
          <a:ln>
            <a:solidFill>
              <a:srgbClr val="FFC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0766" t="11571" r="13875" b="13216"/>
          <a:stretch>
            <a:fillRect/>
          </a:stretch>
        </p:blipFill>
        <p:spPr bwMode="auto">
          <a:xfrm>
            <a:off x="8047771" y="101884"/>
            <a:ext cx="988725" cy="1224136"/>
          </a:xfrm>
          <a:prstGeom prst="rect">
            <a:avLst/>
          </a:prstGeom>
          <a:noFill/>
          <a:ln w="28575">
            <a:solidFill>
              <a:srgbClr val="FFCA00"/>
            </a:solidFill>
            <a:miter lim="800000"/>
            <a:headEnd/>
            <a:tailEnd/>
          </a:ln>
        </p:spPr>
      </p:pic>
      <p:sp>
        <p:nvSpPr>
          <p:cNvPr id="11" name="Tartalom helye 2"/>
          <p:cNvSpPr>
            <a:spLocks noGrp="1"/>
          </p:cNvSpPr>
          <p:nvPr>
            <p:ph idx="1" hasCustomPrompt="1"/>
          </p:nvPr>
        </p:nvSpPr>
        <p:spPr>
          <a:xfrm>
            <a:off x="4648178" y="1124744"/>
            <a:ext cx="3524222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00988B"/>
              </a:buClr>
              <a:buSzTx/>
              <a:buFont typeface="Wingdings" pitchFamily="2" charset="2"/>
              <a:buNone/>
              <a:tabLst/>
              <a:defRPr lang="hu-HU" sz="2800" kern="1200" dirty="0" smtClean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  <a:lvl2pPr marL="800100" indent="-342900" eaLnBrk="0" hangingPunct="0">
              <a:spcBef>
                <a:spcPts val="500"/>
              </a:spcBef>
              <a:buClr>
                <a:srgbClr val="FFCA00"/>
              </a:buClr>
              <a:buFont typeface="Arial" pitchFamily="34" charset="0"/>
              <a:buChar char="•"/>
              <a:defRPr/>
            </a:lvl2pPr>
          </a:lstStyle>
          <a:p>
            <a:pPr marL="342900" lvl="0" indent="-342900" eaLnBrk="0" hangingPunct="0">
              <a:spcBef>
                <a:spcPct val="20000"/>
              </a:spcBef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342900" lvl="0" indent="-3429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CA00"/>
              </a:buClr>
              <a:buFont typeface="Wingdings" pitchFamily="2" charset="2"/>
              <a:buChar char="§"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800100" lvl="1" indent="-342900" eaLnBrk="0" hangingPunct="0">
              <a:spcBef>
                <a:spcPts val="500"/>
              </a:spcBef>
              <a:buClr>
                <a:srgbClr val="FFCA00"/>
              </a:buClr>
              <a:buFont typeface="Arial" pitchFamily="34" charset="0"/>
              <a:buChar char="•"/>
            </a:pPr>
            <a:r>
              <a:rPr lang="hu-HU" sz="2800" dirty="0" smtClean="0">
                <a:solidFill>
                  <a:prstClr val="black"/>
                </a:solidFill>
                <a:latin typeface="+mn-lt"/>
                <a:cs typeface="+mn-cs"/>
              </a:rPr>
              <a:t>Szöveg</a:t>
            </a:r>
          </a:p>
        </p:txBody>
      </p:sp>
      <p:sp>
        <p:nvSpPr>
          <p:cNvPr id="12" name="Tartalom helye 2"/>
          <p:cNvSpPr>
            <a:spLocks noGrp="1"/>
          </p:cNvSpPr>
          <p:nvPr>
            <p:ph idx="10" hasCustomPrompt="1"/>
          </p:nvPr>
        </p:nvSpPr>
        <p:spPr>
          <a:xfrm>
            <a:off x="899592" y="1124744"/>
            <a:ext cx="3524222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00988B"/>
              </a:buClr>
              <a:buSzTx/>
              <a:buFont typeface="Wingdings" pitchFamily="2" charset="2"/>
              <a:buNone/>
              <a:tabLst/>
              <a:defRPr lang="hu-HU" sz="2800" kern="1200" dirty="0" smtClean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  <a:lvl2pPr marL="800100" indent="-342900" eaLnBrk="0" hangingPunct="0">
              <a:spcBef>
                <a:spcPts val="500"/>
              </a:spcBef>
              <a:buClr>
                <a:srgbClr val="FFCA00"/>
              </a:buClr>
              <a:buFont typeface="Arial" pitchFamily="34" charset="0"/>
              <a:buChar char="•"/>
              <a:defRPr/>
            </a:lvl2pPr>
          </a:lstStyle>
          <a:p>
            <a:pPr marL="342900" lvl="0" indent="-342900" eaLnBrk="0" hangingPunct="0">
              <a:spcBef>
                <a:spcPct val="20000"/>
              </a:spcBef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342900" lvl="0" indent="-3429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FFCA00"/>
              </a:buClr>
              <a:buFont typeface="Wingdings" pitchFamily="2" charset="2"/>
              <a:buChar char="§"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800100" lvl="1" indent="-342900" eaLnBrk="0" hangingPunct="0">
              <a:spcBef>
                <a:spcPts val="500"/>
              </a:spcBef>
              <a:buClr>
                <a:srgbClr val="FFCA00"/>
              </a:buClr>
              <a:buFont typeface="Arial" pitchFamily="34" charset="0"/>
              <a:buChar char="•"/>
            </a:pPr>
            <a:r>
              <a:rPr lang="hu-HU" sz="2800" dirty="0" smtClean="0">
                <a:solidFill>
                  <a:prstClr val="black"/>
                </a:solidFill>
                <a:latin typeface="+mn-lt"/>
                <a:cs typeface="+mn-cs"/>
              </a:rPr>
              <a:t>Szöveg</a:t>
            </a:r>
          </a:p>
        </p:txBody>
      </p:sp>
      <p:sp>
        <p:nvSpPr>
          <p:cNvPr id="13" name="Szöveg helye 2"/>
          <p:cNvSpPr>
            <a:spLocks noGrp="1"/>
          </p:cNvSpPr>
          <p:nvPr>
            <p:ph type="body" idx="11" hasCustomPrompt="1"/>
          </p:nvPr>
        </p:nvSpPr>
        <p:spPr>
          <a:xfrm>
            <a:off x="179512" y="157761"/>
            <a:ext cx="7776864" cy="639762"/>
          </a:xfrm>
        </p:spPr>
        <p:txBody>
          <a:bodyPr anchor="b"/>
          <a:lstStyle>
            <a:lvl1pPr marL="0" indent="0" algn="l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Cím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 userDrawn="1"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rgbClr val="AE007B"/>
          </a:solidFill>
          <a:ln>
            <a:solidFill>
              <a:srgbClr val="AE00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0766" t="11571" r="13875" b="13216"/>
          <a:stretch>
            <a:fillRect/>
          </a:stretch>
        </p:blipFill>
        <p:spPr bwMode="auto">
          <a:xfrm>
            <a:off x="8047771" y="101884"/>
            <a:ext cx="988725" cy="1224136"/>
          </a:xfrm>
          <a:prstGeom prst="rect">
            <a:avLst/>
          </a:prstGeom>
          <a:noFill/>
          <a:ln w="28575">
            <a:solidFill>
              <a:srgbClr val="AE007B"/>
            </a:solidFill>
            <a:miter lim="800000"/>
            <a:headEnd/>
            <a:tailEnd/>
          </a:ln>
        </p:spPr>
      </p:pic>
      <p:sp>
        <p:nvSpPr>
          <p:cNvPr id="12" name="Tartalom helye 2"/>
          <p:cNvSpPr>
            <a:spLocks noGrp="1"/>
          </p:cNvSpPr>
          <p:nvPr>
            <p:ph idx="10" hasCustomPrompt="1"/>
          </p:nvPr>
        </p:nvSpPr>
        <p:spPr>
          <a:xfrm>
            <a:off x="903762" y="1124744"/>
            <a:ext cx="7268638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00988B"/>
              </a:buClr>
              <a:buSzTx/>
              <a:buFont typeface="Wingdings" pitchFamily="2" charset="2"/>
              <a:buNone/>
              <a:tabLst/>
              <a:defRPr lang="hu-HU" sz="2800" kern="1200" dirty="0" smtClean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  <a:lvl2pPr marL="800100" indent="-342900" eaLnBrk="0" hangingPunct="0">
              <a:spcBef>
                <a:spcPts val="500"/>
              </a:spcBef>
              <a:buClr>
                <a:srgbClr val="AE007B"/>
              </a:buClr>
              <a:buFont typeface="Arial" pitchFamily="34" charset="0"/>
              <a:buChar char="•"/>
              <a:defRPr/>
            </a:lvl2pPr>
          </a:lstStyle>
          <a:p>
            <a:pPr marL="342900" lvl="0" indent="-342900" eaLnBrk="0" hangingPunct="0">
              <a:spcBef>
                <a:spcPct val="20000"/>
              </a:spcBef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342900" lvl="0" indent="-3429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E007B"/>
              </a:buClr>
              <a:buFont typeface="Wingdings" pitchFamily="2" charset="2"/>
              <a:buChar char="§"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800100" lvl="1" indent="-342900" eaLnBrk="0" hangingPunct="0">
              <a:spcBef>
                <a:spcPts val="500"/>
              </a:spcBef>
              <a:buClr>
                <a:srgbClr val="AE007B"/>
              </a:buClr>
              <a:buFont typeface="Arial" pitchFamily="34" charset="0"/>
              <a:buChar char="•"/>
            </a:pPr>
            <a:r>
              <a:rPr lang="hu-HU" sz="2800" dirty="0" smtClean="0">
                <a:solidFill>
                  <a:prstClr val="black"/>
                </a:solidFill>
                <a:latin typeface="+mn-lt"/>
                <a:cs typeface="+mn-cs"/>
              </a:rPr>
              <a:t>Szöveg</a:t>
            </a:r>
          </a:p>
        </p:txBody>
      </p:sp>
      <p:sp>
        <p:nvSpPr>
          <p:cNvPr id="13" name="Szöveg helye 2"/>
          <p:cNvSpPr>
            <a:spLocks noGrp="1"/>
          </p:cNvSpPr>
          <p:nvPr>
            <p:ph type="body" idx="11" hasCustomPrompt="1"/>
          </p:nvPr>
        </p:nvSpPr>
        <p:spPr>
          <a:xfrm>
            <a:off x="179512" y="157761"/>
            <a:ext cx="7776864" cy="639762"/>
          </a:xfrm>
        </p:spPr>
        <p:txBody>
          <a:bodyPr anchor="b"/>
          <a:lstStyle>
            <a:lvl1pPr marL="0" indent="0" algn="l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Cím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 userDrawn="1"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rgbClr val="AE007B"/>
          </a:solidFill>
          <a:ln>
            <a:solidFill>
              <a:srgbClr val="AE00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0766" t="11571" r="13875" b="13216"/>
          <a:stretch>
            <a:fillRect/>
          </a:stretch>
        </p:blipFill>
        <p:spPr bwMode="auto">
          <a:xfrm>
            <a:off x="8047771" y="101884"/>
            <a:ext cx="988725" cy="1224136"/>
          </a:xfrm>
          <a:prstGeom prst="rect">
            <a:avLst/>
          </a:prstGeom>
          <a:noFill/>
          <a:ln w="28575">
            <a:solidFill>
              <a:srgbClr val="AE007B"/>
            </a:solidFill>
            <a:miter lim="800000"/>
            <a:headEnd/>
            <a:tailEnd/>
          </a:ln>
        </p:spPr>
      </p:pic>
      <p:sp>
        <p:nvSpPr>
          <p:cNvPr id="11" name="Tartalom helye 2"/>
          <p:cNvSpPr>
            <a:spLocks noGrp="1"/>
          </p:cNvSpPr>
          <p:nvPr>
            <p:ph idx="1" hasCustomPrompt="1"/>
          </p:nvPr>
        </p:nvSpPr>
        <p:spPr>
          <a:xfrm>
            <a:off x="4648178" y="1124744"/>
            <a:ext cx="3524222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00988B"/>
              </a:buClr>
              <a:buSzTx/>
              <a:buFont typeface="Wingdings" pitchFamily="2" charset="2"/>
              <a:buNone/>
              <a:tabLst/>
              <a:defRPr lang="hu-HU" sz="2800" kern="1200" dirty="0" smtClean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  <a:lvl2pPr marL="800100" indent="-342900" eaLnBrk="0" hangingPunct="0">
              <a:spcBef>
                <a:spcPts val="500"/>
              </a:spcBef>
              <a:buClr>
                <a:srgbClr val="AE007B"/>
              </a:buClr>
              <a:buFont typeface="Arial" pitchFamily="34" charset="0"/>
              <a:buChar char="•"/>
              <a:defRPr/>
            </a:lvl2pPr>
          </a:lstStyle>
          <a:p>
            <a:pPr marL="342900" lvl="0" indent="-342900" eaLnBrk="0" hangingPunct="0">
              <a:spcBef>
                <a:spcPct val="20000"/>
              </a:spcBef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342900" lvl="0" indent="-3429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E007B"/>
              </a:buClr>
              <a:buFont typeface="Wingdings" pitchFamily="2" charset="2"/>
              <a:buChar char="§"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800100" lvl="1" indent="-342900" eaLnBrk="0" hangingPunct="0">
              <a:spcBef>
                <a:spcPts val="500"/>
              </a:spcBef>
              <a:buClr>
                <a:srgbClr val="AE007B"/>
              </a:buClr>
              <a:buFont typeface="Arial" pitchFamily="34" charset="0"/>
              <a:buChar char="•"/>
            </a:pPr>
            <a:r>
              <a:rPr lang="hu-HU" sz="2800" dirty="0" smtClean="0">
                <a:solidFill>
                  <a:prstClr val="black"/>
                </a:solidFill>
                <a:latin typeface="+mn-lt"/>
                <a:cs typeface="+mn-cs"/>
              </a:rPr>
              <a:t>Szöveg</a:t>
            </a:r>
          </a:p>
        </p:txBody>
      </p:sp>
      <p:sp>
        <p:nvSpPr>
          <p:cNvPr id="12" name="Tartalom helye 2"/>
          <p:cNvSpPr>
            <a:spLocks noGrp="1"/>
          </p:cNvSpPr>
          <p:nvPr>
            <p:ph idx="10" hasCustomPrompt="1"/>
          </p:nvPr>
        </p:nvSpPr>
        <p:spPr>
          <a:xfrm>
            <a:off x="903762" y="1124744"/>
            <a:ext cx="3524222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00988B"/>
              </a:buClr>
              <a:buSzTx/>
              <a:buFont typeface="Wingdings" pitchFamily="2" charset="2"/>
              <a:buNone/>
              <a:tabLst/>
              <a:defRPr lang="hu-HU" sz="2800" kern="1200" dirty="0" smtClean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  <a:lvl2pPr marL="800100" indent="-342900" eaLnBrk="0" hangingPunct="0">
              <a:spcBef>
                <a:spcPts val="500"/>
              </a:spcBef>
              <a:buClr>
                <a:srgbClr val="AE007B"/>
              </a:buClr>
              <a:buFont typeface="Arial" pitchFamily="34" charset="0"/>
              <a:buChar char="•"/>
              <a:defRPr/>
            </a:lvl2pPr>
          </a:lstStyle>
          <a:p>
            <a:pPr marL="342900" lvl="0" indent="-342900" eaLnBrk="0" hangingPunct="0">
              <a:spcBef>
                <a:spcPct val="20000"/>
              </a:spcBef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342900" lvl="0" indent="-3429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E007B"/>
              </a:buClr>
              <a:buFont typeface="Wingdings" pitchFamily="2" charset="2"/>
              <a:buChar char="§"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800100" lvl="1" indent="-342900" eaLnBrk="0" hangingPunct="0">
              <a:spcBef>
                <a:spcPts val="500"/>
              </a:spcBef>
              <a:buClr>
                <a:srgbClr val="AE007B"/>
              </a:buClr>
              <a:buFont typeface="Arial" pitchFamily="34" charset="0"/>
              <a:buChar char="•"/>
            </a:pPr>
            <a:r>
              <a:rPr lang="hu-HU" sz="2800" dirty="0" smtClean="0">
                <a:solidFill>
                  <a:prstClr val="black"/>
                </a:solidFill>
                <a:latin typeface="+mn-lt"/>
                <a:cs typeface="+mn-cs"/>
              </a:rPr>
              <a:t>Szöveg</a:t>
            </a:r>
          </a:p>
        </p:txBody>
      </p:sp>
      <p:sp>
        <p:nvSpPr>
          <p:cNvPr id="13" name="Szöveg helye 2"/>
          <p:cNvSpPr>
            <a:spLocks noGrp="1"/>
          </p:cNvSpPr>
          <p:nvPr>
            <p:ph type="body" idx="11" hasCustomPrompt="1"/>
          </p:nvPr>
        </p:nvSpPr>
        <p:spPr>
          <a:xfrm>
            <a:off x="179512" y="157761"/>
            <a:ext cx="7776864" cy="639762"/>
          </a:xfrm>
        </p:spPr>
        <p:txBody>
          <a:bodyPr anchor="b"/>
          <a:lstStyle>
            <a:lvl1pPr marL="0" indent="0" algn="l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Cím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 userDrawn="1"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rgbClr val="E40068"/>
          </a:solidFill>
          <a:ln>
            <a:solidFill>
              <a:srgbClr val="E400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0766" t="11571" r="13875" b="13216"/>
          <a:stretch>
            <a:fillRect/>
          </a:stretch>
        </p:blipFill>
        <p:spPr bwMode="auto">
          <a:xfrm>
            <a:off x="8047771" y="101884"/>
            <a:ext cx="988725" cy="1224136"/>
          </a:xfrm>
          <a:prstGeom prst="rect">
            <a:avLst/>
          </a:prstGeom>
          <a:noFill/>
          <a:ln w="28575">
            <a:solidFill>
              <a:srgbClr val="E40068"/>
            </a:solidFill>
            <a:miter lim="800000"/>
            <a:headEnd/>
            <a:tailEnd/>
          </a:ln>
        </p:spPr>
      </p:pic>
      <p:sp>
        <p:nvSpPr>
          <p:cNvPr id="12" name="Tartalom helye 2"/>
          <p:cNvSpPr>
            <a:spLocks noGrp="1"/>
          </p:cNvSpPr>
          <p:nvPr>
            <p:ph idx="10" hasCustomPrompt="1"/>
          </p:nvPr>
        </p:nvSpPr>
        <p:spPr>
          <a:xfrm>
            <a:off x="903762" y="1124744"/>
            <a:ext cx="7268638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068"/>
              </a:buClr>
              <a:buSzTx/>
              <a:buFont typeface="Wingdings" pitchFamily="2" charset="2"/>
              <a:buNone/>
              <a:tabLst/>
              <a:defRPr lang="hu-HU" sz="2800" kern="1200" dirty="0" smtClean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  <a:lvl2pPr marL="800100" indent="-342900" eaLnBrk="0" hangingPunct="0">
              <a:spcBef>
                <a:spcPts val="500"/>
              </a:spcBef>
              <a:buClr>
                <a:srgbClr val="E40068"/>
              </a:buClr>
              <a:buFont typeface="Arial" pitchFamily="34" charset="0"/>
              <a:buChar char="•"/>
              <a:defRPr/>
            </a:lvl2pPr>
          </a:lstStyle>
          <a:p>
            <a:pPr marL="342900" lvl="0" indent="-342900" eaLnBrk="0" hangingPunct="0">
              <a:spcBef>
                <a:spcPct val="20000"/>
              </a:spcBef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342900" lvl="0" indent="-3429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E40068"/>
              </a:buClr>
              <a:buFont typeface="Wingdings" pitchFamily="2" charset="2"/>
              <a:buChar char="§"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800100" lvl="1" indent="-342900" eaLnBrk="0" hangingPunct="0">
              <a:spcBef>
                <a:spcPts val="500"/>
              </a:spcBef>
              <a:buClr>
                <a:srgbClr val="E40068"/>
              </a:buClr>
              <a:buFont typeface="Arial" pitchFamily="34" charset="0"/>
              <a:buChar char="•"/>
            </a:pPr>
            <a:r>
              <a:rPr lang="hu-HU" sz="2800" dirty="0" smtClean="0">
                <a:solidFill>
                  <a:prstClr val="black"/>
                </a:solidFill>
                <a:latin typeface="+mn-lt"/>
                <a:cs typeface="+mn-cs"/>
              </a:rPr>
              <a:t>Szöveg</a:t>
            </a:r>
          </a:p>
        </p:txBody>
      </p:sp>
      <p:sp>
        <p:nvSpPr>
          <p:cNvPr id="13" name="Szöveg helye 2"/>
          <p:cNvSpPr>
            <a:spLocks noGrp="1"/>
          </p:cNvSpPr>
          <p:nvPr>
            <p:ph type="body" idx="11" hasCustomPrompt="1"/>
          </p:nvPr>
        </p:nvSpPr>
        <p:spPr>
          <a:xfrm>
            <a:off x="179512" y="157761"/>
            <a:ext cx="7776864" cy="639762"/>
          </a:xfrm>
        </p:spPr>
        <p:txBody>
          <a:bodyPr anchor="b"/>
          <a:lstStyle>
            <a:lvl1pPr marL="0" indent="0" algn="l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Cím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 userDrawn="1"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rgbClr val="E40068"/>
          </a:solidFill>
          <a:ln>
            <a:solidFill>
              <a:srgbClr val="E400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0766" t="11571" r="13875" b="13216"/>
          <a:stretch>
            <a:fillRect/>
          </a:stretch>
        </p:blipFill>
        <p:spPr bwMode="auto">
          <a:xfrm>
            <a:off x="8047771" y="101884"/>
            <a:ext cx="988725" cy="1224136"/>
          </a:xfrm>
          <a:prstGeom prst="rect">
            <a:avLst/>
          </a:prstGeom>
          <a:noFill/>
          <a:ln w="28575">
            <a:solidFill>
              <a:srgbClr val="E40068"/>
            </a:solidFill>
            <a:miter lim="800000"/>
            <a:headEnd/>
            <a:tailEnd/>
          </a:ln>
        </p:spPr>
      </p:pic>
      <p:sp>
        <p:nvSpPr>
          <p:cNvPr id="11" name="Tartalom helye 2"/>
          <p:cNvSpPr>
            <a:spLocks noGrp="1"/>
          </p:cNvSpPr>
          <p:nvPr>
            <p:ph idx="1" hasCustomPrompt="1"/>
          </p:nvPr>
        </p:nvSpPr>
        <p:spPr>
          <a:xfrm>
            <a:off x="4648178" y="1124744"/>
            <a:ext cx="3524222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068"/>
              </a:buClr>
              <a:buSzTx/>
              <a:buFont typeface="Wingdings" pitchFamily="2" charset="2"/>
              <a:buNone/>
              <a:tabLst/>
              <a:defRPr lang="hu-HU" sz="2800" kern="1200" dirty="0" smtClean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  <a:lvl2pPr marL="800100" indent="-342900" eaLnBrk="0" hangingPunct="0">
              <a:spcBef>
                <a:spcPts val="500"/>
              </a:spcBef>
              <a:buClr>
                <a:srgbClr val="E40068"/>
              </a:buClr>
              <a:buFont typeface="Arial" pitchFamily="34" charset="0"/>
              <a:buChar char="•"/>
              <a:defRPr/>
            </a:lvl2pPr>
          </a:lstStyle>
          <a:p>
            <a:pPr marL="342900" lvl="0" indent="-342900" eaLnBrk="0" hangingPunct="0">
              <a:spcBef>
                <a:spcPct val="20000"/>
              </a:spcBef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342900" lvl="0" indent="-3429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E40068"/>
              </a:buClr>
              <a:buFont typeface="Wingdings" pitchFamily="2" charset="2"/>
              <a:buChar char="§"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800100" lvl="1" indent="-342900" eaLnBrk="0" hangingPunct="0">
              <a:spcBef>
                <a:spcPts val="500"/>
              </a:spcBef>
              <a:buClr>
                <a:srgbClr val="E40068"/>
              </a:buClr>
              <a:buFont typeface="Arial" pitchFamily="34" charset="0"/>
              <a:buChar char="•"/>
            </a:pPr>
            <a:r>
              <a:rPr lang="hu-HU" sz="2800" dirty="0" smtClean="0">
                <a:solidFill>
                  <a:prstClr val="black"/>
                </a:solidFill>
                <a:latin typeface="+mn-lt"/>
                <a:cs typeface="+mn-cs"/>
              </a:rPr>
              <a:t>Szöveg</a:t>
            </a:r>
          </a:p>
        </p:txBody>
      </p:sp>
      <p:sp>
        <p:nvSpPr>
          <p:cNvPr id="12" name="Tartalom helye 2"/>
          <p:cNvSpPr>
            <a:spLocks noGrp="1"/>
          </p:cNvSpPr>
          <p:nvPr>
            <p:ph idx="10" hasCustomPrompt="1"/>
          </p:nvPr>
        </p:nvSpPr>
        <p:spPr>
          <a:xfrm>
            <a:off x="903762" y="1124744"/>
            <a:ext cx="3524222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068"/>
              </a:buClr>
              <a:buSzTx/>
              <a:buFont typeface="Wingdings" pitchFamily="2" charset="2"/>
              <a:buNone/>
              <a:tabLst/>
              <a:defRPr lang="hu-HU" sz="2800" kern="1200" dirty="0" smtClean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  <a:lvl2pPr marL="800100" indent="-342900" eaLnBrk="0" hangingPunct="0">
              <a:spcBef>
                <a:spcPts val="500"/>
              </a:spcBef>
              <a:buClr>
                <a:srgbClr val="E40068"/>
              </a:buClr>
              <a:buFont typeface="Arial" pitchFamily="34" charset="0"/>
              <a:buChar char="•"/>
              <a:defRPr/>
            </a:lvl2pPr>
          </a:lstStyle>
          <a:p>
            <a:pPr marL="342900" lvl="0" indent="-342900" eaLnBrk="0" hangingPunct="0">
              <a:spcBef>
                <a:spcPct val="20000"/>
              </a:spcBef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342900" lvl="0" indent="-3429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E40068"/>
              </a:buClr>
              <a:buFont typeface="Wingdings" pitchFamily="2" charset="2"/>
              <a:buChar char="§"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800100" lvl="1" indent="-342900" eaLnBrk="0" hangingPunct="0">
              <a:spcBef>
                <a:spcPts val="500"/>
              </a:spcBef>
              <a:buClr>
                <a:srgbClr val="E40068"/>
              </a:buClr>
              <a:buFont typeface="Arial" pitchFamily="34" charset="0"/>
              <a:buChar char="•"/>
            </a:pPr>
            <a:r>
              <a:rPr lang="hu-HU" sz="2800" dirty="0" smtClean="0">
                <a:solidFill>
                  <a:prstClr val="black"/>
                </a:solidFill>
                <a:latin typeface="+mn-lt"/>
                <a:cs typeface="+mn-cs"/>
              </a:rPr>
              <a:t>Szöveg</a:t>
            </a:r>
          </a:p>
        </p:txBody>
      </p:sp>
      <p:sp>
        <p:nvSpPr>
          <p:cNvPr id="13" name="Szöveg helye 2"/>
          <p:cNvSpPr>
            <a:spLocks noGrp="1"/>
          </p:cNvSpPr>
          <p:nvPr>
            <p:ph type="body" idx="11" hasCustomPrompt="1"/>
          </p:nvPr>
        </p:nvSpPr>
        <p:spPr>
          <a:xfrm>
            <a:off x="179512" y="157761"/>
            <a:ext cx="7776864" cy="639762"/>
          </a:xfrm>
        </p:spPr>
        <p:txBody>
          <a:bodyPr anchor="b"/>
          <a:lstStyle>
            <a:lvl1pPr marL="0" indent="0" algn="l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Cím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24D39-579B-4ED8-8B5C-0750EC47EC9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4794" t="23250" r="2184" b="37375"/>
          <a:stretch>
            <a:fillRect/>
          </a:stretch>
        </p:blipFill>
        <p:spPr bwMode="auto">
          <a:xfrm>
            <a:off x="7524328" y="58056"/>
            <a:ext cx="1561616" cy="49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artalom helye 2"/>
          <p:cNvSpPr>
            <a:spLocks noGrp="1"/>
          </p:cNvSpPr>
          <p:nvPr>
            <p:ph idx="13" hasCustomPrompt="1"/>
          </p:nvPr>
        </p:nvSpPr>
        <p:spPr>
          <a:xfrm>
            <a:off x="539552" y="1124744"/>
            <a:ext cx="8064896" cy="496855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 lang="hu-HU" sz="2800" b="0" kern="1200" dirty="0" smtClean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  <a:lvl2pPr marL="800100" indent="-342900" eaLnBrk="0" hangingPunct="0">
              <a:spcBef>
                <a:spcPts val="500"/>
              </a:spcBef>
              <a:buClrTx/>
              <a:buFont typeface="Arial" pitchFamily="34" charset="0"/>
              <a:buChar char="•"/>
              <a:defRPr/>
            </a:lvl2pPr>
          </a:lstStyle>
          <a:p>
            <a:pPr marL="342900" lvl="0" indent="-342900" eaLnBrk="0" hangingPunct="0">
              <a:spcBef>
                <a:spcPct val="20000"/>
              </a:spcBef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</p:txBody>
      </p:sp>
      <p:sp>
        <p:nvSpPr>
          <p:cNvPr id="9" name="Szöveg helye 2"/>
          <p:cNvSpPr>
            <a:spLocks noGrp="1"/>
          </p:cNvSpPr>
          <p:nvPr>
            <p:ph type="body" idx="14" hasCustomPrompt="1"/>
          </p:nvPr>
        </p:nvSpPr>
        <p:spPr>
          <a:xfrm>
            <a:off x="539552" y="157761"/>
            <a:ext cx="8064896" cy="639762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Cím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Csoportba foglalás 9"/>
          <p:cNvGrpSpPr/>
          <p:nvPr userDrawn="1"/>
        </p:nvGrpSpPr>
        <p:grpSpPr>
          <a:xfrm>
            <a:off x="12700" y="9525"/>
            <a:ext cx="9144000" cy="6858000"/>
            <a:chOff x="12700" y="9525"/>
            <a:chExt cx="9144000" cy="6858000"/>
          </a:xfrm>
        </p:grpSpPr>
        <p:pic>
          <p:nvPicPr>
            <p:cNvPr id="8" name="Picture 1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700" y="9525"/>
              <a:ext cx="9144000" cy="68580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9" name="Picture 2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 l="10766" t="11571" r="13875" b="13216"/>
            <a:stretch>
              <a:fillRect/>
            </a:stretch>
          </p:blipFill>
          <p:spPr bwMode="auto">
            <a:xfrm>
              <a:off x="72008" y="4365104"/>
              <a:ext cx="1619672" cy="2005309"/>
            </a:xfrm>
            <a:prstGeom prst="rect">
              <a:avLst/>
            </a:prstGeom>
            <a:ln>
              <a:noFill/>
            </a:ln>
            <a:effectLst/>
          </p:spPr>
        </p:pic>
      </p:grp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24D39-579B-4ED8-8B5C-0750EC47EC9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sp>
        <p:nvSpPr>
          <p:cNvPr id="11" name="Tartalom helye 2"/>
          <p:cNvSpPr>
            <a:spLocks noGrp="1"/>
          </p:cNvSpPr>
          <p:nvPr>
            <p:ph idx="13" hasCustomPrompt="1"/>
          </p:nvPr>
        </p:nvSpPr>
        <p:spPr>
          <a:xfrm>
            <a:off x="539552" y="1124744"/>
            <a:ext cx="8064896" cy="496855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 lang="hu-HU" sz="2800" b="0" kern="1200" dirty="0" smtClean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  <a:lvl2pPr marL="800100" indent="-342900" eaLnBrk="0" hangingPunct="0">
              <a:spcBef>
                <a:spcPts val="500"/>
              </a:spcBef>
              <a:buClrTx/>
              <a:buFont typeface="Arial" pitchFamily="34" charset="0"/>
              <a:buChar char="•"/>
              <a:defRPr/>
            </a:lvl2pPr>
          </a:lstStyle>
          <a:p>
            <a:pPr marL="342900" lvl="0" indent="-342900" eaLnBrk="0" hangingPunct="0">
              <a:spcBef>
                <a:spcPct val="20000"/>
              </a:spcBef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</p:txBody>
      </p:sp>
      <p:sp>
        <p:nvSpPr>
          <p:cNvPr id="12" name="Szöveg helye 2"/>
          <p:cNvSpPr>
            <a:spLocks noGrp="1"/>
          </p:cNvSpPr>
          <p:nvPr>
            <p:ph type="body" idx="14" hasCustomPrompt="1"/>
          </p:nvPr>
        </p:nvSpPr>
        <p:spPr>
          <a:xfrm>
            <a:off x="539552" y="157761"/>
            <a:ext cx="7992888" cy="639762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Cím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E72027-F5DC-49D6-8D00-EF4AC12F78B4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7" name="Szöveg helye 2"/>
          <p:cNvSpPr>
            <a:spLocks noGrp="1"/>
          </p:cNvSpPr>
          <p:nvPr>
            <p:ph type="body" idx="14" hasCustomPrompt="1"/>
          </p:nvPr>
        </p:nvSpPr>
        <p:spPr>
          <a:xfrm>
            <a:off x="539552" y="157761"/>
            <a:ext cx="7992888" cy="639762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Cím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4794" t="23250" r="2184" b="37375"/>
          <a:stretch>
            <a:fillRect/>
          </a:stretch>
        </p:blipFill>
        <p:spPr bwMode="auto">
          <a:xfrm>
            <a:off x="7524328" y="58056"/>
            <a:ext cx="1561616" cy="49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E72027-F5DC-49D6-8D00-EF4AC12F78B4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7" name="Szöveg helye 2"/>
          <p:cNvSpPr>
            <a:spLocks noGrp="1"/>
          </p:cNvSpPr>
          <p:nvPr>
            <p:ph type="body" idx="14" hasCustomPrompt="1"/>
          </p:nvPr>
        </p:nvSpPr>
        <p:spPr>
          <a:xfrm>
            <a:off x="539552" y="157761"/>
            <a:ext cx="7992888" cy="639762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Cím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0766" t="11571" r="13875" b="13216"/>
          <a:stretch>
            <a:fillRect/>
          </a:stretch>
        </p:blipFill>
        <p:spPr bwMode="auto">
          <a:xfrm>
            <a:off x="72008" y="4365104"/>
            <a:ext cx="1619672" cy="2005309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BE0D3-DE89-4519-8049-600A333A333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sp>
        <p:nvSpPr>
          <p:cNvPr id="8" name="Tartalom helye 2"/>
          <p:cNvSpPr>
            <a:spLocks noGrp="1"/>
          </p:cNvSpPr>
          <p:nvPr>
            <p:ph idx="1" hasCustomPrompt="1"/>
          </p:nvPr>
        </p:nvSpPr>
        <p:spPr>
          <a:xfrm>
            <a:off x="4648178" y="1111681"/>
            <a:ext cx="3524222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Gill Sans MT Condensed" pitchFamily="34" charset="-18"/>
              <a:buNone/>
              <a:tabLst/>
              <a:defRPr lang="hu-HU" sz="2800" kern="1200" dirty="0" smtClean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  <a:lvl2pPr marL="74295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lvl2pPr>
          </a:lstStyle>
          <a:p>
            <a:pPr marL="342900" lvl="0" indent="-342900" eaLnBrk="0" hangingPunct="0">
              <a:spcBef>
                <a:spcPct val="20000"/>
              </a:spcBef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342900" lvl="0" indent="-3429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61B232"/>
              </a:buClr>
              <a:buFont typeface="Wingdings" pitchFamily="2" charset="2"/>
              <a:buChar char="§"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74295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1B232"/>
              </a:buClr>
              <a:buSzTx/>
              <a:buFont typeface="Arial" pitchFamily="34" charset="0"/>
              <a:buChar char="•"/>
              <a:tabLst/>
            </a:pPr>
            <a:r>
              <a:rPr lang="hu-HU" sz="2800" dirty="0" smtClean="0">
                <a:solidFill>
                  <a:prstClr val="black"/>
                </a:solidFill>
                <a:latin typeface="+mn-lt"/>
                <a:cs typeface="+mn-cs"/>
              </a:rPr>
              <a:t>Szöveg</a:t>
            </a:r>
          </a:p>
        </p:txBody>
      </p:sp>
      <p:sp>
        <p:nvSpPr>
          <p:cNvPr id="9" name="Tartalom helye 2"/>
          <p:cNvSpPr>
            <a:spLocks noGrp="1"/>
          </p:cNvSpPr>
          <p:nvPr>
            <p:ph idx="13" hasCustomPrompt="1"/>
          </p:nvPr>
        </p:nvSpPr>
        <p:spPr>
          <a:xfrm>
            <a:off x="899592" y="1111681"/>
            <a:ext cx="3524222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lang="hu-HU" sz="2800" b="0" kern="1200" dirty="0" smtClean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  <a:lvl2pPr>
              <a:buClrTx/>
              <a:defRPr/>
            </a:lvl2pPr>
          </a:lstStyle>
          <a:p>
            <a:pPr marL="342900" lvl="0" indent="-342900" eaLnBrk="0" hangingPunct="0">
              <a:spcBef>
                <a:spcPct val="20000"/>
              </a:spcBef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342900" lvl="0" indent="-3429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61B232"/>
              </a:buClr>
              <a:buFont typeface="Wingdings" pitchFamily="2" charset="2"/>
              <a:buChar char="§"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74295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1B232"/>
              </a:buClr>
              <a:buSzTx/>
              <a:buFont typeface="Arial" pitchFamily="34" charset="0"/>
              <a:buChar char="•"/>
              <a:tabLst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</p:txBody>
      </p:sp>
      <p:sp>
        <p:nvSpPr>
          <p:cNvPr id="10" name="Szöveg helye 2"/>
          <p:cNvSpPr>
            <a:spLocks noGrp="1"/>
          </p:cNvSpPr>
          <p:nvPr>
            <p:ph type="body" idx="14" hasCustomPrompt="1"/>
          </p:nvPr>
        </p:nvSpPr>
        <p:spPr>
          <a:xfrm>
            <a:off x="899592" y="157761"/>
            <a:ext cx="7272808" cy="639762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Cím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4794" t="23250" r="2184" b="37375"/>
          <a:stretch>
            <a:fillRect/>
          </a:stretch>
        </p:blipFill>
        <p:spPr bwMode="auto">
          <a:xfrm>
            <a:off x="7524328" y="58056"/>
            <a:ext cx="1561616" cy="49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BE0D3-DE89-4519-8049-600A333A333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sp>
        <p:nvSpPr>
          <p:cNvPr id="8" name="Tartalom helye 2"/>
          <p:cNvSpPr>
            <a:spLocks noGrp="1"/>
          </p:cNvSpPr>
          <p:nvPr>
            <p:ph idx="1" hasCustomPrompt="1"/>
          </p:nvPr>
        </p:nvSpPr>
        <p:spPr>
          <a:xfrm>
            <a:off x="4648178" y="1111681"/>
            <a:ext cx="3524222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Gill Sans MT Condensed" pitchFamily="34" charset="-18"/>
              <a:buNone/>
              <a:tabLst/>
              <a:defRPr lang="hu-HU" sz="2800" kern="1200" dirty="0" smtClean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  <a:lvl2pPr marL="74295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lvl2pPr>
          </a:lstStyle>
          <a:p>
            <a:pPr marL="342900" lvl="0" indent="-342900" eaLnBrk="0" hangingPunct="0">
              <a:spcBef>
                <a:spcPct val="20000"/>
              </a:spcBef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342900" lvl="0" indent="-3429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61B232"/>
              </a:buClr>
              <a:buFont typeface="Wingdings" pitchFamily="2" charset="2"/>
              <a:buChar char="§"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74295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1B232"/>
              </a:buClr>
              <a:buSzTx/>
              <a:buFont typeface="Arial" pitchFamily="34" charset="0"/>
              <a:buChar char="•"/>
              <a:tabLst/>
            </a:pPr>
            <a:r>
              <a:rPr lang="hu-HU" sz="2800" dirty="0" smtClean="0">
                <a:solidFill>
                  <a:prstClr val="black"/>
                </a:solidFill>
                <a:latin typeface="+mn-lt"/>
                <a:cs typeface="+mn-cs"/>
              </a:rPr>
              <a:t>Szöveg</a:t>
            </a:r>
          </a:p>
        </p:txBody>
      </p:sp>
      <p:sp>
        <p:nvSpPr>
          <p:cNvPr id="10" name="Szöveg helye 2"/>
          <p:cNvSpPr>
            <a:spLocks noGrp="1"/>
          </p:cNvSpPr>
          <p:nvPr>
            <p:ph type="body" idx="14" hasCustomPrompt="1"/>
          </p:nvPr>
        </p:nvSpPr>
        <p:spPr>
          <a:xfrm>
            <a:off x="899592" y="157761"/>
            <a:ext cx="7272808" cy="639762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Cím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10766" t="11571" r="13875" b="13216"/>
          <a:stretch>
            <a:fillRect/>
          </a:stretch>
        </p:blipFill>
        <p:spPr bwMode="auto">
          <a:xfrm>
            <a:off x="72008" y="4365104"/>
            <a:ext cx="1619672" cy="2005309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Tartalom helye 2"/>
          <p:cNvSpPr>
            <a:spLocks noGrp="1"/>
          </p:cNvSpPr>
          <p:nvPr>
            <p:ph idx="13" hasCustomPrompt="1"/>
          </p:nvPr>
        </p:nvSpPr>
        <p:spPr>
          <a:xfrm>
            <a:off x="899592" y="1111681"/>
            <a:ext cx="3524222" cy="45259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lang="hu-HU" sz="2800" b="0" kern="1200" dirty="0" smtClean="0">
                <a:solidFill>
                  <a:prstClr val="black"/>
                </a:solidFill>
                <a:latin typeface="Gill Sans MT Condensed"/>
                <a:ea typeface="+mn-ea"/>
                <a:cs typeface="+mn-cs"/>
              </a:defRPr>
            </a:lvl1pPr>
            <a:lvl2pPr>
              <a:buClrTx/>
              <a:defRPr/>
            </a:lvl2pPr>
          </a:lstStyle>
          <a:p>
            <a:pPr marL="342900" lvl="0" indent="-342900" eaLnBrk="0" hangingPunct="0">
              <a:spcBef>
                <a:spcPct val="20000"/>
              </a:spcBef>
            </a:pPr>
            <a:r>
              <a:rPr lang="hu-HU" sz="2800" b="1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342900" lvl="0" indent="-3429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61B232"/>
              </a:buClr>
              <a:buFont typeface="Wingdings" pitchFamily="2" charset="2"/>
              <a:buChar char="§"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  <a:p>
            <a:pPr marL="74295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1B232"/>
              </a:buClr>
              <a:buSzTx/>
              <a:buFont typeface="Arial" pitchFamily="34" charset="0"/>
              <a:buChar char="•"/>
              <a:tabLst/>
            </a:pPr>
            <a:r>
              <a:rPr lang="hu-HU" sz="2800" dirty="0" smtClean="0">
                <a:solidFill>
                  <a:prstClr val="black"/>
                </a:solidFill>
                <a:latin typeface="Gill Sans MT Condensed"/>
                <a:cs typeface="+mn-cs"/>
              </a:rPr>
              <a:t>Szöveg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13C22-4972-472E-A2F7-384140A2274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1CA73-2A10-4F05-9FE8-6B43C3C9A7B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AD293-9F88-4C24-8137-916BD83D45F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3F09E-E6CB-4022-9496-CD1DA3C6B5C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934FE-E7EC-411A-8BAB-1D50AC823D3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BDAEE-B123-4ED4-BB5F-923DD74A97B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7F315-A0B8-41B2-A483-6CF24845CA9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platzhalter 13"/>
          <p:cNvSpPr>
            <a:spLocks noGrp="1"/>
          </p:cNvSpPr>
          <p:nvPr>
            <p:ph type="body" sz="quarter" idx="14"/>
            <p:custDataLst>
              <p:tags r:id="rId1"/>
            </p:custDataLst>
          </p:nvPr>
        </p:nvSpPr>
        <p:spPr>
          <a:xfrm>
            <a:off x="211016" y="1387475"/>
            <a:ext cx="8721969" cy="1828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 hasCustomPrompt="1"/>
            <p:custDataLst>
              <p:tags r:id="rId3"/>
            </p:custDataLst>
          </p:nvPr>
        </p:nvSpPr>
        <p:spPr>
          <a:xfrm>
            <a:off x="211016" y="5729079"/>
            <a:ext cx="8721969" cy="579646"/>
          </a:xfr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algn="l" defTabSz="857250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tabLst>
                <a:tab pos="438150" algn="r"/>
                <a:tab pos="476250" algn="l"/>
              </a:tabLst>
              <a:defRPr lang="de-DE" sz="1000" kern="1200" smtClean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0" indent="1588" algn="l" defTabSz="857250" rtl="0" eaLnBrk="0" fontAlgn="base" hangingPunct="0">
              <a:lnSpc>
                <a:spcPct val="90000"/>
              </a:lnSpc>
              <a:spcBef>
                <a:spcPts val="24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>
                <a:tab pos="438150" algn="r"/>
                <a:tab pos="476250" algn="l"/>
              </a:tabLst>
              <a:defRPr lang="de-DE" sz="1000" kern="1200" smtClean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algn="l" defTabSz="857250" rtl="0" eaLnBrk="0" fontAlgn="base" hangingPunct="0">
              <a:lnSpc>
                <a:spcPct val="90000"/>
              </a:lnSpc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tabLst>
                <a:tab pos="438150" algn="r"/>
                <a:tab pos="476250" algn="l"/>
              </a:tabLst>
              <a:defRPr lang="de-DE" sz="1000" kern="1200" smtClean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algn="l" defTabSz="857250" rtl="0" eaLnBrk="0" fontAlgn="base" hangingPunct="0">
              <a:lnSpc>
                <a:spcPct val="90000"/>
              </a:lnSpc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tabLst>
                <a:tab pos="438150" algn="r"/>
                <a:tab pos="476250" algn="l"/>
              </a:tabLst>
              <a:defRPr lang="de-DE" sz="1000" kern="1200" smtClean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algn="l" defTabSz="857250" rtl="0" eaLnBrk="0" fontAlgn="base" hangingPunct="0">
              <a:lnSpc>
                <a:spcPct val="90000"/>
              </a:lnSpc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tabLst>
                <a:tab pos="438150" algn="r"/>
                <a:tab pos="476250" algn="l"/>
              </a:tabLst>
              <a:defRPr lang="de-DE" sz="100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</a:lstStyle>
          <a:p>
            <a:pPr lvl="0"/>
            <a:r>
              <a:rPr lang="de-DE" dirty="0" smtClean="0"/>
              <a:t>		Anmerkung</a:t>
            </a:r>
          </a:p>
          <a:p>
            <a:pPr lvl="0"/>
            <a:r>
              <a:rPr lang="de-DE" dirty="0" smtClean="0"/>
              <a:t>	*	Fußnote 1</a:t>
            </a:r>
          </a:p>
          <a:p>
            <a:pPr lvl="0"/>
            <a:r>
              <a:rPr lang="de-DE" dirty="0" smtClean="0"/>
              <a:t>	**	Fußnote 2</a:t>
            </a:r>
          </a:p>
          <a:p>
            <a:pPr lvl="1"/>
            <a:r>
              <a:rPr lang="de-DE" dirty="0" smtClean="0"/>
              <a:t>	Quelle:	Quellenangabe</a:t>
            </a:r>
            <a:endParaRPr lang="de-DE" dirty="0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ftr" sz="quarter" idx="10"/>
            <p:custDataLst>
              <p:tags r:id="rId4"/>
            </p:custDataLst>
          </p:nvPr>
        </p:nvSpPr>
        <p:spPr>
          <a:xfrm>
            <a:off x="597877" y="6624638"/>
            <a:ext cx="5170054" cy="1538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1"/>
            <p:custDataLst>
              <p:tags r:id="rId5"/>
            </p:custDataLst>
          </p:nvPr>
        </p:nvSpPr>
        <p:spPr>
          <a:xfrm>
            <a:off x="206620" y="6624638"/>
            <a:ext cx="244150" cy="153888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48A702-67EE-4A9A-A2D6-4658F9491A81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 hasCustomPrompt="1"/>
          </p:nvPr>
        </p:nvSpPr>
        <p:spPr>
          <a:xfrm>
            <a:off x="212481" y="230400"/>
            <a:ext cx="7785002" cy="215444"/>
          </a:xfrm>
        </p:spPr>
        <p:txBody>
          <a:bodyPr/>
          <a:lstStyle>
            <a:lvl1pPr>
              <a:defRPr sz="1400" baseline="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 smtClean="0"/>
              <a:t>2. Folientitel/Topic title</a:t>
            </a:r>
          </a:p>
        </p:txBody>
      </p:sp>
    </p:spTree>
    <p:extLst>
      <p:ext uri="{BB962C8B-B14F-4D97-AF65-F5344CB8AC3E}">
        <p14:creationId xmlns:p14="http://schemas.microsoft.com/office/powerpoint/2010/main" val="2017594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/>
          <p:cNvSpPr>
            <a:spLocks noGrp="1"/>
          </p:cNvSpPr>
          <p:nvPr userDrawn="1">
            <p:ph type="dt" sz="half" idx="2"/>
          </p:nvPr>
        </p:nvSpPr>
        <p:spPr>
          <a:xfrm>
            <a:off x="44268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 userDrawn="1">
            <p:ph type="ftr" sz="quarter" idx="3"/>
          </p:nvPr>
        </p:nvSpPr>
        <p:spPr>
          <a:xfrm>
            <a:off x="310968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 userDrawn="1">
            <p:ph type="sldNum" sz="quarter" idx="4"/>
          </p:nvPr>
        </p:nvSpPr>
        <p:spPr>
          <a:xfrm>
            <a:off x="653868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E72027-F5DC-49D6-8D00-EF4AC12F78B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-1814" y="9525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" name="Téglalap 9"/>
          <p:cNvSpPr/>
          <p:nvPr userDrawn="1"/>
        </p:nvSpPr>
        <p:spPr>
          <a:xfrm>
            <a:off x="14514" y="4509120"/>
            <a:ext cx="1691680" cy="1872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442686" y="168884"/>
            <a:ext cx="8229600" cy="667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442686" y="1124744"/>
            <a:ext cx="8229600" cy="5001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dirty="0" smtClean="0"/>
              <a:t>Mintaszöveg szerkesztése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70" r:id="rId3"/>
    <p:sldLayoutId id="2147483678" r:id="rId4"/>
    <p:sldLayoutId id="2147483671" r:id="rId5"/>
    <p:sldLayoutId id="2147483679" r:id="rId6"/>
    <p:sldLayoutId id="2147483672" r:id="rId7"/>
    <p:sldLayoutId id="2147483680" r:id="rId8"/>
    <p:sldLayoutId id="2147483673" r:id="rId9"/>
    <p:sldLayoutId id="2147483681" r:id="rId10"/>
    <p:sldLayoutId id="2147483674" r:id="rId11"/>
    <p:sldLayoutId id="2147483682" r:id="rId12"/>
    <p:sldLayoutId id="2147483650" r:id="rId13"/>
    <p:sldLayoutId id="2147483675" r:id="rId14"/>
    <p:sldLayoutId id="2147483660" r:id="rId15"/>
    <p:sldLayoutId id="2147483676" r:id="rId16"/>
    <p:sldLayoutId id="2147483652" r:id="rId17"/>
    <p:sldLayoutId id="2147483677" r:id="rId18"/>
    <p:sldLayoutId id="2147483653" r:id="rId19"/>
    <p:sldLayoutId id="2147483654" r:id="rId20"/>
    <p:sldLayoutId id="2147483655" r:id="rId21"/>
    <p:sldLayoutId id="2147483656" r:id="rId22"/>
    <p:sldLayoutId id="2147483657" r:id="rId23"/>
    <p:sldLayoutId id="2147483658" r:id="rId24"/>
    <p:sldLayoutId id="2147483659" r:id="rId25"/>
    <p:sldLayoutId id="2147483684" r:id="rId26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slideLayout" Target="../slideLayouts/slideLayout26.xml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12" Type="http://schemas.openxmlformats.org/officeDocument/2006/relationships/tags" Target="../tags/tag16.xml"/><Relationship Id="rId2" Type="http://schemas.openxmlformats.org/officeDocument/2006/relationships/tags" Target="../tags/tag6.xml"/><Relationship Id="rId1" Type="http://schemas.openxmlformats.org/officeDocument/2006/relationships/vmlDrawing" Target="../drawings/vmlDrawing1.vml"/><Relationship Id="rId6" Type="http://schemas.openxmlformats.org/officeDocument/2006/relationships/tags" Target="../tags/tag10.xml"/><Relationship Id="rId11" Type="http://schemas.openxmlformats.org/officeDocument/2006/relationships/tags" Target="../tags/tag15.xml"/><Relationship Id="rId5" Type="http://schemas.openxmlformats.org/officeDocument/2006/relationships/tags" Target="../tags/tag9.xml"/><Relationship Id="rId15" Type="http://schemas.openxmlformats.org/officeDocument/2006/relationships/image" Target="../media/image4.emf"/><Relationship Id="rId10" Type="http://schemas.openxmlformats.org/officeDocument/2006/relationships/tags" Target="../tags/tag14.xml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oleObject" Target="../embeddings/oleObject2.bin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12" Type="http://schemas.openxmlformats.org/officeDocument/2006/relationships/slideLayout" Target="../slideLayouts/slideLayout26.xml"/><Relationship Id="rId2" Type="http://schemas.openxmlformats.org/officeDocument/2006/relationships/tags" Target="../tags/tag17.xml"/><Relationship Id="rId1" Type="http://schemas.openxmlformats.org/officeDocument/2006/relationships/vmlDrawing" Target="../drawings/vmlDrawing2.vml"/><Relationship Id="rId6" Type="http://schemas.openxmlformats.org/officeDocument/2006/relationships/tags" Target="../tags/tag21.xml"/><Relationship Id="rId11" Type="http://schemas.openxmlformats.org/officeDocument/2006/relationships/tags" Target="../tags/tag26.xml"/><Relationship Id="rId5" Type="http://schemas.openxmlformats.org/officeDocument/2006/relationships/tags" Target="../tags/tag20.xml"/><Relationship Id="rId10" Type="http://schemas.openxmlformats.org/officeDocument/2006/relationships/tags" Target="../tags/tag25.xml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2" Type="http://schemas.openxmlformats.org/officeDocument/2006/relationships/tags" Target="../tags/tag27.xml"/><Relationship Id="rId1" Type="http://schemas.openxmlformats.org/officeDocument/2006/relationships/vmlDrawing" Target="../drawings/vmlDrawing3.vml"/><Relationship Id="rId6" Type="http://schemas.openxmlformats.org/officeDocument/2006/relationships/tags" Target="../tags/tag31.xml"/><Relationship Id="rId11" Type="http://schemas.openxmlformats.org/officeDocument/2006/relationships/image" Target="../media/image4.emf"/><Relationship Id="rId5" Type="http://schemas.openxmlformats.org/officeDocument/2006/relationships/tags" Target="../tags/tag30.xml"/><Relationship Id="rId10" Type="http://schemas.openxmlformats.org/officeDocument/2006/relationships/oleObject" Target="../embeddings/oleObject3.bin"/><Relationship Id="rId4" Type="http://schemas.openxmlformats.org/officeDocument/2006/relationships/tags" Target="../tags/tag29.xml"/><Relationship Id="rId9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2" Type="http://schemas.openxmlformats.org/officeDocument/2006/relationships/tags" Target="../tags/tag34.xml"/><Relationship Id="rId1" Type="http://schemas.openxmlformats.org/officeDocument/2006/relationships/vmlDrawing" Target="../drawings/vmlDrawing4.vml"/><Relationship Id="rId6" Type="http://schemas.openxmlformats.org/officeDocument/2006/relationships/tags" Target="../tags/tag38.xml"/><Relationship Id="rId11" Type="http://schemas.openxmlformats.org/officeDocument/2006/relationships/image" Target="../media/image4.emf"/><Relationship Id="rId5" Type="http://schemas.openxmlformats.org/officeDocument/2006/relationships/tags" Target="../tags/tag37.xml"/><Relationship Id="rId10" Type="http://schemas.openxmlformats.org/officeDocument/2006/relationships/oleObject" Target="../embeddings/oleObject4.bin"/><Relationship Id="rId4" Type="http://schemas.openxmlformats.org/officeDocument/2006/relationships/tags" Target="../tags/tag36.xml"/><Relationship Id="rId9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2" Type="http://schemas.openxmlformats.org/officeDocument/2006/relationships/tags" Target="../tags/tag41.xml"/><Relationship Id="rId1" Type="http://schemas.openxmlformats.org/officeDocument/2006/relationships/vmlDrawing" Target="../drawings/vmlDrawing5.vml"/><Relationship Id="rId6" Type="http://schemas.openxmlformats.org/officeDocument/2006/relationships/tags" Target="../tags/tag45.xml"/><Relationship Id="rId11" Type="http://schemas.openxmlformats.org/officeDocument/2006/relationships/image" Target="../media/image4.emf"/><Relationship Id="rId5" Type="http://schemas.openxmlformats.org/officeDocument/2006/relationships/tags" Target="../tags/tag44.xml"/><Relationship Id="rId10" Type="http://schemas.openxmlformats.org/officeDocument/2006/relationships/oleObject" Target="../embeddings/oleObject5.bin"/><Relationship Id="rId4" Type="http://schemas.openxmlformats.org/officeDocument/2006/relationships/tags" Target="../tags/tag43.xml"/><Relationship Id="rId9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54.xml"/><Relationship Id="rId3" Type="http://schemas.openxmlformats.org/officeDocument/2006/relationships/tags" Target="../tags/tag49.xml"/><Relationship Id="rId7" Type="http://schemas.openxmlformats.org/officeDocument/2006/relationships/tags" Target="../tags/tag53.xml"/><Relationship Id="rId2" Type="http://schemas.openxmlformats.org/officeDocument/2006/relationships/tags" Target="../tags/tag48.xml"/><Relationship Id="rId1" Type="http://schemas.openxmlformats.org/officeDocument/2006/relationships/vmlDrawing" Target="../drawings/vmlDrawing6.vml"/><Relationship Id="rId6" Type="http://schemas.openxmlformats.org/officeDocument/2006/relationships/tags" Target="../tags/tag52.xml"/><Relationship Id="rId11" Type="http://schemas.openxmlformats.org/officeDocument/2006/relationships/image" Target="../media/image4.emf"/><Relationship Id="rId5" Type="http://schemas.openxmlformats.org/officeDocument/2006/relationships/tags" Target="../tags/tag51.xml"/><Relationship Id="rId10" Type="http://schemas.openxmlformats.org/officeDocument/2006/relationships/oleObject" Target="../embeddings/oleObject6.bin"/><Relationship Id="rId4" Type="http://schemas.openxmlformats.org/officeDocument/2006/relationships/tags" Target="../tags/tag50.xml"/><Relationship Id="rId9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0"/>
            <a:ext cx="8424936" cy="2636912"/>
          </a:xfrm>
        </p:spPr>
        <p:txBody>
          <a:bodyPr/>
          <a:lstStyle/>
          <a:p>
            <a:r>
              <a:rPr lang="hu-HU" sz="2800" i="1" dirty="0" smtClean="0"/>
              <a:t>Abúzus </a:t>
            </a:r>
            <a:r>
              <a:rPr lang="hu-HU" sz="2800" i="1" dirty="0"/>
              <a:t>esetén nyitva álló jogorvoslati </a:t>
            </a:r>
            <a:r>
              <a:rPr lang="hu-HU" sz="2800" i="1" dirty="0" smtClean="0"/>
              <a:t>lehetőségek</a:t>
            </a:r>
            <a:r>
              <a:rPr lang="hu-HU" sz="2800" dirty="0" smtClean="0"/>
              <a:t/>
            </a:r>
            <a:br>
              <a:rPr lang="hu-HU" sz="2800" dirty="0" smtClean="0"/>
            </a:br>
            <a:r>
              <a:rPr lang="hu-HU" sz="2800" dirty="0" smtClean="0"/>
              <a:t/>
            </a:r>
            <a:br>
              <a:rPr lang="hu-HU" sz="2800" dirty="0" smtClean="0"/>
            </a:br>
            <a:r>
              <a:rPr lang="hu-HU" sz="1800" b="0" dirty="0" smtClean="0"/>
              <a:t>„Beszéljünk </a:t>
            </a:r>
            <a:r>
              <a:rPr lang="hu-HU" sz="1800" b="0" dirty="0"/>
              <a:t>az abúzusról”</a:t>
            </a:r>
            <a:br>
              <a:rPr lang="hu-HU" sz="1800" b="0" dirty="0"/>
            </a:br>
            <a:r>
              <a:rPr lang="hu-HU" sz="1400" dirty="0" smtClean="0"/>
              <a:t>konferencia, </a:t>
            </a:r>
            <a:r>
              <a:rPr lang="hu-HU" sz="1400" dirty="0"/>
              <a:t>Fogyatékos Személyek Esélyegyenlőségéért Közhasznú Nonprofit </a:t>
            </a:r>
            <a:r>
              <a:rPr lang="hu-HU" sz="1400" dirty="0" smtClean="0"/>
              <a:t>Kft.</a:t>
            </a:r>
            <a:br>
              <a:rPr lang="hu-HU" sz="1400" dirty="0" smtClean="0"/>
            </a:br>
            <a:r>
              <a:rPr lang="hu-HU" sz="1400" dirty="0" smtClean="0"/>
              <a:t>Eötvös </a:t>
            </a:r>
            <a:r>
              <a:rPr lang="hu-HU" sz="1400" dirty="0"/>
              <a:t>Loránd Tudományegyetem, Bárczi Gusztáv Gyógypedagógiai </a:t>
            </a:r>
            <a:r>
              <a:rPr lang="hu-HU" sz="1400" dirty="0" smtClean="0"/>
              <a:t>Kar </a:t>
            </a:r>
            <a:r>
              <a:rPr lang="en-US" sz="1400" dirty="0"/>
              <a:t>Budapest, </a:t>
            </a:r>
            <a:r>
              <a:rPr lang="hu-HU" sz="1400" dirty="0"/>
              <a:t>2015.05.21.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hu-HU" sz="1400" dirty="0"/>
              <a:t/>
            </a:r>
            <a:br>
              <a:rPr lang="hu-HU" sz="1400" dirty="0"/>
            </a:br>
            <a:endParaRPr lang="en-US" sz="1400" dirty="0"/>
          </a:p>
        </p:txBody>
      </p:sp>
      <p:sp>
        <p:nvSpPr>
          <p:cNvPr id="4" name="Szöveg helye 3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hu-HU" b="1" dirty="0" smtClean="0"/>
          </a:p>
          <a:p>
            <a:r>
              <a:rPr lang="hu-HU" dirty="0" smtClean="0"/>
              <a:t>Dr</a:t>
            </a:r>
            <a:r>
              <a:rPr lang="hu-HU" dirty="0"/>
              <a:t>. Gazsi </a:t>
            </a:r>
            <a:r>
              <a:rPr lang="hu-HU" dirty="0" smtClean="0"/>
              <a:t>Adrienn, jogi szakértő</a:t>
            </a:r>
            <a:endParaRPr lang="hu-H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0"/>
            <a:r>
              <a:rPr lang="hu-HU" dirty="0" smtClean="0"/>
              <a:t>A </a:t>
            </a:r>
            <a:r>
              <a:rPr lang="hu-HU" dirty="0"/>
              <a:t>nemzetközi fogalom meghatározásnak megfelelően abúzusnak tekintünk minden szexuális erőszakot, a családon belüli erőszakot, a kereskedelmi célú kizsákmányolást, az iskolán, intézményen belüli zsarnokoskodást vagy agressziót, az emberkereskedelmet, a fogyatékos személyek, kisebbségek, emigránsok, vagy egyéb hátrányos helyzetű emberekkel szemben történő visszaéléseket egyaránt. </a:t>
            </a:r>
            <a:r>
              <a:rPr lang="hu-HU" b="1" dirty="0"/>
              <a:t>A visszaélés tehát nagyon tágan értelmezett fogalom, így megelőzése és kezelése is árnyalt beavatkozási formákat igényel.</a:t>
            </a:r>
          </a:p>
          <a:p>
            <a:r>
              <a:rPr lang="hu-HU" dirty="0" smtClean="0"/>
              <a:t>In: Zolnai </a:t>
            </a:r>
            <a:r>
              <a:rPr lang="hu-HU" dirty="0"/>
              <a:t>Erika (2010) Az intézményi kultúra és a felelősségvállalás szerepe az értelmi sérült emberek biztonságon alapuló intézményi ellátása során Acta Medicinae et Sociologica Vol.1 No. 1 2010 53-70 (lekt) (A visszaélésekkel kapcsolatos fogalmak) 58. oldal </a:t>
            </a:r>
          </a:p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Abúzus </a:t>
            </a:r>
            <a:r>
              <a:rPr lang="hu-HU" dirty="0"/>
              <a:t>[szakmai definíció]: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70772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Objektum 3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72963469"/>
              </p:ext>
            </p:extLst>
          </p:nvPr>
        </p:nvGraphicFramePr>
        <p:xfrm>
          <a:off x="1466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0" name="think-cell Slide" r:id="rId14" imgW="270" imgH="270" progId="TCLayout.ActiveDocument.1">
                  <p:embed/>
                </p:oleObj>
              </mc:Choice>
              <mc:Fallback>
                <p:oleObj name="think-cell Slide" r:id="rId1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466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églalap 33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46538" cy="15875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kumimoji="0" lang="en-US" sz="1050" u="none" strike="noStrike" cap="none" normalizeH="0" dirty="0" err="1" smtClean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/>
              <a:sym typeface="Arial"/>
            </a:endParaRP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48A702-67EE-4A9A-A2D6-4658F9491A81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  <p:sp>
        <p:nvSpPr>
          <p:cNvPr id="7" name="Szöveg helye 54"/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461561" y="188640"/>
            <a:ext cx="8616496" cy="1641749"/>
          </a:xfrm>
          <a:prstGeom prst="homePlate">
            <a:avLst>
              <a:gd name="adj" fmla="val 18136"/>
            </a:avLst>
          </a:prstGeom>
          <a:solidFill>
            <a:schemeClr val="folHlink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 lIns="0" tIns="0" rIns="0" bIns="0" anchor="ctr"/>
          <a:lstStyle>
            <a:lvl1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285750" lvl="0" indent="-285750">
              <a:buFont typeface="Wingdings" panose="05000000000000000000" pitchFamily="2" charset="2"/>
              <a:buChar char="ü"/>
            </a:pPr>
            <a:endParaRPr lang="hu-HU" dirty="0"/>
          </a:p>
        </p:txBody>
      </p:sp>
      <p:sp>
        <p:nvSpPr>
          <p:cNvPr id="8" name="Szöveg helye 42"/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461561" y="260648"/>
            <a:ext cx="1626613" cy="1403053"/>
          </a:xfrm>
          <a:prstGeom prst="homePlate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47625" tIns="71438" rIns="74613" bIns="69850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sz="2400" dirty="0" smtClean="0">
                <a:solidFill>
                  <a:schemeClr val="bg1"/>
                </a:solidFill>
              </a:rPr>
              <a:t>ABUZUS</a:t>
            </a:r>
            <a:endParaRPr lang="hu-HU" altLang="en-US" sz="2400" b="0" dirty="0">
              <a:solidFill>
                <a:schemeClr val="bg1"/>
              </a:solidFill>
            </a:endParaRPr>
          </a:p>
        </p:txBody>
      </p:sp>
      <p:sp>
        <p:nvSpPr>
          <p:cNvPr id="9" name="Szöveg helye 42"/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1957754" y="260650"/>
            <a:ext cx="1894165" cy="1403051"/>
          </a:xfrm>
          <a:prstGeom prst="chevron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60325" tIns="225425" rIns="0" bIns="225425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sz="2400" dirty="0" smtClean="0">
                <a:solidFill>
                  <a:schemeClr val="bg1"/>
                </a:solidFill>
              </a:rPr>
              <a:t>ÁLDOZAT</a:t>
            </a:r>
            <a:endParaRPr lang="hu-HU" altLang="en-US" sz="2400" dirty="0">
              <a:solidFill>
                <a:schemeClr val="bg1"/>
              </a:solidFill>
            </a:endParaRPr>
          </a:p>
        </p:txBody>
      </p:sp>
      <p:sp>
        <p:nvSpPr>
          <p:cNvPr id="10" name="Szöveg helye 42"/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5724128" y="260649"/>
            <a:ext cx="1656184" cy="360040"/>
          </a:xfrm>
          <a:prstGeom prst="chevron">
            <a:avLst>
              <a:gd name="adj" fmla="val 18571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53975" tIns="6350" rIns="0" bIns="6350" anchor="ctr"/>
          <a:lstStyle>
            <a:lvl1pPr marL="342900" indent="-342900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1889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379413" indent="-188913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571500" indent="-190500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7604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12176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16748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1320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25892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  <a:defRPr/>
            </a:pPr>
            <a:r>
              <a:rPr lang="hu-HU" sz="1600" dirty="0" smtClean="0">
                <a:solidFill>
                  <a:schemeClr val="bg1"/>
                </a:solidFill>
              </a:rPr>
              <a:t>panasz</a:t>
            </a:r>
          </a:p>
        </p:txBody>
      </p:sp>
      <p:sp>
        <p:nvSpPr>
          <p:cNvPr id="12" name="Szöveg helye 42"/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5724128" y="620690"/>
            <a:ext cx="1656184" cy="388824"/>
          </a:xfrm>
          <a:prstGeom prst="chevron">
            <a:avLst>
              <a:gd name="adj" fmla="val 18571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53975" tIns="6350" rIns="0" bIns="6350" anchor="ctr"/>
          <a:lstStyle>
            <a:lvl1pPr marL="342900" indent="-342900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1889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379413" indent="-188913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571500" indent="-190500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7604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12176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16748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1320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25892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  <a:defRPr/>
            </a:pPr>
            <a:r>
              <a:rPr lang="hu-HU" sz="1600" dirty="0" smtClean="0">
                <a:solidFill>
                  <a:schemeClr val="bg1"/>
                </a:solidFill>
              </a:rPr>
              <a:t>feljelentés</a:t>
            </a:r>
          </a:p>
        </p:txBody>
      </p:sp>
      <p:sp>
        <p:nvSpPr>
          <p:cNvPr id="13" name="Szöveg helye 42"/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5724128" y="1009515"/>
            <a:ext cx="1656184" cy="328649"/>
          </a:xfrm>
          <a:prstGeom prst="chevron">
            <a:avLst>
              <a:gd name="adj" fmla="val 18571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53975" tIns="6350" rIns="0" bIns="6350" anchor="ctr"/>
          <a:lstStyle>
            <a:lvl1pPr marL="342900" indent="-342900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1889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379413" indent="-188913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571500" indent="-190500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7604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12176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16748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1320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25892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>
              <a:spcBef>
                <a:spcPct val="0"/>
              </a:spcBef>
              <a:buNone/>
              <a:defRPr/>
            </a:pPr>
            <a:r>
              <a:rPr lang="hu-HU" sz="1600" dirty="0" smtClean="0">
                <a:solidFill>
                  <a:schemeClr val="bg1"/>
                </a:solidFill>
              </a:rPr>
              <a:t>kereset</a:t>
            </a:r>
          </a:p>
        </p:txBody>
      </p:sp>
      <p:sp>
        <p:nvSpPr>
          <p:cNvPr id="14" name="Szöveg helye 42"/>
          <p:cNvSpPr>
            <a:spLocks noGrp="1"/>
          </p:cNvSpPr>
          <p:nvPr>
            <p:custDataLst>
              <p:tags r:id="rId10"/>
            </p:custDataLst>
          </p:nvPr>
        </p:nvSpPr>
        <p:spPr bwMode="gray">
          <a:xfrm>
            <a:off x="3635896" y="260648"/>
            <a:ext cx="2088232" cy="1403053"/>
          </a:xfrm>
          <a:prstGeom prst="chevron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60325" tIns="161925" rIns="0" bIns="161925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sz="1400" dirty="0" smtClean="0">
                <a:solidFill>
                  <a:schemeClr val="bg1"/>
                </a:solidFill>
              </a:rPr>
              <a:t>ELJÁRÁS KEZDEMÉNYEZÉS</a:t>
            </a:r>
            <a:endParaRPr lang="hu-HU" altLang="en-US" sz="1400" dirty="0">
              <a:solidFill>
                <a:schemeClr val="bg1"/>
              </a:solidFill>
            </a:endParaRP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461561" y="1830389"/>
            <a:ext cx="1496193" cy="442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600" dirty="0" smtClean="0"/>
              <a:t>Gyűjtőfogalom</a:t>
            </a:r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600" dirty="0" smtClean="0"/>
              <a:t>Bűncselekményi tényállások (Btk.)</a:t>
            </a:r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600" dirty="0" smtClean="0"/>
              <a:t>Személyhez fűződő jogok sérelme (Ptk.)</a:t>
            </a:r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600" dirty="0" smtClean="0"/>
              <a:t>Egyenlő bánásmód követelményének sérelme (Ebktv.)</a:t>
            </a:r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600" dirty="0" smtClean="0"/>
              <a:t>Alapvető jogok sérelme	</a:t>
            </a:r>
            <a:r>
              <a:rPr lang="hu-HU" sz="1400" dirty="0" smtClean="0"/>
              <a:t>		</a:t>
            </a:r>
            <a:endParaRPr lang="en-US" sz="1400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de-DE" sz="1050" dirty="0"/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2099860" y="1830389"/>
            <a:ext cx="1752059" cy="5086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dirty="0" smtClean="0"/>
              <a:t>Általános fogalom</a:t>
            </a:r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dirty="0" smtClean="0"/>
              <a:t>EU szabályok alapján</a:t>
            </a:r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dirty="0" smtClean="0"/>
              <a:t>Hazai jogszabályok alapján</a:t>
            </a:r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dirty="0" smtClean="0"/>
              <a:t>Büntetőjog (sértett)</a:t>
            </a:r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dirty="0" smtClean="0"/>
              <a:t>Polgári jog (sérelmet szenvedett)</a:t>
            </a:r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dirty="0" smtClean="0"/>
              <a:t>Egyenlő bánásmód  (diszkrimináció alanya)</a:t>
            </a:r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dirty="0" smtClean="0"/>
              <a:t>Mi a relevanciája annak hogy az áldozat fogyatékos személy?</a:t>
            </a:r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dirty="0" smtClean="0"/>
              <a:t>Speciális igények</a:t>
            </a:r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dirty="0" smtClean="0"/>
              <a:t>Gondnokság szerepe</a:t>
            </a:r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hu-HU" sz="1200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hu-HU" sz="1200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hu-HU" sz="1200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hu-HU" sz="1050" b="1" dirty="0" smtClean="0"/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auto">
          <a:xfrm>
            <a:off x="3851919" y="1830389"/>
            <a:ext cx="5226139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287338" lvl="1" indent="-285750" defTabSz="857250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hu-HU" dirty="0" smtClean="0"/>
              <a:t>Büntető eljárás kezdeményezése</a:t>
            </a:r>
          </a:p>
          <a:p>
            <a:pPr marL="287338" lvl="1" indent="-285750" defTabSz="857250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hu-HU" dirty="0" smtClean="0"/>
              <a:t>Polgári per (személyhez fűződő jogok sérelme esetén)</a:t>
            </a:r>
          </a:p>
          <a:p>
            <a:pPr marL="287338" lvl="1" indent="-285750" defTabSz="857250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hu-HU" dirty="0" smtClean="0"/>
              <a:t>Egyenlő Bánásmód Hatóság eljárásának kezdményezése</a:t>
            </a:r>
          </a:p>
          <a:p>
            <a:pPr marL="287338" lvl="1" indent="-285750" defTabSz="857250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hu-HU" dirty="0" smtClean="0"/>
              <a:t>Alapvető Jogok Biztosa</a:t>
            </a:r>
          </a:p>
          <a:p>
            <a:pPr marL="287338" lvl="1" indent="-285750" defTabSz="857250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hu-HU" dirty="0" smtClean="0"/>
              <a:t>Áldozatvédelmi intézkedések</a:t>
            </a:r>
          </a:p>
          <a:p>
            <a:pPr marL="287338" lvl="1" indent="-285750" defTabSz="857250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hu-HU" dirty="0" smtClean="0"/>
              <a:t>Távoltartás  elrendelése</a:t>
            </a:r>
          </a:p>
          <a:p>
            <a:pPr marL="287338" lvl="1" indent="-285750" defTabSz="857250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hu-HU" dirty="0" smtClean="0"/>
              <a:t>Szociális intézményben:</a:t>
            </a:r>
          </a:p>
          <a:p>
            <a:pPr marL="744538" lvl="2" indent="-285750" defTabSz="857250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hu-HU" dirty="0" smtClean="0"/>
              <a:t>Panasz intézményvezető illetve fenntartó felé</a:t>
            </a:r>
          </a:p>
          <a:p>
            <a:pPr marL="744538" lvl="2" indent="-285750" defTabSz="857250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hu-HU" dirty="0" smtClean="0"/>
              <a:t>Működést engedélyező szerv szerepe</a:t>
            </a:r>
          </a:p>
          <a:p>
            <a:pPr marL="744538" lvl="2" indent="-285750" defTabSz="857250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hu-HU" dirty="0" smtClean="0"/>
              <a:t>Ellátottjogi képviselet</a:t>
            </a:r>
            <a:endParaRPr lang="hu-HU" dirty="0"/>
          </a:p>
          <a:p>
            <a:pPr marL="287338" lvl="1" indent="-285750" defTabSz="857250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endParaRPr lang="hu-HU" sz="1400" b="1" dirty="0"/>
          </a:p>
        </p:txBody>
      </p:sp>
      <p:sp>
        <p:nvSpPr>
          <p:cNvPr id="40" name="Szövegdoboz 39"/>
          <p:cNvSpPr txBox="1"/>
          <p:nvPr/>
        </p:nvSpPr>
        <p:spPr>
          <a:xfrm>
            <a:off x="461561" y="1222748"/>
            <a:ext cx="163830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en-US" sz="900" b="1" dirty="0"/>
          </a:p>
        </p:txBody>
      </p:sp>
      <p:sp>
        <p:nvSpPr>
          <p:cNvPr id="20" name="Szöveg helye 42"/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7380312" y="260650"/>
            <a:ext cx="1763688" cy="1403051"/>
          </a:xfrm>
          <a:prstGeom prst="chevron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60325" tIns="161925" rIns="0" bIns="161925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sz="1200" dirty="0" smtClean="0">
                <a:solidFill>
                  <a:schemeClr val="bg1"/>
                </a:solidFill>
              </a:rPr>
              <a:t>INTÉZKEDÉS, JOGORVOSLAT</a:t>
            </a:r>
            <a:endParaRPr lang="hu-HU" altLang="en-US" sz="1200" dirty="0">
              <a:solidFill>
                <a:schemeClr val="bg1"/>
              </a:solidFill>
            </a:endParaRPr>
          </a:p>
        </p:txBody>
      </p:sp>
      <p:sp>
        <p:nvSpPr>
          <p:cNvPr id="18" name="Szöveg helye 42"/>
          <p:cNvSpPr>
            <a:spLocks noGrp="1"/>
          </p:cNvSpPr>
          <p:nvPr>
            <p:custDataLst>
              <p:tags r:id="rId12"/>
            </p:custDataLst>
          </p:nvPr>
        </p:nvSpPr>
        <p:spPr bwMode="gray">
          <a:xfrm>
            <a:off x="5724128" y="1338164"/>
            <a:ext cx="1656184" cy="325537"/>
          </a:xfrm>
          <a:prstGeom prst="chevron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60325" tIns="161925" rIns="0" bIns="161925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sz="1200" dirty="0" smtClean="0">
                <a:solidFill>
                  <a:schemeClr val="bg1"/>
                </a:solidFill>
              </a:rPr>
              <a:t>hivatalból</a:t>
            </a:r>
            <a:endParaRPr lang="hu-HU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36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Objektum 3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71414801"/>
              </p:ext>
            </p:extLst>
          </p:nvPr>
        </p:nvGraphicFramePr>
        <p:xfrm>
          <a:off x="1466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3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466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églalap 33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46538" cy="15875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kumimoji="0" lang="en-US" sz="1050" u="none" strike="noStrike" cap="none" normalizeH="0" dirty="0" err="1" smtClean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/>
              <a:sym typeface="Arial"/>
            </a:endParaRP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48A702-67EE-4A9A-A2D6-4658F9491A81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7" name="Szöveg helye 54"/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237392" y="188641"/>
            <a:ext cx="8840665" cy="1264940"/>
          </a:xfrm>
          <a:prstGeom prst="homePlate">
            <a:avLst>
              <a:gd name="adj" fmla="val 18136"/>
            </a:avLst>
          </a:prstGeom>
          <a:solidFill>
            <a:schemeClr val="folHlink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 lIns="0" tIns="0" rIns="0" bIns="0" anchor="ctr"/>
          <a:lstStyle>
            <a:lvl1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hu-HU" altLang="en-US" b="0" dirty="0">
              <a:sym typeface="Arial" pitchFamily="34" charset="0"/>
            </a:endParaRPr>
          </a:p>
        </p:txBody>
      </p:sp>
      <p:sp>
        <p:nvSpPr>
          <p:cNvPr id="8" name="Szöveg helye 42"/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370743" y="332657"/>
            <a:ext cx="2329049" cy="1005508"/>
          </a:xfrm>
          <a:prstGeom prst="homePlate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47625" tIns="71438" rIns="74613" bIns="69850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dirty="0" smtClean="0">
                <a:solidFill>
                  <a:schemeClr val="bg1"/>
                </a:solidFill>
              </a:rPr>
              <a:t>Büntetendő </a:t>
            </a:r>
          </a:p>
          <a:p>
            <a:pPr marL="0" lvl="1"/>
            <a:r>
              <a:rPr lang="hu-HU" altLang="en-US" dirty="0" smtClean="0">
                <a:solidFill>
                  <a:schemeClr val="bg1"/>
                </a:solidFill>
              </a:rPr>
              <a:t>cselekmény</a:t>
            </a:r>
            <a:endParaRPr lang="hu-HU" altLang="en-US" b="0" dirty="0">
              <a:solidFill>
                <a:schemeClr val="bg1"/>
              </a:solidFill>
            </a:endParaRPr>
          </a:p>
        </p:txBody>
      </p:sp>
      <p:sp>
        <p:nvSpPr>
          <p:cNvPr id="9" name="Szöveg helye 42"/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2699792" y="332657"/>
            <a:ext cx="1584176" cy="1005508"/>
          </a:xfrm>
          <a:prstGeom prst="chevron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60325" tIns="225425" rIns="0" bIns="225425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sz="2400" dirty="0" smtClean="0">
                <a:solidFill>
                  <a:schemeClr val="bg1"/>
                </a:solidFill>
              </a:rPr>
              <a:t>Sértett</a:t>
            </a:r>
            <a:endParaRPr lang="hu-HU" altLang="en-US" sz="2400" dirty="0">
              <a:solidFill>
                <a:schemeClr val="bg1"/>
              </a:solidFill>
            </a:endParaRPr>
          </a:p>
        </p:txBody>
      </p:sp>
      <p:sp>
        <p:nvSpPr>
          <p:cNvPr id="12" name="Szöveg helye 42"/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5724128" y="332660"/>
            <a:ext cx="1656184" cy="438219"/>
          </a:xfrm>
          <a:prstGeom prst="chevron">
            <a:avLst>
              <a:gd name="adj" fmla="val 18571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53975" tIns="6350" rIns="0" bIns="6350" anchor="ctr"/>
          <a:lstStyle>
            <a:lvl1pPr marL="342900" indent="-342900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1889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379413" indent="-188913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571500" indent="-190500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7604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12176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16748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1320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25892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  <a:defRPr/>
            </a:pPr>
            <a:r>
              <a:rPr lang="hu-HU" sz="1600" dirty="0" smtClean="0">
                <a:solidFill>
                  <a:schemeClr val="bg1"/>
                </a:solidFill>
              </a:rPr>
              <a:t>áldozatvédelem</a:t>
            </a:r>
            <a:endParaRPr lang="hu-HU" sz="1600" dirty="0" smtClean="0">
              <a:solidFill>
                <a:schemeClr val="bg1"/>
              </a:solidFill>
            </a:endParaRPr>
          </a:p>
        </p:txBody>
      </p:sp>
      <p:sp>
        <p:nvSpPr>
          <p:cNvPr id="13" name="Szöveg helye 42"/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5724128" y="835413"/>
            <a:ext cx="1656184" cy="502753"/>
          </a:xfrm>
          <a:prstGeom prst="chevron">
            <a:avLst>
              <a:gd name="adj" fmla="val 18571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53975" tIns="6350" rIns="0" bIns="6350" anchor="ctr"/>
          <a:lstStyle>
            <a:lvl1pPr marL="342900" indent="-342900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1889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379413" indent="-188913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571500" indent="-190500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7604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12176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16748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1320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25892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>
              <a:spcBef>
                <a:spcPct val="0"/>
              </a:spcBef>
              <a:buNone/>
              <a:defRPr/>
            </a:pPr>
            <a:r>
              <a:rPr lang="hu-HU" sz="1600" dirty="0" smtClean="0">
                <a:solidFill>
                  <a:schemeClr val="bg1"/>
                </a:solidFill>
              </a:rPr>
              <a:t>távoltartás</a:t>
            </a:r>
            <a:endParaRPr lang="hu-HU" sz="1600" dirty="0" smtClean="0">
              <a:solidFill>
                <a:schemeClr val="bg1"/>
              </a:solidFill>
            </a:endParaRPr>
          </a:p>
        </p:txBody>
      </p:sp>
      <p:sp>
        <p:nvSpPr>
          <p:cNvPr id="14" name="Szöveg helye 42"/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4283968" y="332657"/>
            <a:ext cx="1440160" cy="438222"/>
          </a:xfrm>
          <a:prstGeom prst="chevron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60325" tIns="161925" rIns="0" bIns="161925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sz="1400" dirty="0" smtClean="0">
                <a:solidFill>
                  <a:schemeClr val="bg1"/>
                </a:solidFill>
              </a:rPr>
              <a:t>Feljelentés</a:t>
            </a:r>
            <a:endParaRPr lang="hu-HU" altLang="en-US" sz="1400" dirty="0">
              <a:solidFill>
                <a:schemeClr val="bg1"/>
              </a:solidFill>
            </a:endParaRP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107505" y="1453580"/>
            <a:ext cx="2448272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588" lvl="1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hu-HU" sz="1400" b="1" i="1" dirty="0" smtClean="0"/>
              <a:t>Szakmai fogalmak</a:t>
            </a:r>
          </a:p>
          <a:p>
            <a:pPr marL="646113" lvl="2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i="1" dirty="0"/>
              <a:t>Szexuális </a:t>
            </a:r>
            <a:r>
              <a:rPr lang="hu-HU" sz="1400" i="1" dirty="0" smtClean="0"/>
              <a:t>abúzus</a:t>
            </a:r>
          </a:p>
          <a:p>
            <a:pPr marL="646113" lvl="2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i="1" dirty="0" smtClean="0"/>
              <a:t>Szexuális bántalmazás</a:t>
            </a:r>
            <a:endParaRPr lang="hu-HU" sz="1400" i="1" dirty="0" smtClean="0"/>
          </a:p>
          <a:p>
            <a:pPr marL="1588" lvl="1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hu-HU" sz="1400" b="1" i="1" dirty="0" smtClean="0"/>
              <a:t>Bűncselekményi tényállások </a:t>
            </a:r>
            <a:r>
              <a:rPr lang="hu-HU" sz="1400" i="1" dirty="0" smtClean="0"/>
              <a:t>(Btk.)</a:t>
            </a:r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b="1" i="1" dirty="0" smtClean="0"/>
              <a:t>Az élet, a testi épség és az egészség elleni  </a:t>
            </a:r>
            <a:r>
              <a:rPr lang="hu-HU" sz="1400" i="1" dirty="0" smtClean="0"/>
              <a:t>(pl.: testi sértés, foglalkozás </a:t>
            </a:r>
            <a:r>
              <a:rPr lang="hu-HU" sz="1400" i="1" dirty="0"/>
              <a:t>körében elkövetett veszélyeztetés</a:t>
            </a:r>
            <a:r>
              <a:rPr lang="hu-HU" sz="1400" dirty="0"/>
              <a:t> </a:t>
            </a:r>
            <a:r>
              <a:rPr lang="hu-HU" sz="1400" dirty="0" smtClean="0"/>
              <a:t>)</a:t>
            </a:r>
            <a:endParaRPr lang="hu-HU" sz="1400" i="1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b="1" i="1" dirty="0" smtClean="0"/>
              <a:t>Az </a:t>
            </a:r>
            <a:r>
              <a:rPr lang="hu-HU" sz="1400" b="1" i="1" dirty="0"/>
              <a:t>emberi szabadság </a:t>
            </a:r>
            <a:r>
              <a:rPr lang="hu-HU" sz="1400" b="1" i="1" dirty="0" smtClean="0"/>
              <a:t>elleni </a:t>
            </a:r>
            <a:r>
              <a:rPr lang="hu-HU" sz="1400" i="1" dirty="0" smtClean="0"/>
              <a:t>(</a:t>
            </a:r>
            <a:r>
              <a:rPr lang="hu-HU" sz="1400" i="1" dirty="0" err="1"/>
              <a:t>P</a:t>
            </a:r>
            <a:r>
              <a:rPr lang="hu-HU" sz="1400" i="1" dirty="0" err="1" smtClean="0"/>
              <a:t>l</a:t>
            </a:r>
            <a:r>
              <a:rPr lang="hu-HU" sz="1400" i="1" dirty="0" smtClean="0"/>
              <a:t>: Személyi </a:t>
            </a:r>
            <a:r>
              <a:rPr lang="hu-HU" sz="1400" i="1" dirty="0"/>
              <a:t>szabadság megsértése</a:t>
            </a:r>
            <a:r>
              <a:rPr lang="hu-HU" sz="1400" dirty="0"/>
              <a:t> </a:t>
            </a:r>
            <a:r>
              <a:rPr lang="hu-HU" sz="1400" dirty="0" smtClean="0"/>
              <a:t>)</a:t>
            </a:r>
            <a:r>
              <a:rPr lang="hu-HU" sz="1400" i="1" dirty="0" smtClean="0"/>
              <a:t> </a:t>
            </a:r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b="1" i="1" dirty="0" smtClean="0"/>
              <a:t>A </a:t>
            </a:r>
            <a:r>
              <a:rPr lang="hu-HU" sz="1400" b="1" i="1" dirty="0"/>
              <a:t>nemi élet szabadsága és a nemi erkölcs </a:t>
            </a:r>
            <a:r>
              <a:rPr lang="hu-HU" sz="1400" b="1" i="1" dirty="0" smtClean="0"/>
              <a:t>elleni </a:t>
            </a:r>
            <a:r>
              <a:rPr lang="hu-HU" sz="1400" i="1" dirty="0" smtClean="0"/>
              <a:t>(Pl.: szexuális kényszerítés) </a:t>
            </a:r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b="1" i="1" dirty="0" smtClean="0"/>
              <a:t>Az </a:t>
            </a:r>
            <a:r>
              <a:rPr lang="hu-HU" sz="1400" b="1" i="1" dirty="0"/>
              <a:t>emberi méltóság és egyes alapvető jogok elleni </a:t>
            </a:r>
            <a:r>
              <a:rPr lang="hu-HU" sz="1400" b="1" i="1" dirty="0" smtClean="0"/>
              <a:t> </a:t>
            </a:r>
            <a:r>
              <a:rPr lang="hu-HU" sz="1400" i="1" dirty="0" smtClean="0"/>
              <a:t>(Pl.: </a:t>
            </a:r>
            <a:r>
              <a:rPr lang="hu-HU" sz="1400" dirty="0"/>
              <a:t>Kiszolgáltatott személy </a:t>
            </a:r>
            <a:r>
              <a:rPr lang="hu-HU" sz="1400" dirty="0" smtClean="0"/>
              <a:t>megalázása)</a:t>
            </a:r>
            <a:endParaRPr lang="hu-HU" sz="1400" i="1" dirty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b="1" i="1" dirty="0" smtClean="0"/>
              <a:t>Kapcsolati erőszak</a:t>
            </a:r>
            <a:r>
              <a:rPr lang="hu-HU" sz="1400" i="1" dirty="0" smtClean="0"/>
              <a:t>	</a:t>
            </a:r>
            <a:endParaRPr lang="en-US" sz="1400" i="1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de-DE" sz="1100" dirty="0"/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2555777" y="1453581"/>
            <a:ext cx="1872206" cy="6317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b="1" dirty="0" smtClean="0"/>
              <a:t>Sértett: </a:t>
            </a:r>
            <a:r>
              <a:rPr lang="hu-HU" sz="1400" dirty="0" smtClean="0"/>
              <a:t>A </a:t>
            </a:r>
            <a:r>
              <a:rPr lang="hu-HU" sz="1400" dirty="0"/>
              <a:t>bűncselekménnyel sértett vagy veszélyeztetett jog </a:t>
            </a:r>
            <a:r>
              <a:rPr lang="hu-HU" sz="1400" dirty="0" smtClean="0"/>
              <a:t>jogosultja</a:t>
            </a:r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b="1" i="1" dirty="0" smtClean="0"/>
              <a:t>Magánindítvány: </a:t>
            </a:r>
            <a:r>
              <a:rPr lang="hu-HU" sz="1400" i="1" dirty="0" smtClean="0"/>
              <a:t>bizonyos </a:t>
            </a:r>
            <a:r>
              <a:rPr lang="hu-HU" sz="1400" dirty="0" smtClean="0"/>
              <a:t>esetekben </a:t>
            </a:r>
            <a:r>
              <a:rPr lang="hu-HU" sz="1400" i="1" dirty="0"/>
              <a:t>csak a sértett tehet lépéseket annak érdekében</a:t>
            </a:r>
            <a:r>
              <a:rPr lang="hu-HU" sz="1400" dirty="0"/>
              <a:t>, hogy eljárás </a:t>
            </a:r>
            <a:r>
              <a:rPr lang="hu-HU" sz="1400" dirty="0" smtClean="0"/>
              <a:t>induljon</a:t>
            </a:r>
            <a:r>
              <a:rPr lang="hu-HU" sz="1400" i="1" dirty="0"/>
              <a:t> </a:t>
            </a:r>
            <a:r>
              <a:rPr lang="hu-HU" sz="1400" i="1" dirty="0" smtClean="0"/>
              <a:t>(Pl.: szexuális </a:t>
            </a:r>
            <a:r>
              <a:rPr lang="hu-HU" sz="1400" i="1" dirty="0"/>
              <a:t>kényszerítés (</a:t>
            </a:r>
            <a:r>
              <a:rPr lang="hu-HU" sz="1400" i="1" dirty="0" err="1"/>
              <a:t>ae</a:t>
            </a:r>
            <a:r>
              <a:rPr lang="hu-HU" sz="1400" i="1" dirty="0"/>
              <a:t> </a:t>
            </a:r>
            <a:r>
              <a:rPr lang="hu-HU" sz="1400" i="1" dirty="0" smtClean="0"/>
              <a:t>) szexuális </a:t>
            </a:r>
            <a:r>
              <a:rPr lang="hu-HU" sz="1400" i="1" dirty="0"/>
              <a:t>erőszak (</a:t>
            </a:r>
            <a:r>
              <a:rPr lang="hu-HU" sz="1400" i="1" dirty="0" err="1"/>
              <a:t>ae</a:t>
            </a:r>
            <a:r>
              <a:rPr lang="hu-HU" sz="1400" i="1" dirty="0"/>
              <a:t>) szeméremsértés (</a:t>
            </a:r>
            <a:r>
              <a:rPr lang="hu-HU" sz="1400" i="1" dirty="0" err="1"/>
              <a:t>ae</a:t>
            </a:r>
            <a:r>
              <a:rPr lang="hu-HU" sz="1400" i="1" dirty="0"/>
              <a:t> ) </a:t>
            </a:r>
            <a:endParaRPr lang="hu-HU" sz="1400" i="1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b="1" i="1" dirty="0" smtClean="0"/>
              <a:t>Gondnok (törvényes képviselő) szerepe – </a:t>
            </a:r>
            <a:r>
              <a:rPr lang="hu-HU" sz="1400" i="1" dirty="0" smtClean="0"/>
              <a:t>a gondnokolt képviseletét ellátja</a:t>
            </a:r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b="1" i="1" dirty="0" smtClean="0"/>
              <a:t>Gyámhivatal szerepe</a:t>
            </a:r>
            <a:endParaRPr lang="hu-HU" sz="1400" b="1" i="1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r>
              <a:rPr lang="hu-HU" sz="1400" b="1" i="1" dirty="0" smtClean="0"/>
              <a:t>Támogató szerepe </a:t>
            </a:r>
            <a:r>
              <a:rPr lang="hu-HU" sz="1400" i="1" dirty="0" smtClean="0"/>
              <a:t>(eljárás során támogat)</a:t>
            </a:r>
          </a:p>
          <a:p>
            <a:pPr marL="1588" lvl="1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endParaRPr lang="hu-HU" sz="1400" b="1" i="1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hu-HU" sz="1200" i="1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hu-HU" sz="1200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hu-HU" sz="1050" b="1" dirty="0" smtClean="0"/>
          </a:p>
        </p:txBody>
      </p:sp>
      <p:sp>
        <p:nvSpPr>
          <p:cNvPr id="40" name="Szövegdoboz 39"/>
          <p:cNvSpPr txBox="1"/>
          <p:nvPr/>
        </p:nvSpPr>
        <p:spPr>
          <a:xfrm>
            <a:off x="461561" y="1222748"/>
            <a:ext cx="163830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en-US" sz="900" b="1" dirty="0"/>
          </a:p>
        </p:txBody>
      </p:sp>
      <p:sp>
        <p:nvSpPr>
          <p:cNvPr id="20" name="Szöveg helye 42"/>
          <p:cNvSpPr>
            <a:spLocks noGrp="1"/>
          </p:cNvSpPr>
          <p:nvPr>
            <p:custDataLst>
              <p:tags r:id="rId10"/>
            </p:custDataLst>
          </p:nvPr>
        </p:nvSpPr>
        <p:spPr bwMode="gray">
          <a:xfrm>
            <a:off x="7380312" y="332660"/>
            <a:ext cx="1763688" cy="1005506"/>
          </a:xfrm>
          <a:prstGeom prst="chevron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60325" tIns="161925" rIns="0" bIns="161925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sz="1200" dirty="0" smtClean="0">
                <a:solidFill>
                  <a:schemeClr val="bg1"/>
                </a:solidFill>
              </a:rPr>
              <a:t>JOGORVOSLAT</a:t>
            </a:r>
            <a:endParaRPr lang="hu-HU" altLang="en-US" sz="1200" dirty="0">
              <a:solidFill>
                <a:schemeClr val="bg1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427983" y="1453581"/>
            <a:ext cx="151216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sz="1200" b="1" i="1" dirty="0" smtClean="0">
                <a:cs typeface="Calibri" panose="020F0502020204030204" pitchFamily="34" charset="0"/>
              </a:rPr>
              <a:t>Feljelentés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sz="1200" dirty="0">
                <a:cs typeface="Calibri" panose="020F0502020204030204" pitchFamily="34" charset="0"/>
              </a:rPr>
              <a:t>áldozatvédelmi referens: kiemelt </a:t>
            </a:r>
            <a:r>
              <a:rPr lang="hu-HU" sz="1200" i="1" dirty="0">
                <a:cs typeface="Calibri" panose="020F0502020204030204" pitchFamily="34" charset="0"/>
              </a:rPr>
              <a:t>figyelmet fordít a fogyatékkal élő </a:t>
            </a:r>
            <a:r>
              <a:rPr lang="hu-HU" sz="1200" i="1" dirty="0" smtClean="0">
                <a:cs typeface="Calibri" panose="020F0502020204030204" pitchFamily="34" charset="0"/>
              </a:rPr>
              <a:t>áldozatokra</a:t>
            </a:r>
            <a:endParaRPr lang="hu-HU" sz="1200" b="1" i="1" dirty="0" smtClean="0"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sz="1200" b="1" dirty="0" smtClean="0">
                <a:cs typeface="Calibri" panose="020F0502020204030204" pitchFamily="34" charset="0"/>
              </a:rPr>
              <a:t>Büntetőeljárás </a:t>
            </a:r>
            <a:r>
              <a:rPr lang="hu-HU" sz="1200" b="1" dirty="0">
                <a:cs typeface="Calibri" panose="020F0502020204030204" pitchFamily="34" charset="0"/>
              </a:rPr>
              <a:t>szakaszai: </a:t>
            </a:r>
            <a:r>
              <a:rPr lang="hu-HU" sz="1200" dirty="0">
                <a:cs typeface="Calibri" panose="020F0502020204030204" pitchFamily="34" charset="0"/>
              </a:rPr>
              <a:t>a nyomozás és a bírósági </a:t>
            </a:r>
            <a:r>
              <a:rPr lang="hu-HU" sz="1200" dirty="0" smtClean="0">
                <a:cs typeface="Calibri" panose="020F0502020204030204" pitchFamily="34" charset="0"/>
              </a:rPr>
              <a:t>eljárás</a:t>
            </a:r>
            <a:endParaRPr lang="hu-HU" sz="1200" b="1" i="1" dirty="0" smtClean="0"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sz="1200" b="1" i="1" dirty="0" smtClean="0">
                <a:cs typeface="Calibri" panose="020F0502020204030204" pitchFamily="34" charset="0"/>
              </a:rPr>
              <a:t>Terhelt: </a:t>
            </a:r>
            <a:r>
              <a:rPr lang="hu-HU" sz="1200" i="1" dirty="0">
                <a:cs typeface="Calibri" panose="020F0502020204030204" pitchFamily="34" charset="0"/>
              </a:rPr>
              <a:t>Akivel szemben a büntetőeljárás megindul az a </a:t>
            </a:r>
            <a:r>
              <a:rPr lang="hu-HU" sz="1200" b="1" i="1" dirty="0">
                <a:cs typeface="Calibri" panose="020F0502020204030204" pitchFamily="34" charset="0"/>
              </a:rPr>
              <a:t>terhelt</a:t>
            </a:r>
            <a:r>
              <a:rPr lang="hu-HU" sz="1200" i="1" dirty="0">
                <a:cs typeface="Calibri" panose="020F0502020204030204" pitchFamily="34" charset="0"/>
              </a:rPr>
              <a:t>, </a:t>
            </a:r>
            <a:r>
              <a:rPr lang="hu-HU" sz="1200" i="1" dirty="0" smtClean="0">
                <a:cs typeface="Calibri" panose="020F0502020204030204" pitchFamily="34" charset="0"/>
              </a:rPr>
              <a:t>aki a </a:t>
            </a:r>
            <a:r>
              <a:rPr lang="hu-HU" sz="1200" i="1" dirty="0">
                <a:cs typeface="Calibri" panose="020F0502020204030204" pitchFamily="34" charset="0"/>
              </a:rPr>
              <a:t>nyomozás során </a:t>
            </a:r>
            <a:r>
              <a:rPr lang="hu-HU" sz="1200" b="1" i="1" dirty="0">
                <a:cs typeface="Calibri" panose="020F0502020204030204" pitchFamily="34" charset="0"/>
              </a:rPr>
              <a:t>gyanúsított</a:t>
            </a:r>
            <a:r>
              <a:rPr lang="hu-HU" sz="1200" i="1" dirty="0">
                <a:cs typeface="Calibri" panose="020F0502020204030204" pitchFamily="34" charset="0"/>
              </a:rPr>
              <a:t>, a bírósági eljárásban </a:t>
            </a:r>
            <a:r>
              <a:rPr lang="hu-HU" sz="1200" b="1" i="1" dirty="0">
                <a:cs typeface="Calibri" panose="020F0502020204030204" pitchFamily="34" charset="0"/>
              </a:rPr>
              <a:t>vádlott</a:t>
            </a:r>
            <a:r>
              <a:rPr lang="hu-HU" sz="1200" i="1" dirty="0">
                <a:cs typeface="Calibri" panose="020F0502020204030204" pitchFamily="34" charset="0"/>
              </a:rPr>
              <a:t>, a jogerős </a:t>
            </a:r>
            <a:r>
              <a:rPr lang="hu-HU" sz="1200" i="1" dirty="0" smtClean="0">
                <a:cs typeface="Calibri" panose="020F0502020204030204" pitchFamily="34" charset="0"/>
              </a:rPr>
              <a:t>elítélését követően </a:t>
            </a:r>
            <a:r>
              <a:rPr lang="hu-HU" sz="1200" b="1" i="1" dirty="0" smtClean="0">
                <a:cs typeface="Calibri" panose="020F0502020204030204" pitchFamily="34" charset="0"/>
              </a:rPr>
              <a:t>elítélt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sz="1200" b="1" i="1" dirty="0" smtClean="0">
                <a:cs typeface="Calibri" panose="020F0502020204030204" pitchFamily="34" charset="0"/>
              </a:rPr>
              <a:t>Védő: ügyvéd</a:t>
            </a:r>
          </a:p>
        </p:txBody>
      </p:sp>
      <p:sp>
        <p:nvSpPr>
          <p:cNvPr id="4" name="Téglalap 3"/>
          <p:cNvSpPr/>
          <p:nvPr/>
        </p:nvSpPr>
        <p:spPr>
          <a:xfrm>
            <a:off x="5940152" y="1453581"/>
            <a:ext cx="180020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400" b="1" dirty="0" smtClean="0"/>
              <a:t>Áldozatvédelem: </a:t>
            </a:r>
            <a:r>
              <a:rPr lang="hu-HU" sz="1400" dirty="0" smtClean="0"/>
              <a:t>mindenképpen </a:t>
            </a:r>
            <a:r>
              <a:rPr lang="hu-HU" sz="1400" dirty="0"/>
              <a:t>szükséges </a:t>
            </a:r>
            <a:r>
              <a:rPr lang="hu-HU" sz="1400" dirty="0" smtClean="0"/>
              <a:t>a </a:t>
            </a:r>
            <a:r>
              <a:rPr lang="hu-HU" sz="1400" dirty="0"/>
              <a:t>büntetőeljárás </a:t>
            </a:r>
            <a:r>
              <a:rPr lang="hu-HU" sz="1400" dirty="0" smtClean="0"/>
              <a:t>megindítása</a:t>
            </a:r>
            <a:r>
              <a:rPr lang="hu-HU" sz="1400" b="1" dirty="0" smtClean="0"/>
              <a:t>.</a:t>
            </a:r>
          </a:p>
          <a:p>
            <a:r>
              <a:rPr lang="hu-HU" sz="1400" dirty="0"/>
              <a:t>A </a:t>
            </a:r>
            <a:r>
              <a:rPr lang="hu-HU" sz="1400" i="1" dirty="0"/>
              <a:t>támogatás formái</a:t>
            </a:r>
            <a:r>
              <a:rPr lang="hu-HU" sz="1400" dirty="0"/>
              <a:t>: az áldozatsegítő szolgáltatás </a:t>
            </a:r>
            <a:r>
              <a:rPr lang="hu-HU" sz="1400" dirty="0" smtClean="0"/>
              <a:t>(érdekérvényes, </a:t>
            </a:r>
            <a:r>
              <a:rPr lang="hu-HU" sz="1400" dirty="0"/>
              <a:t>jogi segítségnyújtás, </a:t>
            </a:r>
            <a:r>
              <a:rPr lang="hu-HU" sz="1400" dirty="0" smtClean="0"/>
              <a:t>pénzügyi </a:t>
            </a:r>
            <a:r>
              <a:rPr lang="hu-HU" sz="1400" dirty="0"/>
              <a:t>segély), valamint az állami kárenyhítés. (Ástv.4. </a:t>
            </a:r>
            <a:r>
              <a:rPr lang="hu-HU" sz="1400" dirty="0" smtClean="0"/>
              <a:t>§)</a:t>
            </a:r>
            <a:endParaRPr lang="hu-HU" sz="1400" b="1" dirty="0" smtClean="0"/>
          </a:p>
          <a:p>
            <a:r>
              <a:rPr lang="hu-HU" sz="1400" b="1" dirty="0" smtClean="0"/>
              <a:t>Távoltartás</a:t>
            </a:r>
            <a:r>
              <a:rPr lang="hu-HU" sz="1400" b="1" dirty="0"/>
              <a:t>: </a:t>
            </a:r>
            <a:r>
              <a:rPr lang="hu-HU" sz="1400" dirty="0"/>
              <a:t>A távoltartás a terhelt a köteles a meghatározott lakást elhagyni, a meghatározott személytől magát távol tartani etc.</a:t>
            </a:r>
          </a:p>
          <a:p>
            <a:endParaRPr lang="hu-HU" b="1" dirty="0"/>
          </a:p>
        </p:txBody>
      </p:sp>
      <p:sp>
        <p:nvSpPr>
          <p:cNvPr id="21" name="Téglalap 20"/>
          <p:cNvSpPr/>
          <p:nvPr/>
        </p:nvSpPr>
        <p:spPr>
          <a:xfrm>
            <a:off x="7740352" y="1816101"/>
            <a:ext cx="12241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 smtClean="0"/>
              <a:t>A vádlottat elítélik vagy felmentik</a:t>
            </a:r>
          </a:p>
          <a:p>
            <a:endParaRPr lang="hu-HU" b="1" dirty="0"/>
          </a:p>
          <a:p>
            <a:endParaRPr lang="hu-HU" b="1" dirty="0" smtClean="0"/>
          </a:p>
          <a:p>
            <a:r>
              <a:rPr lang="hu-HU" b="1" dirty="0" smtClean="0"/>
              <a:t>Kártérítési igény külön, Polgári perben érvényesíthető!!!</a:t>
            </a:r>
            <a:endParaRPr lang="hu-HU" b="1" dirty="0"/>
          </a:p>
        </p:txBody>
      </p:sp>
      <p:sp>
        <p:nvSpPr>
          <p:cNvPr id="22" name="Szöveg helye 42"/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4283968" y="835411"/>
            <a:ext cx="1481945" cy="502754"/>
          </a:xfrm>
          <a:prstGeom prst="chevron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60325" tIns="161925" rIns="0" bIns="161925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sz="1200" dirty="0" smtClean="0">
                <a:solidFill>
                  <a:schemeClr val="bg1"/>
                </a:solidFill>
              </a:rPr>
              <a:t>Büntetőeljárás</a:t>
            </a:r>
            <a:endParaRPr lang="hu-HU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07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Objektum 3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76998874"/>
              </p:ext>
            </p:extLst>
          </p:nvPr>
        </p:nvGraphicFramePr>
        <p:xfrm>
          <a:off x="1466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5" name="think-cell Slide" r:id="rId10" imgW="270" imgH="270" progId="TCLayout.ActiveDocument.1">
                  <p:embed/>
                </p:oleObj>
              </mc:Choice>
              <mc:Fallback>
                <p:oleObj name="think-cell Slide" r:id="rId1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466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églalap 33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46538" cy="15875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kumimoji="0" lang="en-US" sz="1050" u="none" strike="noStrike" cap="none" normalizeH="0" dirty="0" err="1" smtClean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/>
              <a:sym typeface="Arial"/>
            </a:endParaRP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48A702-67EE-4A9A-A2D6-4658F9491A81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7" name="Szöveg helye 54"/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237392" y="188640"/>
            <a:ext cx="8840666" cy="1475061"/>
          </a:xfrm>
          <a:prstGeom prst="homePlate">
            <a:avLst>
              <a:gd name="adj" fmla="val 18136"/>
            </a:avLst>
          </a:prstGeom>
          <a:solidFill>
            <a:schemeClr val="folHlink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 lIns="0" tIns="0" rIns="0" bIns="0" anchor="ctr"/>
          <a:lstStyle>
            <a:lvl1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hu-HU" altLang="en-US" b="0" dirty="0">
              <a:sym typeface="Arial" pitchFamily="34" charset="0"/>
            </a:endParaRPr>
          </a:p>
        </p:txBody>
      </p:sp>
      <p:sp>
        <p:nvSpPr>
          <p:cNvPr id="8" name="Szöveg helye 42"/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370744" y="332657"/>
            <a:ext cx="1729118" cy="1005508"/>
          </a:xfrm>
          <a:prstGeom prst="homePlate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47625" tIns="71438" rIns="74613" bIns="69850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dirty="0" smtClean="0">
                <a:solidFill>
                  <a:schemeClr val="bg1"/>
                </a:solidFill>
              </a:rPr>
              <a:t>Személyhez fűződő jogok sérelme</a:t>
            </a:r>
            <a:endParaRPr lang="hu-HU" altLang="en-US" dirty="0">
              <a:solidFill>
                <a:schemeClr val="bg1"/>
              </a:solidFill>
            </a:endParaRPr>
          </a:p>
        </p:txBody>
      </p:sp>
      <p:sp>
        <p:nvSpPr>
          <p:cNvPr id="9" name="Szöveg helye 42"/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2195737" y="332657"/>
            <a:ext cx="2088232" cy="1005508"/>
          </a:xfrm>
          <a:prstGeom prst="chevron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60325" tIns="225425" rIns="0" bIns="225425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dirty="0" smtClean="0">
                <a:solidFill>
                  <a:schemeClr val="bg1"/>
                </a:solidFill>
              </a:rPr>
              <a:t>A jogsértés </a:t>
            </a:r>
          </a:p>
          <a:p>
            <a:pPr marL="0" lvl="1"/>
            <a:r>
              <a:rPr lang="hu-HU" altLang="en-US" dirty="0" smtClean="0">
                <a:solidFill>
                  <a:schemeClr val="bg1"/>
                </a:solidFill>
              </a:rPr>
              <a:t>alanya</a:t>
            </a:r>
            <a:endParaRPr lang="hu-HU" altLang="en-US" dirty="0">
              <a:solidFill>
                <a:schemeClr val="bg1"/>
              </a:solidFill>
            </a:endParaRPr>
          </a:p>
        </p:txBody>
      </p:sp>
      <p:sp>
        <p:nvSpPr>
          <p:cNvPr id="12" name="Szöveg helye 42"/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4427983" y="332660"/>
            <a:ext cx="2952329" cy="1005506"/>
          </a:xfrm>
          <a:prstGeom prst="chevron">
            <a:avLst>
              <a:gd name="adj" fmla="val 18571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53975" tIns="6350" rIns="0" bIns="6350" anchor="ctr"/>
          <a:lstStyle>
            <a:lvl1pPr marL="342900" indent="-342900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1889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379413" indent="-188913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571500" indent="-190500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7604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12176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16748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1320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25892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  <a:defRPr/>
            </a:pPr>
            <a:r>
              <a:rPr lang="hu-HU" sz="2800" b="1" dirty="0" smtClean="0">
                <a:solidFill>
                  <a:schemeClr val="bg1"/>
                </a:solidFill>
              </a:rPr>
              <a:t>Polgári per</a:t>
            </a:r>
            <a:endParaRPr lang="hu-HU" sz="2800" b="1" dirty="0" smtClean="0">
              <a:solidFill>
                <a:schemeClr val="bg1"/>
              </a:solidFill>
            </a:endParaRP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237393" y="1609876"/>
            <a:ext cx="1862469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hu-HU" sz="1600" dirty="0"/>
              <a:t>különösen </a:t>
            </a:r>
            <a:endParaRPr lang="hu-HU" sz="16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sz="1600" b="1" dirty="0" smtClean="0"/>
              <a:t>az </a:t>
            </a:r>
            <a:r>
              <a:rPr lang="hu-HU" sz="1600" b="1" i="1" dirty="0"/>
              <a:t>élet, a testi épség és az egészség megsértése</a:t>
            </a:r>
            <a:r>
              <a:rPr lang="hu-HU" sz="1600" b="1" dirty="0"/>
              <a:t>;  </a:t>
            </a:r>
            <a:endParaRPr lang="hu-HU" sz="1600" b="1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sz="1600" b="1" dirty="0" smtClean="0"/>
              <a:t>a </a:t>
            </a:r>
            <a:r>
              <a:rPr lang="hu-HU" sz="1600" b="1" i="1" dirty="0"/>
              <a:t>személyes szabadság, a magánélet, a magánlakás megsértése</a:t>
            </a:r>
            <a:r>
              <a:rPr lang="hu-HU" sz="1600" b="1" dirty="0"/>
              <a:t>; </a:t>
            </a:r>
            <a:endParaRPr lang="hu-HU" sz="1600" b="1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sz="1600" b="1" i="1" dirty="0" smtClean="0"/>
              <a:t>a </a:t>
            </a:r>
            <a:r>
              <a:rPr lang="hu-HU" sz="1600" b="1" i="1" dirty="0"/>
              <a:t>személy hátrányos megkülönböztetése </a:t>
            </a:r>
            <a:r>
              <a:rPr lang="hu-HU" sz="1600" i="1" dirty="0"/>
              <a:t>etc.</a:t>
            </a:r>
            <a:endParaRPr lang="hu-HU" sz="1600" dirty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de-DE" sz="1100" dirty="0"/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2555776" y="1663701"/>
            <a:ext cx="1872207" cy="97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588" lvl="1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endParaRPr lang="hu-HU" sz="1400" b="1" i="1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hu-HU" sz="1200" i="1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hu-HU" sz="1200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hu-HU" sz="1050" b="1" dirty="0" smtClean="0"/>
          </a:p>
        </p:txBody>
      </p:sp>
      <p:sp>
        <p:nvSpPr>
          <p:cNvPr id="40" name="Szövegdoboz 39"/>
          <p:cNvSpPr txBox="1"/>
          <p:nvPr/>
        </p:nvSpPr>
        <p:spPr>
          <a:xfrm>
            <a:off x="461561" y="1222748"/>
            <a:ext cx="163830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en-US" sz="900" b="1" dirty="0"/>
          </a:p>
        </p:txBody>
      </p:sp>
      <p:sp>
        <p:nvSpPr>
          <p:cNvPr id="20" name="Szöveg helye 42"/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7380312" y="332660"/>
            <a:ext cx="1763688" cy="1005506"/>
          </a:xfrm>
          <a:prstGeom prst="chevron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60325" tIns="161925" rIns="0" bIns="161925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sz="1200" dirty="0" smtClean="0">
                <a:solidFill>
                  <a:schemeClr val="bg1"/>
                </a:solidFill>
              </a:rPr>
              <a:t>Jogorvoslat</a:t>
            </a:r>
            <a:endParaRPr lang="hu-HU" altLang="en-US" sz="1200" dirty="0">
              <a:solidFill>
                <a:schemeClr val="bg1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283969" y="1663701"/>
            <a:ext cx="479408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hu-HU" sz="1200" b="1" dirty="0"/>
              <a:t>A polgári peres eljárás, melyben a bíróság a személyek vagyoni és személyi jogaival kapcsolatos vitákat kérelemre </a:t>
            </a:r>
            <a:r>
              <a:rPr lang="hu-HU" sz="1200" b="1" dirty="0" smtClean="0"/>
              <a:t>elbírálja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hu-HU" sz="1200" b="1" u="sng" dirty="0"/>
              <a:t>F</a:t>
            </a:r>
            <a:r>
              <a:rPr lang="hu-HU" sz="1200" b="1" u="sng" dirty="0" smtClean="0"/>
              <a:t>ő </a:t>
            </a:r>
            <a:r>
              <a:rPr lang="hu-HU" sz="1200" b="1" u="sng" dirty="0"/>
              <a:t>előnye, hogy alkalmas lehet a személyiségi jogok megsértése alapján keletkezett minden vagyoni és nemvagyoni kár kompenzációjára</a:t>
            </a:r>
            <a:endParaRPr lang="hu-HU" sz="1200" b="1" u="sng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hu-HU" sz="1200" dirty="0" smtClean="0"/>
              <a:t>Akit </a:t>
            </a:r>
            <a:r>
              <a:rPr lang="hu-HU" sz="1200" dirty="0"/>
              <a:t>személyiségi jogában megsértenek,</a:t>
            </a:r>
          </a:p>
          <a:p>
            <a:r>
              <a:rPr lang="hu-HU" sz="1200" dirty="0" smtClean="0"/>
              <a:t>a </a:t>
            </a:r>
            <a:r>
              <a:rPr lang="hu-HU" sz="1200" dirty="0"/>
              <a:t>jogsértés ténye alapján - az elévülési időn belül - </a:t>
            </a:r>
            <a:r>
              <a:rPr lang="hu-HU" sz="1200" b="1" dirty="0"/>
              <a:t>az eset körülményeihez képest követelheti</a:t>
            </a:r>
          </a:p>
          <a:p>
            <a:r>
              <a:rPr lang="hu-HU" sz="1200" i="1" dirty="0"/>
              <a:t>a) </a:t>
            </a:r>
            <a:r>
              <a:rPr lang="hu-HU" sz="1200" b="1" dirty="0" err="1"/>
              <a:t>a</a:t>
            </a:r>
            <a:r>
              <a:rPr lang="hu-HU" sz="1200" b="1" dirty="0"/>
              <a:t> jogsértés megtörténtének </a:t>
            </a:r>
            <a:r>
              <a:rPr lang="hu-HU" sz="1200" dirty="0"/>
              <a:t>bírósági megállapítását;</a:t>
            </a:r>
          </a:p>
          <a:p>
            <a:r>
              <a:rPr lang="hu-HU" sz="1200" i="1" dirty="0"/>
              <a:t>b) </a:t>
            </a:r>
            <a:r>
              <a:rPr lang="hu-HU" sz="1200" dirty="0"/>
              <a:t>a jogsértés </a:t>
            </a:r>
            <a:r>
              <a:rPr lang="hu-HU" sz="1200" b="1" dirty="0"/>
              <a:t>abbahagyását</a:t>
            </a:r>
            <a:r>
              <a:rPr lang="hu-HU" sz="1200" dirty="0"/>
              <a:t> és a jogsértő </a:t>
            </a:r>
            <a:r>
              <a:rPr lang="hu-HU" sz="1200" b="1" dirty="0"/>
              <a:t>eltiltását </a:t>
            </a:r>
            <a:r>
              <a:rPr lang="hu-HU" sz="1200" dirty="0"/>
              <a:t>a további jogsértéstől;</a:t>
            </a:r>
          </a:p>
          <a:p>
            <a:r>
              <a:rPr lang="hu-HU" sz="1200" i="1" dirty="0"/>
              <a:t>c) </a:t>
            </a:r>
            <a:r>
              <a:rPr lang="hu-HU" sz="1200" dirty="0"/>
              <a:t>azt, hogy a jogsértő </a:t>
            </a:r>
            <a:r>
              <a:rPr lang="hu-HU" sz="1200" b="1" dirty="0"/>
              <a:t>adjon megfelelő elégtételt</a:t>
            </a:r>
            <a:r>
              <a:rPr lang="hu-HU" sz="1200" dirty="0"/>
              <a:t>, és ennek biztosítson saját költségén megfelelő nyilvánosságot;</a:t>
            </a:r>
          </a:p>
          <a:p>
            <a:r>
              <a:rPr lang="hu-HU" sz="1200" i="1" dirty="0"/>
              <a:t>d) </a:t>
            </a:r>
            <a:r>
              <a:rPr lang="hu-HU" sz="1200" dirty="0"/>
              <a:t>a </a:t>
            </a:r>
            <a:r>
              <a:rPr lang="hu-HU" sz="1200" b="1" dirty="0"/>
              <a:t>sérelmes helyzet megszüntetését</a:t>
            </a:r>
            <a:r>
              <a:rPr lang="hu-HU" sz="1200" dirty="0"/>
              <a:t>, a jogsértést megelőző állapot helyreállítását </a:t>
            </a:r>
            <a:r>
              <a:rPr lang="hu-HU" sz="1200" dirty="0" smtClean="0"/>
              <a:t> (…) </a:t>
            </a:r>
            <a:r>
              <a:rPr lang="hu-HU" sz="1200" i="1" dirty="0" smtClean="0"/>
              <a:t>(etc.)</a:t>
            </a:r>
            <a:endParaRPr lang="hu-HU" sz="1200" dirty="0" smtClean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hu-HU" sz="1200" b="1" i="1" dirty="0" smtClean="0"/>
              <a:t>Sérelemdíj </a:t>
            </a:r>
            <a:endParaRPr lang="hu-HU" sz="1200" b="1" dirty="0"/>
          </a:p>
          <a:p>
            <a:r>
              <a:rPr lang="hu-HU" sz="1200" dirty="0"/>
              <a:t>Akit személyiségi jogában megsértenek</a:t>
            </a:r>
            <a:r>
              <a:rPr lang="hu-HU" sz="1200" i="1" dirty="0"/>
              <a:t>, </a:t>
            </a:r>
            <a:r>
              <a:rPr lang="hu-HU" sz="1200" b="1" i="1" dirty="0"/>
              <a:t>sérelemdíjat követelhet</a:t>
            </a:r>
            <a:r>
              <a:rPr lang="hu-HU" sz="1200" b="1" dirty="0"/>
              <a:t> az őt ért nem vagyoni </a:t>
            </a:r>
            <a:r>
              <a:rPr lang="hu-HU" sz="1200" b="1" dirty="0" smtClean="0"/>
              <a:t>sérelemért. </a:t>
            </a:r>
            <a:r>
              <a:rPr lang="hu-HU" sz="1200" dirty="0" smtClean="0"/>
              <a:t>A </a:t>
            </a:r>
            <a:r>
              <a:rPr lang="hu-HU" sz="1200" dirty="0"/>
              <a:t>sérelemdíj mértékét a bíróság az eset körülményeire - különösen a jogsértés súlyára, ismétlődő jellegére, a felróhatóság mértékére, a jogsértésnek a sértettre és környezetére gyakorolt hatására - tekintettel, egy összegben határozza meg.</a:t>
            </a:r>
            <a:endParaRPr lang="hu-HU" sz="1200" b="1" dirty="0"/>
          </a:p>
          <a:p>
            <a:r>
              <a:rPr lang="hu-HU" sz="1200" b="1" i="1" dirty="0"/>
              <a:t>Kártérítési felelősség </a:t>
            </a:r>
            <a:r>
              <a:rPr lang="hu-HU" sz="1200" dirty="0"/>
              <a:t>(Ptk. 2:53. §) </a:t>
            </a:r>
          </a:p>
          <a:p>
            <a:r>
              <a:rPr lang="hu-HU" sz="1200" dirty="0"/>
              <a:t>Aki személyiségi jogainak megsértéséből eredően kárt szenved, a jogellenesen okozott károkért való felelősség szabályai szerint követelheti a jogsértőtől kárának megtérítését.</a:t>
            </a:r>
          </a:p>
          <a:p>
            <a:r>
              <a:rPr lang="hu-HU" sz="1200" dirty="0"/>
              <a:t>Ptk. 2:52. §</a:t>
            </a:r>
          </a:p>
          <a:p>
            <a:r>
              <a:rPr lang="hu-HU" sz="1200" dirty="0"/>
              <a:t> </a:t>
            </a:r>
          </a:p>
          <a:p>
            <a:endParaRPr lang="hu-HU" sz="1200" dirty="0" smtClean="0"/>
          </a:p>
          <a:p>
            <a:endParaRPr lang="hu-HU" sz="1200" dirty="0"/>
          </a:p>
          <a:p>
            <a:endParaRPr lang="hu-HU" sz="1200" dirty="0"/>
          </a:p>
        </p:txBody>
      </p:sp>
      <p:sp>
        <p:nvSpPr>
          <p:cNvPr id="21" name="Téglalap 20"/>
          <p:cNvSpPr/>
          <p:nvPr/>
        </p:nvSpPr>
        <p:spPr>
          <a:xfrm>
            <a:off x="7380312" y="1816101"/>
            <a:ext cx="15841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hu-HU" altLang="hu-HU" sz="1400" b="1" i="1" dirty="0">
              <a:cs typeface="Calibri" panose="020F0502020204030204" pitchFamily="34" charset="0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2195736" y="1816102"/>
            <a:ext cx="2016224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sz="1200" b="1" i="1" dirty="0"/>
              <a:t>Akit személyiségi jogában </a:t>
            </a:r>
            <a:r>
              <a:rPr lang="hu-HU" sz="1200" b="1" i="1" dirty="0" smtClean="0"/>
              <a:t>megsértenek bírósághoz fordulhat jogai érvényre juttatása érdekében</a:t>
            </a:r>
            <a:endParaRPr lang="hu-HU" sz="1200" i="1" dirty="0" smtClean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hu-HU" sz="1200" b="1" i="1" dirty="0"/>
              <a:t>A felperes:</a:t>
            </a:r>
            <a:r>
              <a:rPr lang="hu-HU" sz="1200" b="1" i="1" dirty="0"/>
              <a:t/>
            </a:r>
            <a:br>
              <a:rPr lang="hu-HU" sz="1200" b="1" i="1" dirty="0"/>
            </a:br>
            <a:r>
              <a:rPr lang="hu-HU" sz="1200" i="1" dirty="0"/>
              <a:t>A polgári per azon szereplője, aki a pert keresetével megindítja, ő az ügy ura. Ő határozza meg, hogy milyen tényekre alapítottan, milyen jogalapon, kivel szemben milyen bírósági döntést </a:t>
            </a:r>
            <a:r>
              <a:rPr lang="hu-HU" sz="1200" i="1" dirty="0" smtClean="0"/>
              <a:t>kér.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hu-HU" sz="1200" b="1" i="1" dirty="0" smtClean="0"/>
              <a:t>a </a:t>
            </a:r>
            <a:r>
              <a:rPr lang="hu-HU" sz="1200" b="1" i="1" dirty="0"/>
              <a:t>cselekvőképességében részlegesen korlátozott személy a személyiségi jogai védelmében önállóan felléphet. </a:t>
            </a:r>
            <a:endParaRPr lang="hu-HU" sz="1200" b="1" i="1" dirty="0" smtClean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hu-HU" sz="1200" b="1" dirty="0" smtClean="0"/>
              <a:t>A </a:t>
            </a:r>
            <a:r>
              <a:rPr lang="hu-HU" sz="1200" b="1" i="1" dirty="0"/>
              <a:t>cselekvőképtelen személyiségi jogainak védelmében törvényes képviselője léphet fel.</a:t>
            </a:r>
            <a:endParaRPr lang="hu-HU" sz="12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hu-HU" sz="1200" b="1" i="1" dirty="0"/>
          </a:p>
          <a:p>
            <a:pPr marL="1588" lvl="1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hu-HU" sz="1200" i="1" dirty="0" smtClean="0"/>
              <a:t>	</a:t>
            </a:r>
            <a:endParaRPr lang="en-US" sz="1200" i="1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3877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Objektum 3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25393661"/>
              </p:ext>
            </p:extLst>
          </p:nvPr>
        </p:nvGraphicFramePr>
        <p:xfrm>
          <a:off x="1466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1" name="think-cell Slide" r:id="rId10" imgW="270" imgH="270" progId="TCLayout.ActiveDocument.1">
                  <p:embed/>
                </p:oleObj>
              </mc:Choice>
              <mc:Fallback>
                <p:oleObj name="think-cell Slide" r:id="rId1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466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églalap 33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46538" cy="15875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kumimoji="0" lang="en-US" sz="1050" u="none" strike="noStrike" cap="none" normalizeH="0" dirty="0" err="1" smtClean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/>
              <a:sym typeface="Arial"/>
            </a:endParaRP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48A702-67EE-4A9A-A2D6-4658F9491A81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  <p:sp>
        <p:nvSpPr>
          <p:cNvPr id="7" name="Szöveg helye 54"/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237392" y="188640"/>
            <a:ext cx="8840666" cy="1475061"/>
          </a:xfrm>
          <a:prstGeom prst="homePlate">
            <a:avLst>
              <a:gd name="adj" fmla="val 18136"/>
            </a:avLst>
          </a:prstGeom>
          <a:solidFill>
            <a:schemeClr val="folHlink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 lIns="0" tIns="0" rIns="0" bIns="0" anchor="ctr"/>
          <a:lstStyle>
            <a:lvl1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hu-HU" altLang="en-US" b="0" dirty="0">
              <a:sym typeface="Arial" pitchFamily="34" charset="0"/>
            </a:endParaRPr>
          </a:p>
        </p:txBody>
      </p:sp>
      <p:sp>
        <p:nvSpPr>
          <p:cNvPr id="8" name="Szöveg helye 42"/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370743" y="332657"/>
            <a:ext cx="2329049" cy="1005508"/>
          </a:xfrm>
          <a:prstGeom prst="homePlate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47625" tIns="71438" rIns="74613" bIns="69850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dirty="0" smtClean="0">
                <a:solidFill>
                  <a:schemeClr val="bg1"/>
                </a:solidFill>
              </a:rPr>
              <a:t>Diszkriminatív magatartások</a:t>
            </a:r>
            <a:endParaRPr lang="hu-HU" altLang="en-US" b="0" dirty="0">
              <a:solidFill>
                <a:schemeClr val="bg1"/>
              </a:solidFill>
            </a:endParaRPr>
          </a:p>
        </p:txBody>
      </p:sp>
      <p:sp>
        <p:nvSpPr>
          <p:cNvPr id="9" name="Szöveg helye 42"/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2699792" y="332657"/>
            <a:ext cx="2304256" cy="1005508"/>
          </a:xfrm>
          <a:prstGeom prst="chevron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60325" tIns="225425" rIns="0" bIns="225425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dirty="0" smtClean="0">
                <a:solidFill>
                  <a:schemeClr val="bg1"/>
                </a:solidFill>
              </a:rPr>
              <a:t>A diszkrimináció </a:t>
            </a:r>
          </a:p>
          <a:p>
            <a:pPr marL="0" lvl="1"/>
            <a:r>
              <a:rPr lang="hu-HU" altLang="en-US" dirty="0" smtClean="0">
                <a:solidFill>
                  <a:schemeClr val="bg1"/>
                </a:solidFill>
              </a:rPr>
              <a:t>alanya</a:t>
            </a:r>
            <a:endParaRPr lang="hu-HU" altLang="en-US" dirty="0">
              <a:solidFill>
                <a:schemeClr val="bg1"/>
              </a:solidFill>
            </a:endParaRPr>
          </a:p>
        </p:txBody>
      </p:sp>
      <p:sp>
        <p:nvSpPr>
          <p:cNvPr id="12" name="Szöveg helye 42"/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5004048" y="332660"/>
            <a:ext cx="2376264" cy="1005506"/>
          </a:xfrm>
          <a:prstGeom prst="chevron">
            <a:avLst>
              <a:gd name="adj" fmla="val 18571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53975" tIns="6350" rIns="0" bIns="6350" anchor="ctr"/>
          <a:lstStyle>
            <a:lvl1pPr marL="342900" indent="-342900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1889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379413" indent="-188913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571500" indent="-190500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7604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12176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16748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1320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25892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  <a:defRPr/>
            </a:pPr>
            <a:r>
              <a:rPr lang="hu-HU" sz="1600" dirty="0" smtClean="0">
                <a:solidFill>
                  <a:schemeClr val="bg1"/>
                </a:solidFill>
              </a:rPr>
              <a:t>Eljárás kezdeményezés az Egyenlő Bánásmód Hatóság előtt</a:t>
            </a:r>
            <a:endParaRPr lang="hu-HU" sz="1600" dirty="0" smtClean="0">
              <a:solidFill>
                <a:schemeClr val="bg1"/>
              </a:solidFill>
            </a:endParaRP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237393" y="1663702"/>
            <a:ext cx="2318383" cy="558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hu-HU" altLang="hu-HU" b="1" i="1" u="sng" dirty="0"/>
              <a:t>„</a:t>
            </a:r>
            <a:r>
              <a:rPr lang="hu-HU" altLang="hu-HU" sz="1400" b="1" i="1" u="sng" dirty="0">
                <a:cs typeface="Calibri" panose="020F0502020204030204" pitchFamily="34" charset="0"/>
              </a:rPr>
              <a:t>magatartás, intézkedés, feltétel, mulasztás, utasítás, gyakorlat</a:t>
            </a:r>
          </a:p>
          <a:p>
            <a:r>
              <a:rPr lang="hu-HU" altLang="hu-HU" sz="1400" b="1" i="1" u="sng" dirty="0" smtClean="0">
                <a:cs typeface="Calibri" panose="020F0502020204030204" pitchFamily="34" charset="0"/>
              </a:rPr>
              <a:t>(</a:t>
            </a:r>
            <a:r>
              <a:rPr lang="hu-HU" altLang="hu-HU" sz="1400" b="1" i="1" u="sng" dirty="0">
                <a:cs typeface="Calibri" panose="020F0502020204030204" pitchFamily="34" charset="0"/>
              </a:rPr>
              <a:t>együtt: rendelkezés</a:t>
            </a:r>
            <a:r>
              <a:rPr lang="hu-HU" altLang="hu-HU" sz="1400" b="1" i="1" u="sng" dirty="0" smtClean="0">
                <a:cs typeface="Calibri" panose="020F0502020204030204" pitchFamily="34" charset="0"/>
              </a:rPr>
              <a:t>)”</a:t>
            </a:r>
            <a:endParaRPr lang="hu-HU" sz="1400" i="1" u="sng" dirty="0" smtClean="0"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hu-HU" altLang="hu-HU" sz="1400" i="1" dirty="0">
                <a:cs typeface="Calibri" panose="020F0502020204030204" pitchFamily="34" charset="0"/>
              </a:rPr>
              <a:t>Közvetlen hátrányos megkülönböztetés</a:t>
            </a:r>
          </a:p>
          <a:p>
            <a:pPr>
              <a:buFont typeface="Wingdings" pitchFamily="2" charset="2"/>
              <a:buChar char="ü"/>
            </a:pPr>
            <a:r>
              <a:rPr lang="hu-HU" altLang="hu-HU" sz="1400" i="1" dirty="0">
                <a:cs typeface="Calibri" panose="020F0502020204030204" pitchFamily="34" charset="0"/>
              </a:rPr>
              <a:t>Közvetett hátrányos megkülönböztetés</a:t>
            </a:r>
          </a:p>
          <a:p>
            <a:pPr>
              <a:buFont typeface="Wingdings" pitchFamily="2" charset="2"/>
              <a:buChar char="ü"/>
            </a:pPr>
            <a:r>
              <a:rPr lang="hu-HU" altLang="hu-HU" sz="1400" i="1" dirty="0">
                <a:cs typeface="Calibri" panose="020F0502020204030204" pitchFamily="34" charset="0"/>
              </a:rPr>
              <a:t>Zaklatás</a:t>
            </a:r>
          </a:p>
          <a:p>
            <a:pPr>
              <a:buFont typeface="Wingdings" pitchFamily="2" charset="2"/>
              <a:buChar char="ü"/>
            </a:pPr>
            <a:r>
              <a:rPr lang="hu-HU" altLang="hu-HU" sz="1400" i="1" dirty="0">
                <a:cs typeface="Calibri" panose="020F0502020204030204" pitchFamily="34" charset="0"/>
              </a:rPr>
              <a:t>Megtorlás</a:t>
            </a:r>
          </a:p>
          <a:p>
            <a:pPr>
              <a:buFont typeface="Wingdings" pitchFamily="2" charset="2"/>
              <a:buChar char="ü"/>
            </a:pPr>
            <a:r>
              <a:rPr lang="hu-HU" altLang="hu-HU" sz="1400" i="1" dirty="0">
                <a:cs typeface="Calibri" panose="020F0502020204030204" pitchFamily="34" charset="0"/>
              </a:rPr>
              <a:t>Jogellenes elkülönítés</a:t>
            </a:r>
          </a:p>
          <a:p>
            <a:r>
              <a:rPr lang="hu-HU" altLang="hu-HU" sz="1400" b="1" i="1" u="sng" dirty="0" smtClean="0">
                <a:cs typeface="Calibri" panose="020F0502020204030204" pitchFamily="34" charset="0"/>
              </a:rPr>
              <a:t>Speciális </a:t>
            </a:r>
            <a:r>
              <a:rPr lang="hu-HU" altLang="hu-HU" sz="1400" b="1" i="1" u="sng" dirty="0">
                <a:cs typeface="Calibri" panose="020F0502020204030204" pitchFamily="34" charset="0"/>
              </a:rPr>
              <a:t>területek</a:t>
            </a:r>
            <a:r>
              <a:rPr lang="hu-HU" altLang="hu-HU" sz="1400" b="1" i="1" dirty="0">
                <a:cs typeface="Calibri" panose="020F0502020204030204" pitchFamily="34" charset="0"/>
              </a:rPr>
              <a:t>: </a:t>
            </a:r>
            <a:r>
              <a:rPr lang="hu-HU" altLang="hu-HU" sz="1400" i="1" dirty="0">
                <a:cs typeface="Calibri" panose="020F0502020204030204" pitchFamily="34" charset="0"/>
              </a:rPr>
              <a:t>lakhatás, foglalkoztatás, szociális ügyek </a:t>
            </a:r>
          </a:p>
          <a:p>
            <a:r>
              <a:rPr lang="hu-HU" altLang="hu-HU" sz="1400" i="1" dirty="0">
                <a:cs typeface="Calibri" panose="020F0502020204030204" pitchFamily="34" charset="0"/>
              </a:rPr>
              <a:t>és egészségügy, oktatás és képzés, áruk és </a:t>
            </a:r>
            <a:r>
              <a:rPr lang="hu-HU" altLang="hu-HU" sz="1400" i="1" dirty="0" smtClean="0">
                <a:cs typeface="Calibri" panose="020F0502020204030204" pitchFamily="34" charset="0"/>
              </a:rPr>
              <a:t>szolgáltatások</a:t>
            </a:r>
          </a:p>
          <a:p>
            <a:r>
              <a:rPr lang="hu-HU" altLang="hu-HU" sz="1400" b="1" i="1" u="sng" dirty="0" smtClean="0">
                <a:cs typeface="Calibri" panose="020F0502020204030204" pitchFamily="34" charset="0"/>
              </a:rPr>
              <a:t>Nem valósul meg diszkrimináció:</a:t>
            </a:r>
          </a:p>
          <a:p>
            <a:pPr>
              <a:buFont typeface="Wingdings" pitchFamily="2" charset="2"/>
              <a:buChar char="ü"/>
            </a:pPr>
            <a:r>
              <a:rPr lang="hu-HU" altLang="hu-HU" sz="1400" i="1" dirty="0">
                <a:cs typeface="Calibri" panose="020F0502020204030204" pitchFamily="34" charset="0"/>
              </a:rPr>
              <a:t>Családi, hozzátartozói viszonyok</a:t>
            </a:r>
          </a:p>
          <a:p>
            <a:pPr>
              <a:buFont typeface="Wingdings" pitchFamily="2" charset="2"/>
              <a:buChar char="ü"/>
            </a:pPr>
            <a:r>
              <a:rPr lang="hu-HU" altLang="hu-HU" sz="1400" i="1" dirty="0">
                <a:cs typeface="Calibri" panose="020F0502020204030204" pitchFamily="34" charset="0"/>
              </a:rPr>
              <a:t>Jogszabályok</a:t>
            </a:r>
          </a:p>
          <a:p>
            <a:pPr>
              <a:buFont typeface="Wingdings" pitchFamily="2" charset="2"/>
              <a:buChar char="ü"/>
            </a:pPr>
            <a:r>
              <a:rPr lang="hu-HU" altLang="hu-HU" sz="1400" i="1" dirty="0">
                <a:cs typeface="Calibri" panose="020F0502020204030204" pitchFamily="34" charset="0"/>
              </a:rPr>
              <a:t>A törvényben meghatározott mentesülési feltételek</a:t>
            </a:r>
          </a:p>
          <a:p>
            <a:endParaRPr lang="hu-HU" altLang="hu-HU" sz="1600" i="1" dirty="0"/>
          </a:p>
          <a:p>
            <a:pPr marL="458788" lvl="2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endParaRPr lang="en-US" sz="1400" i="1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de-DE" sz="1100" dirty="0"/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2555776" y="1663701"/>
            <a:ext cx="1872207" cy="97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588" lvl="1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endParaRPr lang="hu-HU" sz="1400" b="1" i="1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hu-HU" sz="1200" i="1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hu-HU" sz="1200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hu-HU" sz="1050" b="1" dirty="0" smtClean="0"/>
          </a:p>
        </p:txBody>
      </p:sp>
      <p:sp>
        <p:nvSpPr>
          <p:cNvPr id="40" name="Szövegdoboz 39"/>
          <p:cNvSpPr txBox="1"/>
          <p:nvPr/>
        </p:nvSpPr>
        <p:spPr>
          <a:xfrm>
            <a:off x="461561" y="1222748"/>
            <a:ext cx="163830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en-US" sz="900" b="1" dirty="0"/>
          </a:p>
        </p:txBody>
      </p:sp>
      <p:sp>
        <p:nvSpPr>
          <p:cNvPr id="20" name="Szöveg helye 42"/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7380312" y="332660"/>
            <a:ext cx="1763688" cy="1005506"/>
          </a:xfrm>
          <a:prstGeom prst="chevron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60325" tIns="161925" rIns="0" bIns="161925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sz="1200" dirty="0" smtClean="0">
                <a:solidFill>
                  <a:schemeClr val="bg1"/>
                </a:solidFill>
              </a:rPr>
              <a:t>Lehetséges jogorvoslat</a:t>
            </a:r>
            <a:endParaRPr lang="hu-HU" altLang="en-US" sz="1200" dirty="0">
              <a:solidFill>
                <a:schemeClr val="bg1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5004048" y="1663701"/>
            <a:ext cx="21602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altLang="hu-HU" sz="1400" b="1" dirty="0">
                <a:cs typeface="Calibri" panose="020F0502020204030204" pitchFamily="34" charset="0"/>
              </a:rPr>
              <a:t>egyéni </a:t>
            </a:r>
            <a:endParaRPr lang="hu-HU" altLang="hu-HU" sz="1400" b="1" dirty="0" smtClean="0">
              <a:cs typeface="Calibri" panose="020F0502020204030204" pitchFamily="34" charset="0"/>
            </a:endParaRPr>
          </a:p>
          <a:p>
            <a:r>
              <a:rPr lang="hu-HU" altLang="hu-HU" sz="1400" b="1" dirty="0" smtClean="0">
                <a:cs typeface="Calibri" panose="020F0502020204030204" pitchFamily="34" charset="0"/>
              </a:rPr>
              <a:t>vagy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altLang="hu-HU" sz="1400" b="1" dirty="0" smtClean="0">
                <a:cs typeface="Calibri" panose="020F0502020204030204" pitchFamily="34" charset="0"/>
              </a:rPr>
              <a:t>közérdekű igényérvényesítés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sz="1400" b="1" dirty="0" smtClean="0">
                <a:cs typeface="Calibri" panose="020F0502020204030204" pitchFamily="34" charset="0"/>
              </a:rPr>
              <a:t>Egyezségkötésre lehetőség van.</a:t>
            </a:r>
          </a:p>
        </p:txBody>
      </p:sp>
      <p:sp>
        <p:nvSpPr>
          <p:cNvPr id="21" name="Téglalap 20"/>
          <p:cNvSpPr/>
          <p:nvPr/>
        </p:nvSpPr>
        <p:spPr>
          <a:xfrm>
            <a:off x="7380312" y="1816101"/>
            <a:ext cx="1584176" cy="198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hu-HU" altLang="hu-HU" sz="1400" b="1" i="1" dirty="0">
                <a:cs typeface="Calibri" panose="020F0502020204030204" pitchFamily="34" charset="0"/>
              </a:rPr>
              <a:t>jogsértés </a:t>
            </a:r>
            <a:r>
              <a:rPr lang="hu-HU" altLang="hu-HU" sz="1400" b="1" i="1" dirty="0" smtClean="0">
                <a:cs typeface="Calibri" panose="020F0502020204030204" pitchFamily="34" charset="0"/>
              </a:rPr>
              <a:t>felszámolása</a:t>
            </a:r>
          </a:p>
          <a:p>
            <a:pPr marL="285750" lvl="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hu-HU" altLang="hu-HU" sz="1400" b="1" i="1" dirty="0" smtClean="0">
                <a:cs typeface="Calibri" panose="020F0502020204030204" pitchFamily="34" charset="0"/>
              </a:rPr>
              <a:t>nyilvánosságra </a:t>
            </a:r>
            <a:r>
              <a:rPr lang="hu-HU" altLang="hu-HU" sz="1400" b="1" i="1" dirty="0">
                <a:cs typeface="Calibri" panose="020F0502020204030204" pitchFamily="34" charset="0"/>
              </a:rPr>
              <a:t>hozatal</a:t>
            </a:r>
          </a:p>
          <a:p>
            <a:pPr marL="285750" lvl="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hu-HU" altLang="hu-HU" sz="1400" b="1" i="1" dirty="0" smtClean="0">
                <a:cs typeface="Calibri" panose="020F0502020204030204" pitchFamily="34" charset="0"/>
              </a:rPr>
              <a:t>bírság</a:t>
            </a:r>
          </a:p>
          <a:p>
            <a:pPr lvl="0">
              <a:spcBef>
                <a:spcPct val="20000"/>
              </a:spcBef>
            </a:pPr>
            <a:endParaRPr lang="hu-HU" altLang="hu-HU" sz="1400" b="1" i="1" dirty="0">
              <a:cs typeface="Calibri" panose="020F0502020204030204" pitchFamily="34" charset="0"/>
            </a:endParaRPr>
          </a:p>
          <a:p>
            <a:pPr marL="285750" lvl="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hu-HU" altLang="hu-HU" sz="1400" b="1" i="1" dirty="0">
                <a:cs typeface="Calibri" panose="020F0502020204030204" pitchFamily="34" charset="0"/>
              </a:rPr>
              <a:t> kártérítés nem igényelhető</a:t>
            </a:r>
            <a:r>
              <a:rPr lang="hu-HU" altLang="hu-HU" sz="1400" b="1" i="1" dirty="0" smtClean="0">
                <a:cs typeface="Calibri" panose="020F0502020204030204" pitchFamily="34" charset="0"/>
              </a:rPr>
              <a:t>!!!</a:t>
            </a:r>
            <a:endParaRPr lang="hu-HU" altLang="hu-HU" sz="1400" b="1" i="1" dirty="0">
              <a:cs typeface="Calibri" panose="020F0502020204030204" pitchFamily="34" charset="0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2699792" y="1816102"/>
            <a:ext cx="2088232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588" lvl="1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hu-HU" sz="1400" b="1" i="1" dirty="0" smtClean="0"/>
              <a:t>Védett tulajdonság </a:t>
            </a:r>
            <a:r>
              <a:rPr lang="hu-HU" sz="1400" i="1" dirty="0" smtClean="0"/>
              <a:t>Pl.:</a:t>
            </a:r>
            <a:endParaRPr lang="hu-HU" sz="1400" i="1" dirty="0"/>
          </a:p>
          <a:p>
            <a:pPr>
              <a:buFont typeface="Wingdings" pitchFamily="2" charset="2"/>
              <a:buChar char="ü"/>
            </a:pPr>
            <a:r>
              <a:rPr lang="hu-HU" altLang="hu-HU" sz="1600" dirty="0"/>
              <a:t>Értelmi fogyatékkal élő, halmozottan sérült, autista személyek</a:t>
            </a:r>
          </a:p>
          <a:p>
            <a:pPr>
              <a:buFont typeface="Wingdings" pitchFamily="2" charset="2"/>
              <a:buChar char="ü"/>
            </a:pPr>
            <a:r>
              <a:rPr lang="hu-HU" altLang="hu-HU" sz="1600" dirty="0"/>
              <a:t>Családtagjaik, közeli </a:t>
            </a:r>
            <a:r>
              <a:rPr lang="hu-HU" altLang="hu-HU" sz="1600" dirty="0" smtClean="0"/>
              <a:t>hozzátartozóik</a:t>
            </a:r>
            <a:endParaRPr lang="hu-HU" sz="1400" i="1" dirty="0"/>
          </a:p>
          <a:p>
            <a:pPr marL="1588" lvl="1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hu-HU" sz="1400" b="1" i="1" dirty="0" smtClean="0"/>
              <a:t>Az egyenlő bánásmód megtartására köteles:</a:t>
            </a:r>
          </a:p>
          <a:p>
            <a:pPr>
              <a:buFont typeface="Wingdings" pitchFamily="2" charset="2"/>
              <a:buChar char="ü"/>
            </a:pPr>
            <a:r>
              <a:rPr lang="hu-HU" altLang="hu-HU" sz="1600" dirty="0"/>
              <a:t>Közigazgatási szervek, </a:t>
            </a:r>
            <a:r>
              <a:rPr lang="hu-HU" altLang="hu-HU" sz="1600" dirty="0" smtClean="0"/>
              <a:t>rendőrsség etc. ,</a:t>
            </a:r>
          </a:p>
          <a:p>
            <a:pPr>
              <a:buFont typeface="Wingdings" pitchFamily="2" charset="2"/>
              <a:buChar char="ü"/>
            </a:pPr>
            <a:r>
              <a:rPr lang="hu-HU" altLang="hu-HU" sz="1600" dirty="0" smtClean="0"/>
              <a:t>Oktatási</a:t>
            </a:r>
            <a:r>
              <a:rPr lang="hu-HU" altLang="hu-HU" sz="1600" dirty="0"/>
              <a:t>, szociális, kulturális intézmények, </a:t>
            </a:r>
          </a:p>
          <a:p>
            <a:pPr>
              <a:buFont typeface="Wingdings" pitchFamily="2" charset="2"/>
              <a:buChar char="ü"/>
            </a:pPr>
            <a:r>
              <a:rPr lang="hu-HU" altLang="hu-HU" sz="1600" dirty="0"/>
              <a:t>Munkáltatók</a:t>
            </a:r>
          </a:p>
          <a:p>
            <a:pPr>
              <a:buFont typeface="Wingdings" pitchFamily="2" charset="2"/>
              <a:buChar char="ü"/>
            </a:pPr>
            <a:r>
              <a:rPr lang="hu-HU" altLang="hu-HU" sz="1600" dirty="0" smtClean="0"/>
              <a:t>Közszolgáltatók</a:t>
            </a:r>
          </a:p>
          <a:p>
            <a:pPr>
              <a:buFont typeface="Wingdings" pitchFamily="2" charset="2"/>
              <a:buChar char="ü"/>
            </a:pPr>
            <a:r>
              <a:rPr lang="hu-HU" altLang="hu-HU" sz="1600" dirty="0" smtClean="0"/>
              <a:t>Üzletek</a:t>
            </a:r>
            <a:r>
              <a:rPr lang="hu-HU" altLang="hu-HU" sz="1600" dirty="0"/>
              <a:t>, bankok, </a:t>
            </a:r>
            <a:r>
              <a:rPr lang="hu-HU" altLang="hu-HU" sz="1600" dirty="0" smtClean="0"/>
              <a:t>vendéglátó ipari </a:t>
            </a:r>
            <a:r>
              <a:rPr lang="hu-HU" altLang="hu-HU" sz="1600" dirty="0"/>
              <a:t>egységek, egyéb szolgáltatók stb</a:t>
            </a:r>
            <a:r>
              <a:rPr lang="hu-HU" altLang="hu-HU" sz="1600" dirty="0" smtClean="0"/>
              <a:t>.</a:t>
            </a:r>
          </a:p>
          <a:p>
            <a:r>
              <a:rPr lang="hu-HU" altLang="hu-HU" sz="1600" b="1" dirty="0" smtClean="0"/>
              <a:t>Gondnok/Támogató szerepe!</a:t>
            </a:r>
            <a:endParaRPr lang="hu-HU" altLang="hu-HU" sz="1600" b="1" dirty="0"/>
          </a:p>
          <a:p>
            <a:pPr marL="1588" lvl="1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hu-HU" sz="1400" i="1" dirty="0" smtClean="0"/>
              <a:t>	</a:t>
            </a:r>
            <a:endParaRPr lang="en-US" sz="1400" i="1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220327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Objektum 3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18627651"/>
              </p:ext>
            </p:extLst>
          </p:nvPr>
        </p:nvGraphicFramePr>
        <p:xfrm>
          <a:off x="1466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8" name="think-cell Slide" r:id="rId10" imgW="270" imgH="270" progId="TCLayout.ActiveDocument.1">
                  <p:embed/>
                </p:oleObj>
              </mc:Choice>
              <mc:Fallback>
                <p:oleObj name="think-cell Slide" r:id="rId1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466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églalap 33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46538" cy="15875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kumimoji="0" lang="en-US" sz="1050" u="none" strike="noStrike" cap="none" normalizeH="0" dirty="0" err="1" smtClean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/>
              <a:sym typeface="Arial"/>
            </a:endParaRP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48A702-67EE-4A9A-A2D6-4658F9491A81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  <p:sp>
        <p:nvSpPr>
          <p:cNvPr id="7" name="Szöveg helye 54"/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237392" y="188640"/>
            <a:ext cx="8840666" cy="1475061"/>
          </a:xfrm>
          <a:prstGeom prst="homePlate">
            <a:avLst>
              <a:gd name="adj" fmla="val 18136"/>
            </a:avLst>
          </a:prstGeom>
          <a:solidFill>
            <a:schemeClr val="folHlink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 lIns="0" tIns="0" rIns="0" bIns="0" anchor="ctr"/>
          <a:lstStyle>
            <a:lvl1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hu-HU" altLang="en-US" b="0" dirty="0">
              <a:sym typeface="Arial" pitchFamily="34" charset="0"/>
            </a:endParaRPr>
          </a:p>
        </p:txBody>
      </p:sp>
      <p:sp>
        <p:nvSpPr>
          <p:cNvPr id="8" name="Szöveg helye 42"/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370743" y="332657"/>
            <a:ext cx="2329049" cy="1005508"/>
          </a:xfrm>
          <a:prstGeom prst="homePlate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47625" tIns="71438" rIns="74613" bIns="69850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dirty="0" smtClean="0">
                <a:solidFill>
                  <a:schemeClr val="bg1"/>
                </a:solidFill>
              </a:rPr>
              <a:t>Alapvető jogok sérelme</a:t>
            </a:r>
            <a:endParaRPr lang="hu-HU" altLang="en-US" dirty="0">
              <a:solidFill>
                <a:schemeClr val="bg1"/>
              </a:solidFill>
            </a:endParaRPr>
          </a:p>
        </p:txBody>
      </p:sp>
      <p:sp>
        <p:nvSpPr>
          <p:cNvPr id="9" name="Szöveg helye 42"/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2699792" y="332657"/>
            <a:ext cx="2304256" cy="1005508"/>
          </a:xfrm>
          <a:prstGeom prst="chevron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60325" tIns="225425" rIns="0" bIns="225425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dirty="0" smtClean="0">
                <a:solidFill>
                  <a:schemeClr val="bg1"/>
                </a:solidFill>
              </a:rPr>
              <a:t>Érintett</a:t>
            </a:r>
            <a:endParaRPr lang="hu-HU" altLang="en-US" dirty="0">
              <a:solidFill>
                <a:schemeClr val="bg1"/>
              </a:solidFill>
            </a:endParaRPr>
          </a:p>
        </p:txBody>
      </p:sp>
      <p:sp>
        <p:nvSpPr>
          <p:cNvPr id="12" name="Szöveg helye 42"/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5004048" y="332660"/>
            <a:ext cx="2376264" cy="1005506"/>
          </a:xfrm>
          <a:prstGeom prst="chevron">
            <a:avLst>
              <a:gd name="adj" fmla="val 18571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53975" tIns="6350" rIns="0" bIns="6350" anchor="ctr"/>
          <a:lstStyle>
            <a:lvl1pPr marL="342900" indent="-342900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1889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379413" indent="-188913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571500" indent="-190500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7604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12176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16748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1320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25892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  <a:defRPr/>
            </a:pPr>
            <a:r>
              <a:rPr lang="hu-HU" sz="1600" b="1" dirty="0" smtClean="0">
                <a:solidFill>
                  <a:schemeClr val="bg1"/>
                </a:solidFill>
              </a:rPr>
              <a:t>Alapvető Jogok </a:t>
            </a:r>
            <a:r>
              <a:rPr lang="hu-HU" sz="1600" b="1" dirty="0">
                <a:solidFill>
                  <a:schemeClr val="bg1"/>
                </a:solidFill>
              </a:rPr>
              <a:t>B</a:t>
            </a:r>
            <a:r>
              <a:rPr lang="hu-HU" sz="1600" b="1" dirty="0" smtClean="0">
                <a:solidFill>
                  <a:schemeClr val="bg1"/>
                </a:solidFill>
              </a:rPr>
              <a:t>iztosa eljárásának kezdeményezése</a:t>
            </a:r>
            <a:endParaRPr lang="hu-HU" sz="1600" b="1" dirty="0" smtClean="0">
              <a:solidFill>
                <a:schemeClr val="bg1"/>
              </a:solidFill>
            </a:endParaRP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237393" y="1663702"/>
            <a:ext cx="2318383" cy="398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sz="1600" dirty="0"/>
              <a:t>alapvető </a:t>
            </a:r>
            <a:r>
              <a:rPr lang="hu-HU" sz="1600" dirty="0" smtClean="0"/>
              <a:t>jog sérelme vagy 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u-HU" sz="1600" dirty="0"/>
              <a:t>a</a:t>
            </a:r>
            <a:r>
              <a:rPr lang="hu-HU" sz="1600" dirty="0" smtClean="0"/>
              <a:t>nnak </a:t>
            </a:r>
            <a:r>
              <a:rPr lang="hu-HU" sz="1600" dirty="0"/>
              <a:t>közvetlen </a:t>
            </a:r>
            <a:r>
              <a:rPr lang="hu-HU" sz="1600" dirty="0" smtClean="0"/>
              <a:t>veszélye</a:t>
            </a:r>
          </a:p>
          <a:p>
            <a:endParaRPr lang="hu-HU" altLang="hu-HU" sz="1600" i="1" dirty="0"/>
          </a:p>
          <a:p>
            <a:r>
              <a:rPr lang="hu-HU" altLang="hu-HU" sz="1600" i="1" dirty="0" smtClean="0"/>
              <a:t>Pl.: </a:t>
            </a:r>
            <a:r>
              <a:rPr lang="hu-HU" sz="1600" dirty="0"/>
              <a:t>az ellátottak alapvető jogait súlyosan sértő körülmények </a:t>
            </a:r>
            <a:r>
              <a:rPr lang="hu-HU" sz="1600" dirty="0" smtClean="0"/>
              <a:t>- embertelen </a:t>
            </a:r>
            <a:r>
              <a:rPr lang="hu-HU" sz="1600" dirty="0"/>
              <a:t>körülmények, folyamatos megaláztatások és fenyegetések között gondozzák az értelmi fogyatékossággal élő </a:t>
            </a:r>
            <a:r>
              <a:rPr lang="hu-HU" sz="1600" dirty="0" smtClean="0"/>
              <a:t>lakókat</a:t>
            </a:r>
            <a:endParaRPr lang="hu-HU" altLang="hu-HU" sz="1600" i="1" dirty="0"/>
          </a:p>
          <a:p>
            <a:pPr marL="744538" lvl="2" indent="-285750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  <a:defRPr/>
            </a:pPr>
            <a:endParaRPr lang="en-US" sz="1400" i="1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de-DE" sz="1100" dirty="0"/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2555776" y="1663701"/>
            <a:ext cx="1872207" cy="97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588" lvl="1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endParaRPr lang="hu-HU" sz="1400" b="1" i="1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hu-HU" sz="1200" i="1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hu-HU" sz="1200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hu-HU" sz="1050" b="1" dirty="0" smtClean="0"/>
          </a:p>
        </p:txBody>
      </p:sp>
      <p:sp>
        <p:nvSpPr>
          <p:cNvPr id="40" name="Szövegdoboz 39"/>
          <p:cNvSpPr txBox="1"/>
          <p:nvPr/>
        </p:nvSpPr>
        <p:spPr>
          <a:xfrm>
            <a:off x="461561" y="1222748"/>
            <a:ext cx="163830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en-US" sz="900" b="1" dirty="0"/>
          </a:p>
        </p:txBody>
      </p:sp>
      <p:sp>
        <p:nvSpPr>
          <p:cNvPr id="20" name="Szöveg helye 42"/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7380312" y="332660"/>
            <a:ext cx="1763688" cy="1005506"/>
          </a:xfrm>
          <a:prstGeom prst="chevron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60325" tIns="161925" rIns="0" bIns="161925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sz="1200" dirty="0" smtClean="0">
                <a:solidFill>
                  <a:schemeClr val="bg1"/>
                </a:solidFill>
              </a:rPr>
              <a:t>Lehetséges jogorvoslat</a:t>
            </a:r>
            <a:endParaRPr lang="hu-HU" altLang="en-US" sz="1200" dirty="0">
              <a:solidFill>
                <a:schemeClr val="bg1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5004048" y="1663701"/>
            <a:ext cx="216024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400" b="1" dirty="0" smtClean="0"/>
              <a:t>Eljárás kezdeményezés:</a:t>
            </a:r>
          </a:p>
          <a:p>
            <a:r>
              <a:rPr lang="hu-HU" sz="1400" b="1" dirty="0" smtClean="0"/>
              <a:t>Feltétele: </a:t>
            </a:r>
            <a:r>
              <a:rPr lang="hu-HU" sz="1400" dirty="0" smtClean="0"/>
              <a:t>a </a:t>
            </a:r>
            <a:r>
              <a:rPr lang="hu-HU" sz="1400" dirty="0"/>
              <a:t>rendelkezésre álló közigazgatási jogorvoslati lehetőségeket – ide nem értve a közigazgatási határozat bírósági felülvizsgálatát – már kimerítette, vagy jogorvoslati lehetőség nincs számára biztosítva</a:t>
            </a:r>
            <a:r>
              <a:rPr lang="hu-HU" sz="1400" dirty="0" smtClean="0"/>
              <a:t>.</a:t>
            </a:r>
          </a:p>
          <a:p>
            <a:endParaRPr lang="hu-HU" sz="1400" dirty="0"/>
          </a:p>
          <a:p>
            <a:r>
              <a:rPr lang="hu-HU" sz="1400" b="1" dirty="0" smtClean="0"/>
              <a:t>Hivatalból is jogosult vizsgálatot indítani!</a:t>
            </a:r>
          </a:p>
          <a:p>
            <a:r>
              <a:rPr lang="hu-HU" sz="1400" dirty="0" smtClean="0"/>
              <a:t>(</a:t>
            </a:r>
            <a:r>
              <a:rPr lang="hu-HU" sz="1400" dirty="0" err="1" smtClean="0"/>
              <a:t>Pl</a:t>
            </a:r>
            <a:r>
              <a:rPr lang="hu-HU" sz="1400" dirty="0" smtClean="0"/>
              <a:t>: </a:t>
            </a:r>
            <a:r>
              <a:rPr lang="hu-HU" sz="1400" dirty="0"/>
              <a:t>AJB-1366/2015. számú </a:t>
            </a:r>
            <a:r>
              <a:rPr lang="hu-HU" sz="1400" dirty="0" smtClean="0"/>
              <a:t>ügy)</a:t>
            </a:r>
            <a:endParaRPr lang="hu-HU" sz="1400" dirty="0"/>
          </a:p>
        </p:txBody>
      </p:sp>
      <p:sp>
        <p:nvSpPr>
          <p:cNvPr id="21" name="Téglalap 20"/>
          <p:cNvSpPr/>
          <p:nvPr/>
        </p:nvSpPr>
        <p:spPr>
          <a:xfrm>
            <a:off x="7380312" y="1816101"/>
            <a:ext cx="15841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hu-HU" altLang="hu-HU" sz="1400" b="1" i="1" dirty="0">
              <a:cs typeface="Calibri" panose="020F0502020204030204" pitchFamily="34" charset="0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2699792" y="1816102"/>
            <a:ext cx="2088232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hu-HU" sz="1400" dirty="0"/>
              <a:t>Az alapvető jogok biztosához bárki fordulhat, ha megítélése szerint valamely hatóság (pl. közigazgatási szerv, közszolgáltatást végző szerv) tevékenysége vagy mulasztása az alapvető jogát sérti vagy annak közvetlen veszélyével jár, feltéve, hogy a rendelkezésre álló közigazgatási jogorvoslati lehetőségeket – ide nem értve a közigazgatási határozat bírósági felülvizsgálatát – már kimerítette, vagy jogorvoslati lehetőség nincs számára biztosítva</a:t>
            </a:r>
            <a:r>
              <a:rPr lang="hu-HU" sz="1400" dirty="0" smtClean="0"/>
              <a:t>.</a:t>
            </a:r>
          </a:p>
          <a:p>
            <a:r>
              <a:rPr lang="hu-HU" altLang="hu-HU" sz="1400" b="1" dirty="0"/>
              <a:t>Gondnok/Támogató szerepe!</a:t>
            </a:r>
          </a:p>
          <a:p>
            <a:endParaRPr lang="hu-HU" sz="1400" dirty="0"/>
          </a:p>
          <a:p>
            <a:pPr marL="1588" lvl="1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hu-HU" sz="1400" i="1" dirty="0" smtClean="0"/>
              <a:t>	</a:t>
            </a:r>
            <a:endParaRPr lang="en-US" sz="1400" i="1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de-DE" sz="1400" dirty="0"/>
          </a:p>
        </p:txBody>
      </p:sp>
      <p:sp>
        <p:nvSpPr>
          <p:cNvPr id="17" name="Téglalap 16"/>
          <p:cNvSpPr/>
          <p:nvPr/>
        </p:nvSpPr>
        <p:spPr>
          <a:xfrm>
            <a:off x="7380312" y="1816101"/>
            <a:ext cx="158417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hu-HU" sz="1400" i="1" dirty="0"/>
              <a:t>Kivizsgálja a </a:t>
            </a:r>
            <a:r>
              <a:rPr lang="hu-HU" sz="1400" i="1" dirty="0" smtClean="0"/>
              <a:t>problémát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hu-HU" sz="1400" i="1" dirty="0" smtClean="0"/>
              <a:t>A feltárt </a:t>
            </a:r>
            <a:r>
              <a:rPr lang="hu-HU" sz="1400" i="1" dirty="0"/>
              <a:t>alapvető joggal összefüggő visszásság orvoslása </a:t>
            </a:r>
            <a:r>
              <a:rPr lang="hu-HU" sz="1400" i="1" dirty="0" smtClean="0"/>
              <a:t>érdekében intézkedést kezdeményez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hu-HU" sz="1400" i="1" dirty="0" smtClean="0"/>
              <a:t>Javasolhatja </a:t>
            </a:r>
            <a:r>
              <a:rPr lang="hu-HU" sz="1400" i="1" dirty="0"/>
              <a:t>az Országgyűlésnek jogszabály megváltoztatását </a:t>
            </a:r>
            <a:r>
              <a:rPr lang="hu-HU" sz="1400" i="1" dirty="0" smtClean="0"/>
              <a:t>is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hu-HU" sz="1400" i="1" dirty="0" smtClean="0"/>
              <a:t>Etc.</a:t>
            </a:r>
            <a:endParaRPr lang="hu-HU" sz="1400" i="1" dirty="0"/>
          </a:p>
        </p:txBody>
      </p:sp>
    </p:spTree>
    <p:extLst>
      <p:ext uri="{BB962C8B-B14F-4D97-AF65-F5344CB8AC3E}">
        <p14:creationId xmlns:p14="http://schemas.microsoft.com/office/powerpoint/2010/main" val="393482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Objektum 3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23456863"/>
              </p:ext>
            </p:extLst>
          </p:nvPr>
        </p:nvGraphicFramePr>
        <p:xfrm>
          <a:off x="1466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8" name="think-cell Slide" r:id="rId10" imgW="270" imgH="270" progId="TCLayout.ActiveDocument.1">
                  <p:embed/>
                </p:oleObj>
              </mc:Choice>
              <mc:Fallback>
                <p:oleObj name="think-cell Slide" r:id="rId1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466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églalap 33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46538" cy="15875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kumimoji="0" lang="en-US" sz="1050" u="none" strike="noStrike" cap="none" normalizeH="0" dirty="0" err="1" smtClean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/>
              <a:sym typeface="Arial"/>
            </a:endParaRP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48A702-67EE-4A9A-A2D6-4658F9491A81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  <p:sp>
        <p:nvSpPr>
          <p:cNvPr id="7" name="Szöveg helye 54"/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237392" y="188640"/>
            <a:ext cx="8840666" cy="1475061"/>
          </a:xfrm>
          <a:prstGeom prst="homePlate">
            <a:avLst>
              <a:gd name="adj" fmla="val 18136"/>
            </a:avLst>
          </a:prstGeom>
          <a:solidFill>
            <a:schemeClr val="folHlink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 lIns="0" tIns="0" rIns="0" bIns="0" anchor="ctr"/>
          <a:lstStyle>
            <a:lvl1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hu-HU" altLang="en-US" b="0" dirty="0">
              <a:sym typeface="Arial" pitchFamily="34" charset="0"/>
            </a:endParaRPr>
          </a:p>
        </p:txBody>
      </p:sp>
      <p:sp>
        <p:nvSpPr>
          <p:cNvPr id="8" name="Szöveg helye 42"/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370743" y="332657"/>
            <a:ext cx="2329049" cy="1005508"/>
          </a:xfrm>
          <a:prstGeom prst="homePlate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47625" tIns="71438" rIns="74613" bIns="69850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dirty="0" smtClean="0">
                <a:solidFill>
                  <a:schemeClr val="bg1"/>
                </a:solidFill>
              </a:rPr>
              <a:t>Intézményi jogviszonnyal összefüggő jogok sérelme</a:t>
            </a:r>
            <a:endParaRPr lang="hu-HU" altLang="en-US" dirty="0">
              <a:solidFill>
                <a:schemeClr val="bg1"/>
              </a:solidFill>
            </a:endParaRPr>
          </a:p>
        </p:txBody>
      </p:sp>
      <p:sp>
        <p:nvSpPr>
          <p:cNvPr id="9" name="Szöveg helye 42"/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2699792" y="332657"/>
            <a:ext cx="2304256" cy="1005508"/>
          </a:xfrm>
          <a:prstGeom prst="chevron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60325" tIns="225425" rIns="0" bIns="225425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dirty="0" smtClean="0">
                <a:solidFill>
                  <a:schemeClr val="bg1"/>
                </a:solidFill>
              </a:rPr>
              <a:t>Érintett</a:t>
            </a:r>
            <a:endParaRPr lang="hu-HU" altLang="en-US" dirty="0">
              <a:solidFill>
                <a:schemeClr val="bg1"/>
              </a:solidFill>
            </a:endParaRPr>
          </a:p>
        </p:txBody>
      </p:sp>
      <p:sp>
        <p:nvSpPr>
          <p:cNvPr id="12" name="Szöveg helye 42"/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5004048" y="332660"/>
            <a:ext cx="2376264" cy="1005506"/>
          </a:xfrm>
          <a:prstGeom prst="chevron">
            <a:avLst>
              <a:gd name="adj" fmla="val 18571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53975" tIns="6350" rIns="0" bIns="6350" anchor="ctr"/>
          <a:lstStyle>
            <a:lvl1pPr marL="342900" indent="-342900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1889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379413" indent="-188913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571500" indent="-190500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7604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12176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16748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1320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2589213" indent="-187325" algn="l" defTabSz="857250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  <a:defRPr/>
            </a:pPr>
            <a:r>
              <a:rPr lang="hu-HU" sz="1600" b="1" dirty="0" smtClean="0">
                <a:solidFill>
                  <a:schemeClr val="bg1"/>
                </a:solidFill>
              </a:rPr>
              <a:t>Széles körű panasztételi, jogorvoslati lehetőség</a:t>
            </a:r>
            <a:endParaRPr lang="hu-HU" sz="1600" b="1" dirty="0" smtClean="0">
              <a:solidFill>
                <a:schemeClr val="bg1"/>
              </a:solidFill>
            </a:endParaRP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237393" y="1663702"/>
            <a:ext cx="2318383" cy="340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744538" lvl="2" indent="-285750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  <a:defRPr/>
            </a:pPr>
            <a:endParaRPr lang="en-US" sz="1400" i="1" dirty="0" smtClean="0"/>
          </a:p>
          <a:p>
            <a:pPr marL="1588" lvl="1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hu-HU" sz="1600" dirty="0"/>
              <a:t>Az </a:t>
            </a:r>
            <a:r>
              <a:rPr lang="hu-HU" sz="1600" i="1" dirty="0"/>
              <a:t>ellátotti jogokról</a:t>
            </a:r>
            <a:r>
              <a:rPr lang="hu-HU" sz="1600" dirty="0"/>
              <a:t> a Szoctv. 94/E-94/J. §</a:t>
            </a:r>
            <a:r>
              <a:rPr lang="hu-HU" sz="1600" dirty="0" err="1"/>
              <a:t>-ai</a:t>
            </a:r>
            <a:r>
              <a:rPr lang="hu-HU" sz="1600" dirty="0"/>
              <a:t> szólnak, melyek körén belül kiemelkedő jelentősége van </a:t>
            </a:r>
            <a:endParaRPr lang="hu-HU" sz="1600" dirty="0" smtClean="0"/>
          </a:p>
          <a:p>
            <a:pPr marL="287338" lvl="1" indent="-285750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hu-HU" sz="1600" dirty="0" smtClean="0"/>
              <a:t>az </a:t>
            </a:r>
            <a:r>
              <a:rPr lang="hu-HU" sz="1600" i="1" dirty="0"/>
              <a:t>élethez, emberi </a:t>
            </a:r>
            <a:r>
              <a:rPr lang="hu-HU" sz="1600" i="1" dirty="0" smtClean="0"/>
              <a:t>méltósághoz</a:t>
            </a:r>
            <a:r>
              <a:rPr lang="hu-HU" sz="1600" i="1" dirty="0"/>
              <a:t> </a:t>
            </a:r>
            <a:r>
              <a:rPr lang="hu-HU" sz="1600" i="1" dirty="0" smtClean="0"/>
              <a:t>való jognak </a:t>
            </a:r>
          </a:p>
          <a:p>
            <a:pPr marL="287338" lvl="1" indent="-285750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lang="hu-HU" sz="1600" i="1" dirty="0" smtClean="0"/>
              <a:t>testi </a:t>
            </a:r>
            <a:r>
              <a:rPr lang="hu-HU" sz="1600" i="1" dirty="0"/>
              <a:t>épséghez, testi-lelki egészséghez való </a:t>
            </a:r>
            <a:r>
              <a:rPr lang="hu-HU" sz="1600" i="1" dirty="0" smtClean="0"/>
              <a:t>jogoknak</a:t>
            </a:r>
            <a:r>
              <a:rPr lang="hu-HU" sz="1600" dirty="0"/>
              <a:t> </a:t>
            </a:r>
            <a:r>
              <a:rPr lang="hu-HU" sz="1600" i="1" dirty="0"/>
              <a:t>(Szt. 94/E. § (4) </a:t>
            </a:r>
            <a:r>
              <a:rPr lang="hu-HU" sz="1600" i="1" dirty="0" err="1"/>
              <a:t>bek</a:t>
            </a:r>
            <a:r>
              <a:rPr lang="hu-HU" sz="1600" i="1" dirty="0"/>
              <a:t>.).</a:t>
            </a:r>
            <a:endParaRPr lang="hu-HU" sz="1600" dirty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  <a:defRPr/>
            </a:pPr>
            <a:endParaRPr lang="de-DE" sz="1100" dirty="0"/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2555776" y="1663701"/>
            <a:ext cx="1872207" cy="97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588" lvl="1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endParaRPr lang="hu-HU" sz="1400" b="1" i="1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hu-HU" sz="1200" i="1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hu-HU" sz="1200" dirty="0" smtClean="0"/>
          </a:p>
          <a:p>
            <a:pPr marL="188913" lvl="1" indent="-187325" defTabSz="857250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" pitchFamily="2" charset="2"/>
              <a:buChar char="n"/>
              <a:defRPr/>
            </a:pPr>
            <a:endParaRPr lang="hu-HU" sz="1050" b="1" dirty="0" smtClean="0"/>
          </a:p>
        </p:txBody>
      </p:sp>
      <p:sp>
        <p:nvSpPr>
          <p:cNvPr id="40" name="Szövegdoboz 39"/>
          <p:cNvSpPr txBox="1"/>
          <p:nvPr/>
        </p:nvSpPr>
        <p:spPr>
          <a:xfrm>
            <a:off x="461561" y="1222748"/>
            <a:ext cx="163830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en-US" sz="900" b="1" dirty="0"/>
          </a:p>
        </p:txBody>
      </p:sp>
      <p:sp>
        <p:nvSpPr>
          <p:cNvPr id="20" name="Szöveg helye 42"/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7380312" y="332660"/>
            <a:ext cx="1763688" cy="1005506"/>
          </a:xfrm>
          <a:prstGeom prst="chevron">
            <a:avLst>
              <a:gd name="adj" fmla="val 1822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60325" tIns="161925" rIns="0" bIns="161925" anchor="ctr"/>
          <a:lstStyle>
            <a:lvl1pPr marL="342900" indent="-3429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lvl="1"/>
            <a:r>
              <a:rPr lang="hu-HU" altLang="en-US" sz="1200" dirty="0" smtClean="0">
                <a:solidFill>
                  <a:schemeClr val="bg1"/>
                </a:solidFill>
              </a:rPr>
              <a:t>Intézkedések a </a:t>
            </a:r>
          </a:p>
          <a:p>
            <a:pPr marL="0" lvl="1"/>
            <a:r>
              <a:rPr lang="hu-HU" altLang="en-US" sz="1200" dirty="0" smtClean="0">
                <a:solidFill>
                  <a:schemeClr val="bg1"/>
                </a:solidFill>
              </a:rPr>
              <a:t>Sérelmezett helyzet megszűntetése érdekében</a:t>
            </a:r>
            <a:endParaRPr lang="hu-HU" altLang="en-US" sz="1200" dirty="0">
              <a:solidFill>
                <a:schemeClr val="bg1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2699792" y="1663703"/>
            <a:ext cx="6264696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hu-HU" sz="1200" b="1" i="1" dirty="0"/>
              <a:t>Panasz kivizsgálása</a:t>
            </a:r>
            <a:endParaRPr lang="hu-HU" sz="1200" dirty="0"/>
          </a:p>
          <a:p>
            <a:pPr lvl="0"/>
            <a:r>
              <a:rPr lang="hu-HU" sz="1200" i="1" dirty="0"/>
              <a:t>intézményvezető felé panasz: </a:t>
            </a:r>
            <a:r>
              <a:rPr lang="hu-HU" sz="1200" dirty="0"/>
              <a:t>15 napon belül köteles a panasztevőt írásban értesíteni a panasz kivizsgálásának eredményéről </a:t>
            </a:r>
          </a:p>
          <a:p>
            <a:r>
              <a:rPr lang="hu-HU" sz="1200" dirty="0"/>
              <a:t>Amennyiben az intézményvezető határidőben nem intézkedik, vagy a panasztevő nem ért egyet az intézkedéssel, az intézkedés kézhezvételétől számított nyolc napon belül </a:t>
            </a:r>
          </a:p>
          <a:p>
            <a:pPr lvl="0"/>
            <a:r>
              <a:rPr lang="hu-HU" sz="1200" i="1" dirty="0"/>
              <a:t>fenntartóhoz fordulhat jogorvoslattal</a:t>
            </a:r>
            <a:r>
              <a:rPr lang="hu-HU" sz="1200" dirty="0"/>
              <a:t>: az ellátotti jogok sérelme a </a:t>
            </a:r>
            <a:r>
              <a:rPr lang="hu-HU" sz="1200" i="1" dirty="0"/>
              <a:t>fenntartó </a:t>
            </a:r>
            <a:r>
              <a:rPr lang="hu-HU" sz="1200" dirty="0"/>
              <a:t>kivizsgálhatja a panaszban foglaltakat, és intézkedéseket tehet az intézményvezető irányába azok megszüntetése érdekében.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hu-HU" sz="1200" b="1" dirty="0"/>
              <a:t>Segítségnyújtás jogok érvényesítésében</a:t>
            </a:r>
            <a:endParaRPr lang="hu-HU" sz="1200" dirty="0"/>
          </a:p>
          <a:p>
            <a:pPr lvl="0"/>
            <a:r>
              <a:rPr lang="hu-HU" sz="1200" dirty="0"/>
              <a:t>az ellátást igénybe vevő számára az </a:t>
            </a:r>
            <a:r>
              <a:rPr lang="hu-HU" sz="1200" i="1" dirty="0"/>
              <a:t>intézményvezető segítséget nyújt a hatáskörrel és illetékességgel rendelkező szervek megkeresésében</a:t>
            </a:r>
            <a:endParaRPr lang="hu-HU" sz="1200" dirty="0"/>
          </a:p>
          <a:p>
            <a:pPr lvl="0"/>
            <a:r>
              <a:rPr lang="hu-HU" sz="1200" dirty="0"/>
              <a:t>szükség esetén az intézményvezető értesíti az ellátott törvényes képviselőjét, vagy az ellátottjogi képviselőt az ellátott jogainak gyakorlásához szükséges segítségnyújtás céljából. </a:t>
            </a:r>
          </a:p>
          <a:p>
            <a:r>
              <a:rPr lang="hu-HU" sz="1200" dirty="0"/>
              <a:t> 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hu-HU" sz="1200" b="1" dirty="0"/>
              <a:t>A </a:t>
            </a:r>
            <a:r>
              <a:rPr lang="hu-HU" sz="1200" b="1" i="1" dirty="0"/>
              <a:t>működést engedélyező szerv</a:t>
            </a:r>
            <a:r>
              <a:rPr lang="hu-HU" sz="1200" dirty="0"/>
              <a:t> szociális igazgatási bírságot </a:t>
            </a:r>
            <a:r>
              <a:rPr lang="hu-HU" sz="1200" dirty="0" smtClean="0"/>
              <a:t>szabhat </a:t>
            </a:r>
            <a:r>
              <a:rPr lang="hu-HU" sz="1200" dirty="0"/>
              <a:t>ki a fenntartóval, a jogsértés során a fenntartó nevében eljáró személlyel, illetve a szociális szolgáltató, intézmény vezetőjével szemben, ha a fenntartó, illetve a szociális szolgáltató, intézmény </a:t>
            </a:r>
            <a:r>
              <a:rPr lang="hu-HU" sz="1200" dirty="0" smtClean="0"/>
              <a:t>az </a:t>
            </a:r>
            <a:r>
              <a:rPr lang="hu-HU" sz="1200" b="1" i="1" dirty="0"/>
              <a:t>ellátottak szociális törvényben biztosított valamely jogát megsérti</a:t>
            </a:r>
            <a:r>
              <a:rPr lang="hu-HU" sz="1200" dirty="0"/>
              <a:t>, 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hu-HU" sz="1200" dirty="0" smtClean="0"/>
              <a:t>ha </a:t>
            </a:r>
            <a:r>
              <a:rPr lang="hu-HU" sz="1200" dirty="0"/>
              <a:t>az ellátottak, törvényes képviselőik, illetve az ellátotti érdek-képviseleti szervek felé fennálló tájékoztatási, bejelentési kötelezettséget </a:t>
            </a:r>
            <a:r>
              <a:rPr lang="hu-HU" sz="1200" dirty="0" smtClean="0"/>
              <a:t>megszegik,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hu-HU" sz="1200" dirty="0" smtClean="0"/>
              <a:t>az </a:t>
            </a:r>
            <a:r>
              <a:rPr lang="hu-HU" sz="1200" dirty="0"/>
              <a:t>ellátottat vagy az ellátotti érdekképviseleti szervet akadályozzák jogai gyakorlásában, illetve abban, hogy a működést engedélyező szervhez, más hatósághoz vagy az ellátottjogi képviselőhöz forduljon, </a:t>
            </a:r>
            <a:endParaRPr lang="hu-HU" sz="1200" dirty="0" smtClean="0"/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hu-HU" sz="1200" dirty="0" smtClean="0"/>
              <a:t>vagy </a:t>
            </a:r>
            <a:r>
              <a:rPr lang="hu-HU" sz="1200" dirty="0"/>
              <a:t>a szociális szolgáltató, intézmény vezetője, illetve a fenntartó a panaszt határidőben nem vizsgálja ki. (Szoctv. 92/L. § (1) bekezdés)</a:t>
            </a:r>
          </a:p>
          <a:p>
            <a:pPr marL="744538" lvl="2" indent="-285750" defTabSz="857250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endParaRPr lang="hu-HU" sz="1200" dirty="0"/>
          </a:p>
          <a:p>
            <a:endParaRPr lang="hu-HU" sz="1200" dirty="0"/>
          </a:p>
        </p:txBody>
      </p:sp>
      <p:sp>
        <p:nvSpPr>
          <p:cNvPr id="21" name="Téglalap 20"/>
          <p:cNvSpPr/>
          <p:nvPr/>
        </p:nvSpPr>
        <p:spPr>
          <a:xfrm>
            <a:off x="7380312" y="1816101"/>
            <a:ext cx="15841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hu-HU" altLang="hu-HU" sz="1400" b="1" i="1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83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sz="quarter" idx="14"/>
          </p:nvPr>
        </p:nvSpPr>
        <p:spPr>
          <a:xfrm>
            <a:off x="211016" y="332656"/>
            <a:ext cx="8721969" cy="6120680"/>
          </a:xfrm>
        </p:spPr>
        <p:txBody>
          <a:bodyPr/>
          <a:lstStyle/>
          <a:p>
            <a:r>
              <a:rPr lang="hu-HU" sz="1400" i="1" dirty="0" smtClean="0"/>
              <a:t>jogszabályok</a:t>
            </a:r>
            <a:r>
              <a:rPr lang="hu-HU" sz="1400" i="1" dirty="0"/>
              <a:t>:</a:t>
            </a:r>
            <a:endParaRPr lang="hu-HU" sz="1400" dirty="0"/>
          </a:p>
          <a:p>
            <a:pPr>
              <a:buFont typeface="Wingdings" panose="05000000000000000000" pitchFamily="2" charset="2"/>
              <a:buChar char="ü"/>
            </a:pPr>
            <a:r>
              <a:rPr lang="hu-HU" sz="1600" i="1" dirty="0"/>
              <a:t>2007. évi XCII. törvény a Fogyatékossággal élő személyek jogairól szóló egyezmény és az ahhoz </a:t>
            </a:r>
            <a:r>
              <a:rPr lang="hu-HU" sz="1600" dirty="0"/>
              <a:t>kapcsolódó Fakultatív Jegyzőkönyv kihirdetéséről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1600" dirty="0"/>
              <a:t>A fogyatékos személyek jogairól és esélyegyenlőségük biztosításáról szóló 1998. évi XXVI. törvény (Fot.)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1600" dirty="0"/>
              <a:t>AZ EURÓPAI PARLAMENT ÉS A TANÁCS 2012/29/EU IRÁNYELVE (2012. október 25.) a bűncselekmények áldozatainak jogaira, támogatására és védelmére vonatkozó minimumszabályok megállapításáról és a 2001/220/IB tanácsi kerethatározat felváltásáról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1600" dirty="0"/>
              <a:t>1998. évi XIX. törvény a büntetőeljárásról (Be.)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1600" dirty="0"/>
              <a:t>Polgári Törvénykönyvről szóló 2013. évi V. törvény (Ptk.)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1600" dirty="0"/>
              <a:t>2013. évi CLV. törvény a támogatott döntéshozatalról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1600" dirty="0"/>
              <a:t>2003. évi CXXV. törvény az egyenlő bánásmódról és az esélyegyenlőség előmozdításáról (Ebktv.)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1600" dirty="0"/>
              <a:t>2012. évi C. törvény a Büntető Törvénykönyvről (Btk.)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1600" dirty="0"/>
              <a:t>2011. évi CXI. törvény az alapvető jogok biztosáról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1600" dirty="0"/>
              <a:t>2013. évi CLXV. törvény a panaszokról és a közérdekű bejelentésekről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1600" dirty="0"/>
              <a:t>2003. évi CXXV. törvény az egyenlő bánásmódról és az esélyegyenlőség előmozdításáról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1600" dirty="0"/>
              <a:t>1993. évi III. törvény a szociális igazgatásról és szociális ellátásokról (Szoctv.)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1600" dirty="0"/>
              <a:t>14/2012. (VII. 30.) Korm. rendelet az Országos Betegjogi, Ellátottjogi, Gyermekjogi és Dokumentációs Központról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1600" dirty="0"/>
              <a:t>A bűncselekmények áldozatainak segítéséről és az állami kárenyhítésről szóló 2005. évi CXXXV. törvény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1600" dirty="0"/>
              <a:t>A szociális, gyermekjóléti és gyermekvédelmi szolgáltatók, intézmények és hálózatok hatósági nyilvántartásáról és ellenőrzéséről szóló 369/2013.(X.24.) Korm. rendelet (</a:t>
            </a:r>
            <a:r>
              <a:rPr lang="hu-HU" sz="1600" dirty="0" err="1"/>
              <a:t>Sznyr</a:t>
            </a:r>
            <a:r>
              <a:rPr lang="hu-HU" sz="1600" dirty="0"/>
              <a:t>.)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1600" dirty="0" smtClean="0"/>
              <a:t>2/2013</a:t>
            </a:r>
            <a:r>
              <a:rPr lang="hu-HU" sz="1600" dirty="0"/>
              <a:t>. (I. 31.) ORFK utasítás a rendőrség áldozatsegítő feladatairól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447691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sz="quarter" idx="14"/>
          </p:nvPr>
        </p:nvSpPr>
        <p:spPr>
          <a:xfrm>
            <a:off x="211016" y="1387474"/>
            <a:ext cx="8721969" cy="3769717"/>
          </a:xfrm>
        </p:spPr>
        <p:txBody>
          <a:bodyPr/>
          <a:lstStyle/>
          <a:p>
            <a:endParaRPr lang="hu-HU" dirty="0" smtClean="0"/>
          </a:p>
          <a:p>
            <a:endParaRPr lang="hu-HU" dirty="0"/>
          </a:p>
          <a:p>
            <a:r>
              <a:rPr lang="hu-HU" dirty="0" smtClean="0"/>
              <a:t>Köszönöm a figyelmet!</a:t>
            </a:r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436014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vwMQXC9P0e.pa6V4.WQV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bdLq_Vtz0WPgZs3m2AXq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f4ldpmV0aWAfIwZmeVX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1AaDugBxkiv4N0nf5Z3R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2i63v8Dxk690l3kg7_LY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oeQh6ItmEmehZQMvNXkk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8maXaidkGt.ae8ETN6S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NYP5l5gYkOjNYGGdOT21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LZQc7s4Xk.MqaQHOo6UZ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t8ot7v6fkiqQ.B..gPnQ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0UEGLoW2E2EMSwtDw_tf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K6IqbIiOECgLaPUgi506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m7tfPJ1EWS_2Ca8QiAO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m7tfPJ1EWS_2Ca8QiAO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m7tfPJ1EWS_2Ca8QiAO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oeQh6ItmEmehZQMvNXkk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8maXaidkGt.ae8ETN6S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NYP5l5gYkOjNYGGdOT21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LZQc7s4Xk.MqaQHOo6UZ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0UEGLoW2E2EMSwtDw_tf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K6IqbIiOECgLaPUgi506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m7tfPJ1EWS_2Ca8QiAO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m7tfPJ1EWS_2Ca8QiAO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m7tfPJ1EWS_2Ca8QiAO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oeQh6ItmEmehZQMvNXkk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8maXaidkGt.ae8ETN6S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NYP5l5gYkOjNYGGdOT21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LZQc7s4Xk.MqaQHOo6UZ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0UEGLoW2E2EMSwtDw_tf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m7tfPJ1EWS_2Ca8QiAO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oeQh6ItmEmehZQMvNXkk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8maXaidkGt.ae8ETN6S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NYP5l5gYkOjNYGGdOT21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LZQc7s4Xk.MqaQHOo6UZ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0UEGLoW2E2EMSwtDw_tf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m7tfPJ1EWS_2Ca8QiAO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oeQh6ItmEmehZQMvNXkk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8maXaidkGt.ae8ETN6S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NYP5l5gYkOjNYGGdOT21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LZQc7s4Xk.MqaQHOo6UZg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0UEGLoW2E2EMSwtDw_tf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m7tfPJ1EWS_2Ca8QiAO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oeQh6ItmEmehZQMvNXkk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8maXaidkGt.ae8ETN6S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NYP5l5gYkOjNYGGdOT21w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LZQc7s4Xk.MqaQHOo6UZ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0UEGLoW2E2EMSwtDw_tf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m7tfPJ1EWS_2Ca8QiAOw"/>
</p:tagLst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gyéni 1. séma">
      <a:majorFont>
        <a:latin typeface="Gill Sans MT Condensed"/>
        <a:ea typeface=""/>
        <a:cs typeface=""/>
      </a:majorFont>
      <a:minorFont>
        <a:latin typeface="Gill Sans MT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2625</TotalTime>
  <Words>1284</Words>
  <Application>Microsoft Office PowerPoint</Application>
  <PresentationFormat>Diavetítés a képernyőre (4:3 oldalarány)</PresentationFormat>
  <Paragraphs>221</Paragraphs>
  <Slides>10</Slides>
  <Notes>0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2" baseType="lpstr">
      <vt:lpstr>Office-téma</vt:lpstr>
      <vt:lpstr>think-cell Slide</vt:lpstr>
      <vt:lpstr>Abúzus esetén nyitva álló jogorvoslati lehetőségek  „Beszéljünk az abúzusról” konferencia, Fogyatékos Személyek Esélyegyenlőségéért Közhasznú Nonprofit Kft. Eötvös Loránd Tudományegyetem, Bárczi Gusztáv Gyógypedagógiai Kar Budapest, 2015.05.21.  </vt:lpstr>
      <vt:lpstr>Abúzus [szakmai definíció]: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DR.GAZSI ADRIENN</dc:creator>
  <cp:lastModifiedBy>dr. Gazsi Adrienn</cp:lastModifiedBy>
  <cp:revision>270</cp:revision>
  <cp:lastPrinted>2011-10-13T13:19:11Z</cp:lastPrinted>
  <dcterms:created xsi:type="dcterms:W3CDTF">2011-10-13T05:19:35Z</dcterms:created>
  <dcterms:modified xsi:type="dcterms:W3CDTF">2015-05-19T09:37:20Z</dcterms:modified>
</cp:coreProperties>
</file>