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994" r:id="rId1"/>
  </p:sldMasterIdLst>
  <p:notesMasterIdLst>
    <p:notesMasterId r:id="rId9"/>
  </p:notesMasterIdLst>
  <p:handoutMasterIdLst>
    <p:handoutMasterId r:id="rId10"/>
  </p:handoutMasterIdLst>
  <p:sldIdLst>
    <p:sldId id="597" r:id="rId2"/>
    <p:sldId id="540" r:id="rId3"/>
    <p:sldId id="590" r:id="rId4"/>
    <p:sldId id="591" r:id="rId5"/>
    <p:sldId id="592" r:id="rId6"/>
    <p:sldId id="593" r:id="rId7"/>
    <p:sldId id="594" r:id="rId8"/>
  </p:sldIdLst>
  <p:sldSz cx="9144000" cy="6858000" type="screen4x3"/>
  <p:notesSz cx="6735763" cy="9866313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33"/>
    <a:srgbClr val="FFFF99"/>
    <a:srgbClr val="FF9900"/>
    <a:srgbClr val="CCFFCC"/>
    <a:srgbClr val="FF9966"/>
    <a:srgbClr val="66CCFF"/>
    <a:srgbClr val="666633"/>
    <a:srgbClr val="CCFF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Közepesen sötét stílus 3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Közepesen sötét stílus 3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ötét stílus 1 – 3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éma alapján készült stílus 2 – 3. jelölőszín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4" autoAdjust="0"/>
    <p:restoredTop sz="98579" autoAdjust="0"/>
  </p:normalViewPr>
  <p:slideViewPr>
    <p:cSldViewPr>
      <p:cViewPr>
        <p:scale>
          <a:sx n="70" d="100"/>
          <a:sy n="70" d="100"/>
        </p:scale>
        <p:origin x="-1548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627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627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1D51847-6480-4872-A12E-7663F3C8DC6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6618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627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888" y="4687052"/>
            <a:ext cx="4939987" cy="4439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627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F1F259E-B2DA-4484-9CBC-B4A21ADB1BA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51650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 smtClean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3633945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A601-C4C0-4E1A-AC74-2F58B5F613B6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© KONETT Team</a:t>
            </a:r>
            <a:endParaRPr lang="hu-HU" dirty="0" smtClean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585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B773F-E71A-45AF-A77E-19153485F49D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© KONETT Team</a:t>
            </a:r>
            <a:endParaRPr lang="hu-HU" dirty="0" smtClean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688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AEA34-4879-4F83-B5FE-5E7F0E36159B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© KONETT Team</a:t>
            </a:r>
            <a:endParaRPr lang="hu-HU" dirty="0" smtClean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527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7234-7052-4A2F-9FEA-176FD9BBCC96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© KONETT Team</a:t>
            </a:r>
            <a:endParaRPr lang="hu-HU" dirty="0" smtClean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4675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ED9C-AE72-4DE8-8E7C-A61990C0F3F3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© KONETT Team</a:t>
            </a:r>
            <a:endParaRPr lang="hu-HU" dirty="0" smtClean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628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CBE77-DF48-4F99-9F28-81906B1D3F4A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© KONETT Team</a:t>
            </a:r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755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 smtClean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4824657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3012-72FF-471C-B4CA-BE883CA1B9A5}" type="datetimeFigureOut">
              <a:rPr lang="hu-HU" smtClean="0"/>
              <a:t>2013.08.29.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0B725-6C93-4D93-849D-3DD760C49C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8292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3012-72FF-471C-B4CA-BE883CA1B9A5}" type="datetimeFigureOut">
              <a:rPr lang="hu-HU" smtClean="0"/>
              <a:t>2013.08.29.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0B725-6C93-4D93-849D-3DD760C49C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709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3012-72FF-471C-B4CA-BE883CA1B9A5}" type="datetimeFigureOut">
              <a:rPr lang="hu-HU" smtClean="0"/>
              <a:t>2013.08.29.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0B725-6C93-4D93-849D-3DD760C49CD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1739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erdo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6798448" cy="44644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29208" y="6254647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fld id="{26B05084-E26B-4AEB-A4EA-2CCAA6C15CFB}" type="datetime3">
              <a:rPr lang="en-GB" smtClean="0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2771800" y="6237312"/>
            <a:ext cx="3456384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© KONETT Team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44208" y="6224249"/>
            <a:ext cx="2386608" cy="457200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ct val="2000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 smtClean="0"/>
              <a:t>Change Management Course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 smtClean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7" name="Picture 1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66" y="116653"/>
            <a:ext cx="536720" cy="60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</p:pic>
      <p:pic>
        <p:nvPicPr>
          <p:cNvPr id="8" name="Kép 6" descr="320x144_Uj_ERFO_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" y="764704"/>
            <a:ext cx="10668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"/>
          <p:cNvSpPr txBox="1">
            <a:spLocks noChangeArrowheads="1"/>
          </p:cNvSpPr>
          <p:nvPr userDrawn="1"/>
        </p:nvSpPr>
        <p:spPr bwMode="auto">
          <a:xfrm>
            <a:off x="611560" y="6453337"/>
            <a:ext cx="1872208" cy="216024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Cambria" charset="0"/>
                <a:ea typeface="ÇlÇr ñæí©" charset="0"/>
              </a:rPr>
              <a:t>TÁMOP-5.3.8-11/A1-2012-0001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20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5" r:id="rId1"/>
    <p:sldLayoutId id="2147484996" r:id="rId2"/>
    <p:sldLayoutId id="2147484997" r:id="rId3"/>
    <p:sldLayoutId id="2147484998" r:id="rId4"/>
    <p:sldLayoutId id="2147484999" r:id="rId5"/>
    <p:sldLayoutId id="2147485000" r:id="rId6"/>
    <p:sldLayoutId id="2147485001" r:id="rId7"/>
    <p:sldLayoutId id="2147485002" r:id="rId8"/>
    <p:sldLayoutId id="2147485003" r:id="rId9"/>
    <p:sldLayoutId id="2147485004" r:id="rId10"/>
    <p:sldLayoutId id="2147485005" r:id="rId11"/>
    <p:sldLayoutId id="2147484982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19.jpeg"/><Relationship Id="rId3" Type="http://schemas.openxmlformats.org/officeDocument/2006/relationships/image" Target="../media/image5.png"/><Relationship Id="rId21" Type="http://schemas.openxmlformats.org/officeDocument/2006/relationships/image" Target="../media/image22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jpeg"/><Relationship Id="rId2" Type="http://schemas.openxmlformats.org/officeDocument/2006/relationships/image" Target="../media/image4.jpeg"/><Relationship Id="rId16" Type="http://schemas.openxmlformats.org/officeDocument/2006/relationships/image" Target="../media/image2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89" y="2812375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41" name="rg_hi" descr="ANd9GcRQWE94rdeCjDjAF-r_NbRBMzt41fmzQax-CR4QZVaqYnW9pS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9" name="Picture 59" descr="banner_asztalos_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4664"/>
            <a:ext cx="432048" cy="432048"/>
          </a:xfrm>
          <a:prstGeom prst="rect">
            <a:avLst/>
          </a:prstGeom>
          <a:noFill/>
        </p:spPr>
      </p:pic>
      <p:pic>
        <p:nvPicPr>
          <p:cNvPr id="10298" name="Picture 58" descr="banner_bor_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04664"/>
            <a:ext cx="432048" cy="432048"/>
          </a:xfrm>
          <a:prstGeom prst="rect">
            <a:avLst/>
          </a:prstGeom>
          <a:noFill/>
        </p:spPr>
      </p:pic>
      <p:pic>
        <p:nvPicPr>
          <p:cNvPr id="10297" name="Picture 57" descr="banner_csomagolo_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04664"/>
            <a:ext cx="432048" cy="432048"/>
          </a:xfrm>
          <a:prstGeom prst="rect">
            <a:avLst/>
          </a:prstGeom>
          <a:noFill/>
        </p:spPr>
      </p:pic>
      <p:pic>
        <p:nvPicPr>
          <p:cNvPr id="10296" name="Picture 56" descr="banner_felkeszito_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04664"/>
            <a:ext cx="432048" cy="432048"/>
          </a:xfrm>
          <a:prstGeom prst="rect">
            <a:avLst/>
          </a:prstGeom>
          <a:noFill/>
        </p:spPr>
      </p:pic>
      <p:pic>
        <p:nvPicPr>
          <p:cNvPr id="10295" name="Picture 55" descr="banner_hobby_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404664"/>
            <a:ext cx="432048" cy="432048"/>
          </a:xfrm>
          <a:prstGeom prst="rect">
            <a:avLst/>
          </a:prstGeom>
          <a:noFill/>
        </p:spPr>
      </p:pic>
      <p:pic>
        <p:nvPicPr>
          <p:cNvPr id="10294" name="Picture 54" descr="banner_muanyag_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404664"/>
            <a:ext cx="432048" cy="432048"/>
          </a:xfrm>
          <a:prstGeom prst="rect">
            <a:avLst/>
          </a:prstGeom>
          <a:noFill/>
        </p:spPr>
      </p:pic>
      <p:pic>
        <p:nvPicPr>
          <p:cNvPr id="10293" name="Picture 53" descr="banner_nyomda_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6056" y="404664"/>
            <a:ext cx="432048" cy="432048"/>
          </a:xfrm>
          <a:prstGeom prst="rect">
            <a:avLst/>
          </a:prstGeom>
          <a:noFill/>
        </p:spPr>
      </p:pic>
      <p:pic>
        <p:nvPicPr>
          <p:cNvPr id="10292" name="Picture 52" descr="banner_papir_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52120" y="404664"/>
            <a:ext cx="432048" cy="432048"/>
          </a:xfrm>
          <a:prstGeom prst="rect">
            <a:avLst/>
          </a:prstGeom>
          <a:noFill/>
        </p:spPr>
      </p:pic>
      <p:pic>
        <p:nvPicPr>
          <p:cNvPr id="10291" name="Picture 51" descr="banner_sepru_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404664"/>
            <a:ext cx="432048" cy="432048"/>
          </a:xfrm>
          <a:prstGeom prst="rect">
            <a:avLst/>
          </a:prstGeom>
          <a:noFill/>
        </p:spPr>
      </p:pic>
      <p:pic>
        <p:nvPicPr>
          <p:cNvPr id="10290" name="Picture 50" descr="banner_szerelo_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4248" y="404664"/>
            <a:ext cx="432048" cy="432048"/>
          </a:xfrm>
          <a:prstGeom prst="rect">
            <a:avLst/>
          </a:prstGeom>
          <a:noFill/>
        </p:spPr>
      </p:pic>
      <p:pic>
        <p:nvPicPr>
          <p:cNvPr id="10289" name="Picture 49" descr="banner_textil_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80312" y="404664"/>
            <a:ext cx="432048" cy="432048"/>
          </a:xfrm>
          <a:prstGeom prst="rect">
            <a:avLst/>
          </a:prstGeom>
          <a:noFill/>
        </p:spPr>
      </p:pic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22860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228600" y="1228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22860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4" name="Rectangle 64"/>
          <p:cNvSpPr>
            <a:spLocks noChangeArrowheads="1"/>
          </p:cNvSpPr>
          <p:nvPr/>
        </p:nvSpPr>
        <p:spPr bwMode="auto">
          <a:xfrm>
            <a:off x="228600" y="1952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5" name="Rectangle 65"/>
          <p:cNvSpPr>
            <a:spLocks noChangeArrowheads="1"/>
          </p:cNvSpPr>
          <p:nvPr/>
        </p:nvSpPr>
        <p:spPr bwMode="auto">
          <a:xfrm>
            <a:off x="228600" y="2343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6" name="Rectangle 66"/>
          <p:cNvSpPr>
            <a:spLocks noChangeArrowheads="1"/>
          </p:cNvSpPr>
          <p:nvPr/>
        </p:nvSpPr>
        <p:spPr bwMode="auto">
          <a:xfrm>
            <a:off x="228600" y="2695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7" name="Rectangle 67"/>
          <p:cNvSpPr>
            <a:spLocks noChangeArrowheads="1"/>
          </p:cNvSpPr>
          <p:nvPr/>
        </p:nvSpPr>
        <p:spPr bwMode="auto">
          <a:xfrm>
            <a:off x="22860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8" name="Rectangle 68"/>
          <p:cNvSpPr>
            <a:spLocks noChangeArrowheads="1"/>
          </p:cNvSpPr>
          <p:nvPr/>
        </p:nvSpPr>
        <p:spPr bwMode="auto">
          <a:xfrm>
            <a:off x="22860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9" name="Rectangle 69"/>
          <p:cNvSpPr>
            <a:spLocks noChangeArrowheads="1"/>
          </p:cNvSpPr>
          <p:nvPr/>
        </p:nvSpPr>
        <p:spPr bwMode="auto">
          <a:xfrm>
            <a:off x="228600" y="3848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0" name="Rectangle 70"/>
          <p:cNvSpPr>
            <a:spLocks noChangeArrowheads="1"/>
          </p:cNvSpPr>
          <p:nvPr/>
        </p:nvSpPr>
        <p:spPr bwMode="auto">
          <a:xfrm>
            <a:off x="228600" y="423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314" name="Objektum 7"/>
          <p:cNvPicPr>
            <a:picLocks noChangeArrowheads="1"/>
          </p:cNvPicPr>
          <p:nvPr/>
        </p:nvPicPr>
        <p:blipFill>
          <a:blip r:embed="rId14" cstate="print"/>
          <a:srcRect l="-3789" t="-2179" r="-5789" b="-7133"/>
          <a:stretch>
            <a:fillRect/>
          </a:stretch>
        </p:blipFill>
        <p:spPr bwMode="auto">
          <a:xfrm>
            <a:off x="2483768" y="1196752"/>
            <a:ext cx="43338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11" y="1273968"/>
            <a:ext cx="106045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Kép 32" descr="320x144_Uj_ERFO_logo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1" y="2102166"/>
            <a:ext cx="895350" cy="481965"/>
          </a:xfrm>
          <a:prstGeom prst="rect">
            <a:avLst/>
          </a:prstGeom>
          <a:noFill/>
        </p:spPr>
      </p:pic>
      <p:pic>
        <p:nvPicPr>
          <p:cNvPr id="34" name="Kép 33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1" y="2733288"/>
            <a:ext cx="1085850" cy="371475"/>
          </a:xfrm>
          <a:prstGeom prst="rect">
            <a:avLst/>
          </a:prstGeom>
          <a:noFill/>
        </p:spPr>
      </p:pic>
      <p:pic>
        <p:nvPicPr>
          <p:cNvPr id="35" name="Kép 34" descr="kezmu_logo_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31" y="3244627"/>
            <a:ext cx="867410" cy="74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Kép 35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90" y="4250633"/>
            <a:ext cx="1076325" cy="363220"/>
          </a:xfrm>
          <a:prstGeom prst="rect">
            <a:avLst/>
          </a:prstGeom>
          <a:noFill/>
        </p:spPr>
      </p:pic>
      <p:pic>
        <p:nvPicPr>
          <p:cNvPr id="37" name="Picture 4" descr="Leírás: uszt_logo_rgb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213936"/>
            <a:ext cx="2125345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Kép 37"/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86" y="5589240"/>
            <a:ext cx="2880360" cy="899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Érzelem</a:t>
            </a:r>
            <a:endParaRPr lang="hu-HU" dirty="0"/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223047"/>
              </p:ext>
            </p:extLst>
          </p:nvPr>
        </p:nvGraphicFramePr>
        <p:xfrm>
          <a:off x="899592" y="1052625"/>
          <a:ext cx="7992888" cy="4568201"/>
        </p:xfrm>
        <a:graphic>
          <a:graphicData uri="http://schemas.openxmlformats.org/drawingml/2006/table">
            <a:tbl>
              <a:tblPr/>
              <a:tblGrid>
                <a:gridCol w="7848872"/>
                <a:gridCol w="144016"/>
              </a:tblGrid>
              <a:tr h="360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noProof="0" dirty="0"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noProof="0"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1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800" i="0" noProof="0" dirty="0" err="1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Egyéni</a:t>
                      </a:r>
                      <a:r>
                        <a:rPr lang="en-GB" sz="2800" i="0" noProof="0" dirty="0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2800" i="0" noProof="0" dirty="0" err="1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állapot</a:t>
                      </a:r>
                      <a:r>
                        <a:rPr lang="en-GB" sz="2800" i="0" noProof="0" dirty="0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GB" sz="2800" i="0" noProof="0" dirty="0" err="1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válasz</a:t>
                      </a:r>
                      <a:r>
                        <a:rPr lang="en-GB" sz="2800" i="0" noProof="0" dirty="0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GB" sz="2800" i="0" noProof="0" dirty="0" err="1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külvilág</a:t>
                      </a:r>
                      <a:r>
                        <a:rPr lang="en-GB" sz="2800" i="0" noProof="0" dirty="0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2800" i="0" noProof="0" dirty="0" err="1" smtClean="0">
                          <a:latin typeface="Gill Sans MT" pitchFamily="34" charset="-18"/>
                          <a:ea typeface="Times New Roman"/>
                          <a:cs typeface="Times New Roman"/>
                        </a:rPr>
                        <a:t>változásaira</a:t>
                      </a:r>
                      <a:endParaRPr lang="hu-HU" sz="2800" i="0" noProof="0" dirty="0" smtClean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i="0" noProof="0" dirty="0" smtClean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i="1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4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il_fi" descr="dinny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852936"/>
            <a:ext cx="153509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data.whicdn.com/images/16464758/294066_2139410606657_1287905449_2600769_1601243993_n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348880"/>
            <a:ext cx="3312368" cy="2484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16750" cy="1243012"/>
          </a:xfrm>
        </p:spPr>
        <p:txBody>
          <a:bodyPr/>
          <a:lstStyle/>
          <a:p>
            <a:r>
              <a:rPr lang="hu-HU" dirty="0" smtClean="0"/>
              <a:t>Alapérzelmek – melyik melyik?</a:t>
            </a:r>
            <a:endParaRPr lang="hu-HU" dirty="0"/>
          </a:p>
        </p:txBody>
      </p:sp>
      <p:sp>
        <p:nvSpPr>
          <p:cNvPr id="6" name="TextBox 5"/>
          <p:cNvSpPr txBox="1"/>
          <p:nvPr/>
        </p:nvSpPr>
        <p:spPr>
          <a:xfrm>
            <a:off x="1712285" y="2234024"/>
            <a:ext cx="242045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Öröm</a:t>
            </a:r>
            <a:endParaRPr lang="en-US" dirty="0" smtClean="0"/>
          </a:p>
          <a:p>
            <a:r>
              <a:rPr lang="en-US" dirty="0" err="1" smtClean="0"/>
              <a:t>Bánat</a:t>
            </a:r>
            <a:endParaRPr lang="en-US" dirty="0" smtClean="0"/>
          </a:p>
          <a:p>
            <a:r>
              <a:rPr lang="en-US" dirty="0" err="1" smtClean="0"/>
              <a:t>Düh</a:t>
            </a:r>
            <a:endParaRPr lang="en-US" dirty="0" smtClean="0"/>
          </a:p>
          <a:p>
            <a:r>
              <a:rPr lang="en-US" dirty="0" err="1" smtClean="0"/>
              <a:t>Meglepődés</a:t>
            </a:r>
            <a:endParaRPr lang="en-US" dirty="0" smtClean="0"/>
          </a:p>
          <a:p>
            <a:r>
              <a:rPr lang="en-US" dirty="0" err="1" smtClean="0"/>
              <a:t>Félelem</a:t>
            </a:r>
            <a:endParaRPr lang="en-US" dirty="0" smtClean="0"/>
          </a:p>
          <a:p>
            <a:r>
              <a:rPr lang="en-US" dirty="0" err="1"/>
              <a:t>U</a:t>
            </a:r>
            <a:r>
              <a:rPr lang="en-US" dirty="0" err="1" smtClean="0"/>
              <a:t>ndor</a:t>
            </a:r>
            <a:endParaRPr lang="en-US" dirty="0" smtClean="0"/>
          </a:p>
        </p:txBody>
      </p:sp>
      <p:pic>
        <p:nvPicPr>
          <p:cNvPr id="9217" name="il_fi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340768"/>
            <a:ext cx="17430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il_fi" descr="szomor%C3%BA%20kisl%C3%A1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924944"/>
            <a:ext cx="173786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il_fi" descr="har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2780928"/>
            <a:ext cx="1601788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il_fi" descr="meglepodi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4293096"/>
            <a:ext cx="167582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il_fi" descr="3976805_6d51cd344c5f770c18eaa6a7c2ef683b_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4293096"/>
            <a:ext cx="1512168" cy="124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il_fi" descr="disgust-199x3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936" y="1340768"/>
            <a:ext cx="110235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Érzet és érzelem</a:t>
            </a:r>
            <a:endParaRPr lang="hu-HU" dirty="0"/>
          </a:p>
        </p:txBody>
      </p:sp>
      <p:sp>
        <p:nvSpPr>
          <p:cNvPr id="6" name="TextBox 5"/>
          <p:cNvSpPr txBox="1"/>
          <p:nvPr/>
        </p:nvSpPr>
        <p:spPr>
          <a:xfrm>
            <a:off x="1331640" y="1556792"/>
            <a:ext cx="74240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Észlelés</a:t>
            </a:r>
            <a:endParaRPr lang="en-US" dirty="0" smtClean="0"/>
          </a:p>
          <a:p>
            <a:r>
              <a:rPr lang="en-US" dirty="0" err="1" smtClean="0"/>
              <a:t>Fizikai</a:t>
            </a:r>
            <a:r>
              <a:rPr lang="en-US" dirty="0" smtClean="0"/>
              <a:t> </a:t>
            </a:r>
            <a:r>
              <a:rPr lang="en-US" dirty="0" err="1" smtClean="0"/>
              <a:t>érzet</a:t>
            </a:r>
            <a:r>
              <a:rPr lang="en-US" dirty="0" smtClean="0"/>
              <a:t>: </a:t>
            </a:r>
            <a:r>
              <a:rPr lang="en-US" dirty="0" err="1" smtClean="0"/>
              <a:t>fizikai</a:t>
            </a:r>
            <a:r>
              <a:rPr lang="en-US" dirty="0" smtClean="0"/>
              <a:t> </a:t>
            </a:r>
            <a:r>
              <a:rPr lang="en-US" dirty="0" err="1" smtClean="0"/>
              <a:t>környezetünk</a:t>
            </a:r>
            <a:endParaRPr lang="en-US" dirty="0" smtClean="0"/>
          </a:p>
          <a:p>
            <a:r>
              <a:rPr lang="en-US" dirty="0" err="1" smtClean="0"/>
              <a:t>Érzelem</a:t>
            </a:r>
            <a:r>
              <a:rPr lang="en-US" dirty="0" smtClean="0"/>
              <a:t>: </a:t>
            </a:r>
            <a:r>
              <a:rPr lang="en-US" dirty="0" err="1" smtClean="0"/>
              <a:t>másokkal</a:t>
            </a:r>
            <a:r>
              <a:rPr lang="en-US" dirty="0" smtClean="0"/>
              <a:t> </a:t>
            </a:r>
            <a:r>
              <a:rPr lang="en-US" dirty="0" err="1" smtClean="0"/>
              <a:t>való</a:t>
            </a:r>
            <a:r>
              <a:rPr lang="en-US" dirty="0" smtClean="0"/>
              <a:t> </a:t>
            </a:r>
            <a:r>
              <a:rPr lang="en-US" dirty="0" err="1" smtClean="0"/>
              <a:t>kapcsolatok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Alkalmazkodás</a:t>
            </a:r>
            <a:endParaRPr lang="en-US" dirty="0"/>
          </a:p>
        </p:txBody>
      </p:sp>
      <p:pic>
        <p:nvPicPr>
          <p:cNvPr id="8194" name="Picture 2" descr="http://www.magyarorszagnet.hu/images/kapcsol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365104"/>
            <a:ext cx="2778083" cy="1296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Jól lét</a:t>
            </a:r>
            <a:endParaRPr lang="hu-HU" dirty="0"/>
          </a:p>
        </p:txBody>
      </p:sp>
      <p:sp>
        <p:nvSpPr>
          <p:cNvPr id="7" name="TextBox 6"/>
          <p:cNvSpPr txBox="1"/>
          <p:nvPr/>
        </p:nvSpPr>
        <p:spPr>
          <a:xfrm>
            <a:off x="1979712" y="2060848"/>
            <a:ext cx="57606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Fizikai</a:t>
            </a:r>
            <a:r>
              <a:rPr lang="en-US" dirty="0" smtClean="0"/>
              <a:t> </a:t>
            </a:r>
            <a:r>
              <a:rPr lang="en-US" dirty="0" err="1" smtClean="0"/>
              <a:t>fájdalom</a:t>
            </a:r>
            <a:r>
              <a:rPr lang="en-US" dirty="0" smtClean="0"/>
              <a:t> </a:t>
            </a:r>
            <a:r>
              <a:rPr lang="en-US" dirty="0" err="1" smtClean="0"/>
              <a:t>hiánya</a:t>
            </a:r>
            <a:r>
              <a:rPr lang="en-US" dirty="0" smtClean="0"/>
              <a:t> : </a:t>
            </a:r>
            <a:r>
              <a:rPr lang="en-US" dirty="0" err="1" smtClean="0"/>
              <a:t>egészséges</a:t>
            </a:r>
            <a:r>
              <a:rPr lang="en-US" dirty="0" smtClean="0"/>
              <a:t> </a:t>
            </a:r>
            <a:r>
              <a:rPr lang="en-US" dirty="0" err="1" smtClean="0"/>
              <a:t>szervezetben</a:t>
            </a:r>
            <a:r>
              <a:rPr lang="en-US" dirty="0" smtClean="0"/>
              <a:t> </a:t>
            </a:r>
            <a:r>
              <a:rPr lang="en-US" dirty="0" err="1" smtClean="0"/>
              <a:t>jól</a:t>
            </a:r>
            <a:r>
              <a:rPr lang="en-US" dirty="0" smtClean="0"/>
              <a:t> </a:t>
            </a:r>
            <a:r>
              <a:rPr lang="en-US" dirty="0" err="1" smtClean="0"/>
              <a:t>lét</a:t>
            </a:r>
            <a:endParaRPr lang="en-US" dirty="0" smtClean="0"/>
          </a:p>
          <a:p>
            <a:r>
              <a:rPr lang="en-US" dirty="0" err="1" smtClean="0"/>
              <a:t>Boldogság</a:t>
            </a:r>
            <a:r>
              <a:rPr lang="en-US" dirty="0" smtClean="0"/>
              <a:t>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en-US" dirty="0" err="1" smtClean="0"/>
              <a:t>alapérzésünk</a:t>
            </a:r>
            <a:r>
              <a:rPr lang="en-US" dirty="0" smtClean="0"/>
              <a:t>, </a:t>
            </a:r>
            <a:r>
              <a:rPr lang="en-US" dirty="0" err="1" smtClean="0"/>
              <a:t>amiben</a:t>
            </a:r>
            <a:r>
              <a:rPr lang="en-US" dirty="0" smtClean="0"/>
              <a:t> </a:t>
            </a:r>
            <a:r>
              <a:rPr lang="en-US" dirty="0" err="1" smtClean="0"/>
              <a:t>elégedettek</a:t>
            </a:r>
            <a:r>
              <a:rPr lang="en-US" dirty="0" smtClean="0"/>
              <a:t> </a:t>
            </a:r>
            <a:r>
              <a:rPr lang="en-US" dirty="0" err="1" smtClean="0"/>
              <a:t>vagyunk</a:t>
            </a:r>
            <a:endParaRPr lang="en-US" dirty="0"/>
          </a:p>
        </p:txBody>
      </p:sp>
      <p:pic>
        <p:nvPicPr>
          <p:cNvPr id="7170" name="Picture 2" descr="http://img.ehowcdn.com/article-new/ehow/images/a05/p6/20/importance-customer-satisfaction-survey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4653136"/>
            <a:ext cx="1624500" cy="1296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Érzelmek megkülönböztetése</a:t>
            </a:r>
            <a:endParaRPr lang="hu-HU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2029900"/>
            <a:ext cx="93883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érzünk</a:t>
            </a:r>
            <a:r>
              <a:rPr lang="en-US" dirty="0" smtClean="0"/>
              <a:t>? </a:t>
            </a:r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tapasztal</a:t>
            </a:r>
            <a:r>
              <a:rPr lang="en-US" dirty="0" smtClean="0"/>
              <a:t> a </a:t>
            </a:r>
            <a:r>
              <a:rPr lang="en-US" dirty="0" err="1" smtClean="0"/>
              <a:t>testünk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err="1" smtClean="0"/>
              <a:t>Mi</a:t>
            </a:r>
            <a:r>
              <a:rPr lang="en-US" dirty="0" smtClean="0"/>
              <a:t> </a:t>
            </a:r>
            <a:r>
              <a:rPr lang="en-US" dirty="0" err="1" smtClean="0"/>
              <a:t>történik</a:t>
            </a:r>
            <a:r>
              <a:rPr lang="en-US" dirty="0" smtClean="0"/>
              <a:t> a </a:t>
            </a:r>
            <a:r>
              <a:rPr lang="en-US" dirty="0" err="1" smtClean="0"/>
              <a:t>testemben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Hogy</a:t>
            </a:r>
            <a:r>
              <a:rPr lang="en-US" dirty="0" smtClean="0"/>
              <a:t> van a </a:t>
            </a:r>
            <a:r>
              <a:rPr lang="en-US" dirty="0" err="1" smtClean="0"/>
              <a:t>belsőm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Mi</a:t>
            </a:r>
            <a:r>
              <a:rPr lang="en-US" dirty="0" smtClean="0"/>
              <a:t> </a:t>
            </a:r>
            <a:r>
              <a:rPr lang="en-US" dirty="0" err="1" smtClean="0"/>
              <a:t>történik</a:t>
            </a:r>
            <a:r>
              <a:rPr lang="en-US" dirty="0" smtClean="0"/>
              <a:t> a </a:t>
            </a:r>
            <a:r>
              <a:rPr lang="en-US" dirty="0" err="1" smtClean="0"/>
              <a:t>bőröm</a:t>
            </a:r>
            <a:r>
              <a:rPr lang="en-US" dirty="0" smtClean="0"/>
              <a:t> </a:t>
            </a:r>
            <a:r>
              <a:rPr lang="en-US" dirty="0" err="1" smtClean="0"/>
              <a:t>felszínén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146" name="Picture 2" descr="http://www.otletlada.hu/wp-content/uploads/2011/10/k%C3%A9rd%C5%91jel-164x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492896"/>
            <a:ext cx="2088232" cy="2808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Érzelem kerék</a:t>
            </a:r>
            <a:endParaRPr lang="hu-HU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1556792"/>
            <a:ext cx="661604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Mire van </a:t>
            </a:r>
            <a:r>
              <a:rPr lang="en-US" dirty="0" err="1" smtClean="0"/>
              <a:t>szükségünk</a:t>
            </a:r>
            <a:r>
              <a:rPr lang="en-US" dirty="0"/>
              <a:t> </a:t>
            </a:r>
            <a:r>
              <a:rPr lang="en-US" dirty="0" smtClean="0"/>
              <a:t>ha</a:t>
            </a:r>
          </a:p>
          <a:p>
            <a:r>
              <a:rPr lang="en-US" dirty="0" err="1" smtClean="0"/>
              <a:t>Haragszunk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Szomorúak</a:t>
            </a:r>
            <a:r>
              <a:rPr lang="en-US" dirty="0" smtClean="0"/>
              <a:t> </a:t>
            </a:r>
            <a:r>
              <a:rPr lang="en-US" dirty="0" err="1" smtClean="0"/>
              <a:t>vagyunk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Félünk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Hogy</a:t>
            </a:r>
            <a:r>
              <a:rPr lang="en-US" dirty="0" smtClean="0"/>
              <a:t> </a:t>
            </a:r>
            <a:r>
              <a:rPr lang="en-US" dirty="0" err="1" smtClean="0"/>
              <a:t>elégedettek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</a:t>
            </a:r>
            <a:r>
              <a:rPr lang="en-US" dirty="0" err="1" smtClean="0"/>
              <a:t>nyugodtak</a:t>
            </a:r>
            <a:r>
              <a:rPr lang="en-US" dirty="0" smtClean="0"/>
              <a:t> </a:t>
            </a:r>
            <a:r>
              <a:rPr lang="en-US" dirty="0" err="1" smtClean="0"/>
              <a:t>legyünk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 descr="http://angyalforras.hu/index/src.php?image=12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653136"/>
            <a:ext cx="1334266" cy="1512168"/>
          </a:xfrm>
          <a:prstGeom prst="rect">
            <a:avLst/>
          </a:prstGeom>
          <a:noFill/>
        </p:spPr>
      </p:pic>
      <p:pic>
        <p:nvPicPr>
          <p:cNvPr id="5124" name="Picture 4" descr="http://www.szegedlive.hu/galeria/nagy/4374_pillango-virag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941168"/>
            <a:ext cx="1360151" cy="1224136"/>
          </a:xfrm>
          <a:prstGeom prst="rect">
            <a:avLst/>
          </a:prstGeom>
          <a:noFill/>
        </p:spPr>
      </p:pic>
      <p:sp>
        <p:nvSpPr>
          <p:cNvPr id="5126" name="AutoShape 6" descr="http://eletoromprogramok.com/uploads/images/szoveges_tartalom/Photoxpress_3951520.jpg"/>
          <p:cNvSpPr>
            <a:spLocks noChangeAspect="1" noChangeArrowheads="1"/>
          </p:cNvSpPr>
          <p:nvPr/>
        </p:nvSpPr>
        <p:spPr bwMode="auto">
          <a:xfrm>
            <a:off x="155575" y="-2528888"/>
            <a:ext cx="5276850" cy="5276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128" name="AutoShape 8" descr="http://eletoromprogramok.com/uploads/images/szoveges_tartalom/Photoxpress_3951520.jpg"/>
          <p:cNvSpPr>
            <a:spLocks noChangeAspect="1" noChangeArrowheads="1"/>
          </p:cNvSpPr>
          <p:nvPr/>
        </p:nvSpPr>
        <p:spPr bwMode="auto">
          <a:xfrm>
            <a:off x="155575" y="-2528888"/>
            <a:ext cx="5276850" cy="5276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5132" name="Picture 12" descr="http://eletoromprogramok.com/uploads/images/szoveges_tartalom/Photoxpress_39515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492896"/>
            <a:ext cx="1296143" cy="1296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3896</TotalTime>
  <Words>106</Words>
  <Application>Microsoft Office PowerPoint</Application>
  <PresentationFormat>Diavetítés a képernyőre (4:3 oldalarány)</PresentationFormat>
  <Paragraphs>40</Paragraphs>
  <Slides>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Office-téma</vt:lpstr>
      <vt:lpstr>PowerPoint bemutató</vt:lpstr>
      <vt:lpstr>Érzelem</vt:lpstr>
      <vt:lpstr>Alapérzelmek – melyik melyik?</vt:lpstr>
      <vt:lpstr>Érzet és érzelem</vt:lpstr>
      <vt:lpstr>Jól lét</vt:lpstr>
      <vt:lpstr>Érzelmek megkülönböztetése</vt:lpstr>
      <vt:lpstr>Érzelem kerék</vt:lpstr>
    </vt:vector>
  </TitlesOfParts>
  <Company>Konett Team Kft.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HEGYESI</dc:creator>
  <cp:lastModifiedBy>Nagy Dóra</cp:lastModifiedBy>
  <cp:revision>714</cp:revision>
  <cp:lastPrinted>2012-04-27T06:05:32Z</cp:lastPrinted>
  <dcterms:created xsi:type="dcterms:W3CDTF">2011-01-20T08:15:09Z</dcterms:created>
  <dcterms:modified xsi:type="dcterms:W3CDTF">2013-08-29T10:46:54Z</dcterms:modified>
</cp:coreProperties>
</file>