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600" r:id="rId2"/>
    <p:sldId id="540" r:id="rId3"/>
    <p:sldId id="589" r:id="rId4"/>
    <p:sldId id="590" r:id="rId5"/>
    <p:sldId id="591" r:id="rId6"/>
    <p:sldId id="596" r:id="rId7"/>
    <p:sldId id="592" r:id="rId8"/>
    <p:sldId id="593" r:id="rId9"/>
  </p:sldIdLst>
  <p:sldSz cx="9144000" cy="6858000" type="screen4x3"/>
  <p:notesSz cx="6735763" cy="9866313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9933"/>
    <a:srgbClr val="FFFF99"/>
    <a:srgbClr val="FF9900"/>
    <a:srgbClr val="CCFFCC"/>
    <a:srgbClr val="FF9966"/>
    <a:srgbClr val="66CCFF"/>
    <a:srgbClr val="666633"/>
    <a:srgbClr val="CCFFFF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Közepesen sötét stílus 2 – 3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Közepesen sötét stílus 2 – 4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Közepesen sötét stílus 2 – 5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Közepesen sötét stílus 2 – 6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Közepesen sötét stílus 3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incs stílus, csak rác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Közepesen sötét stílus 4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B344D84-9AFB-497E-A393-DC336BA19D2E}" styleName="Közepesen sötét stílus 3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Közepesen sötét stílus 3 – 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Sötét stílus 2 – 3./4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ötét stílus 1 – 3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ötét stílus 1 – 5. jelölőszín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Téma alapján készült stílus 2 – 3. jelölőszín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Közepesen sötét stílus 4 – 3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76" autoAdjust="0"/>
    <p:restoredTop sz="98535" autoAdjust="0"/>
  </p:normalViewPr>
  <p:slideViewPr>
    <p:cSldViewPr>
      <p:cViewPr>
        <p:scale>
          <a:sx n="70" d="100"/>
          <a:sy n="70" d="100"/>
        </p:scale>
        <p:origin x="-1548" y="-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7627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7627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solidFill>
                  <a:schemeClr val="tx2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1D51847-6480-4872-A12E-7663F3C8DC65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6618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7627" y="0"/>
            <a:ext cx="2918136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7888" y="4687052"/>
            <a:ext cx="4939987" cy="4439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7627" y="9372525"/>
            <a:ext cx="2918136" cy="49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F1F259E-B2DA-4484-9CBC-B4A21ADB1BA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5165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erdo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6798448" cy="446449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529208" y="6254647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fld id="{26B05084-E26B-4AEB-A4EA-2CCAA6C15CFB}" type="datetime3">
              <a:rPr lang="en-GB" smtClean="0"/>
              <a:pPr>
                <a:defRPr/>
              </a:pPr>
              <a:t>29 August, 2013</a:t>
            </a:fld>
            <a:endParaRPr lang="hu-HU" dirty="0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2771800" y="6237312"/>
            <a:ext cx="3456384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  <a:cs typeface="+mn-cs"/>
              </a:defRPr>
            </a:lvl1pPr>
          </a:lstStyle>
          <a:p>
            <a:pPr>
              <a:defRPr/>
            </a:pPr>
            <a:r>
              <a:rPr lang="hu-HU" dirty="0" smtClean="0"/>
              <a:t>© KONETT Team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444208" y="6224249"/>
            <a:ext cx="2386608" cy="457200"/>
          </a:xfrm>
          <a:prstGeom prst="rect">
            <a:avLst/>
          </a:prstGeom>
        </p:spPr>
        <p:txBody>
          <a:bodyPr anchor="ctr"/>
          <a:lstStyle>
            <a:lvl1pPr algn="ctr">
              <a:spcBef>
                <a:spcPct val="20000"/>
              </a:spcBef>
              <a:defRPr sz="1200" b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pPr>
              <a:defRPr/>
            </a:pPr>
            <a:r>
              <a:rPr lang="hu-HU" smtClean="0"/>
              <a:t>Change Management Course</a:t>
            </a:r>
            <a:endParaRPr lang="hu-H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Gill Sans MT" pitchFamily="34" charset="-18"/>
              </a:defRPr>
            </a:lvl1pPr>
            <a:lvl2pPr marL="742950" indent="-285750">
              <a:buClr>
                <a:schemeClr val="accent1">
                  <a:lumMod val="1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2pPr>
            <a:lvl3pPr marL="11430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3pPr>
            <a:lvl4pPr marL="1600200" indent="-228600">
              <a:buClr>
                <a:schemeClr val="bg2">
                  <a:lumMod val="50000"/>
                </a:schemeClr>
              </a:buClr>
              <a:buFont typeface="Wingdings" pitchFamily="2" charset="2"/>
              <a:buChar char="§"/>
              <a:defRPr>
                <a:latin typeface="Gill Sans MT" pitchFamily="34" charset="-18"/>
              </a:defRPr>
            </a:lvl4pPr>
            <a:lvl5pPr marL="2057400" indent="-228600">
              <a:buFont typeface="Arial" pitchFamily="34" charset="0"/>
              <a:buChar char="•"/>
              <a:defRPr>
                <a:latin typeface="Gill Sans MT" pitchFamily="34" charset="-18"/>
              </a:defRPr>
            </a:lvl5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6BD1A601-C4C0-4E1A-AC74-2F58B5F613B6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r>
              <a:rPr lang="hu-HU" dirty="0" smtClean="0"/>
              <a:t>© KONETT Team</a:t>
            </a: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B773F-E71A-45AF-A77E-19153485F49D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smtClean="0"/>
              <a:t>© KONETT Team</a:t>
            </a:r>
            <a:endParaRPr lang="hu-HU" dirty="0" smtClean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27088" y="2060575"/>
            <a:ext cx="3636962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16450" y="2060575"/>
            <a:ext cx="3638550" cy="3886200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 sz="2800">
                <a:latin typeface="Gill Sans MT" pitchFamily="34" charset="-18"/>
              </a:defRPr>
            </a:lvl1pPr>
            <a:lvl2pPr marL="742950" indent="-285750">
              <a:buFont typeface="Wingdings" pitchFamily="2" charset="2"/>
              <a:buChar char="§"/>
              <a:defRPr sz="2400">
                <a:latin typeface="Gill Sans MT" pitchFamily="34" charset="-18"/>
              </a:defRPr>
            </a:lvl2pPr>
            <a:lvl3pPr marL="1143000" indent="-228600">
              <a:buFont typeface="Wingdings" pitchFamily="2" charset="2"/>
              <a:buChar char="§"/>
              <a:defRPr sz="2000">
                <a:latin typeface="Gill Sans MT" pitchFamily="34" charset="-18"/>
              </a:defRPr>
            </a:lvl3pPr>
            <a:lvl4pPr marL="16002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4pPr>
            <a:lvl5pPr marL="2057400" indent="-228600">
              <a:buFont typeface="Wingdings" pitchFamily="2" charset="2"/>
              <a:buChar char="§"/>
              <a:defRPr sz="1800">
                <a:latin typeface="Gill Sans MT" pitchFamily="34" charset="-18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AEA34-4879-4F83-B5FE-5E7F0E36159B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© KONETT Team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48883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7504" y="170911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107504" y="2348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dirty="0" smtClean="0"/>
              <a:t>Mintaszöveg szerkesztése</a:t>
            </a:r>
          </a:p>
          <a:p>
            <a:pPr lvl="1"/>
            <a:r>
              <a:rPr lang="hu-HU" dirty="0" smtClean="0"/>
              <a:t>Második szint</a:t>
            </a:r>
          </a:p>
          <a:p>
            <a:pPr lvl="2"/>
            <a:r>
              <a:rPr lang="hu-HU" dirty="0" smtClean="0"/>
              <a:t>Harmadik szint</a:t>
            </a:r>
          </a:p>
          <a:p>
            <a:pPr lvl="3"/>
            <a:r>
              <a:rPr lang="hu-HU" dirty="0" smtClean="0"/>
              <a:t>Negyedik szint</a:t>
            </a:r>
          </a:p>
          <a:p>
            <a:pPr lvl="4"/>
            <a:r>
              <a:rPr lang="hu-HU" dirty="0" smtClean="0"/>
              <a:t>Ötödik szint</a:t>
            </a:r>
            <a:endParaRPr lang="hu-HU" dirty="0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295329" y="170911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295329" y="2348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7234-7052-4A2F-9FEA-176FD9BBCC96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© KONETT Team</a:t>
            </a: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ook Antiqua" pitchFamily="18" charset="0"/>
              </a:defRPr>
            </a:lvl1pPr>
          </a:lstStyle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0ED9C-AE72-4DE8-8E7C-A61990C0F3F3}" type="datetime3">
              <a:rPr lang="en-GB" smtClean="0"/>
              <a:pPr/>
              <a:t>29 August, 2013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u-HU" dirty="0" smtClean="0"/>
              <a:t>© KONETT Team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D60CBE77-DF48-4F99-9F28-81906B1D3F4A}" type="datetime3">
              <a:rPr lang="en-GB" smtClean="0"/>
              <a:pPr/>
              <a:t>29 August, 2013</a:t>
            </a:fld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r>
              <a:rPr lang="hu-HU" dirty="0" smtClean="0"/>
              <a:t>© KONETT Team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Mintacím szerkesztése</a:t>
            </a:r>
            <a:endParaRPr lang="hu-HU" dirty="0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42100" y="404813"/>
            <a:ext cx="1962150" cy="5541962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55650" y="404813"/>
            <a:ext cx="5734050" cy="5541962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Cím, diagra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6096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iagram helye 2"/>
          <p:cNvSpPr>
            <a:spLocks noGrp="1"/>
          </p:cNvSpPr>
          <p:nvPr>
            <p:ph type="chart" sz="half" idx="1"/>
          </p:nvPr>
        </p:nvSpPr>
        <p:spPr>
          <a:xfrm>
            <a:off x="457200" y="1752600"/>
            <a:ext cx="4038600" cy="4419600"/>
          </a:xfrm>
        </p:spPr>
        <p:txBody>
          <a:bodyPr/>
          <a:lstStyle/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752600"/>
            <a:ext cx="4038600" cy="44196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" y="6172200"/>
            <a:ext cx="8229600" cy="381000"/>
          </a:xfrm>
          <a:prstGeom prst="rect">
            <a:avLst/>
          </a:prstGeom>
        </p:spPr>
        <p:txBody>
          <a:bodyPr/>
          <a:lstStyle>
            <a:lvl1pPr algn="l">
              <a:spcBef>
                <a:spcPct val="0"/>
              </a:spcBef>
              <a:defRPr sz="180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hu-HU" smtClean="0"/>
              <a:t>© KONETT Team</a:t>
            </a:r>
            <a:endParaRPr lang="hu-H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701393" y="157960"/>
            <a:ext cx="7416750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hu-HU" dirty="0" smtClean="0"/>
          </a:p>
        </p:txBody>
      </p:sp>
      <p:sp>
        <p:nvSpPr>
          <p:cNvPr id="1024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2060575"/>
            <a:ext cx="742791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ebdings" pitchFamily="18" charset="2"/>
              <a:buChar char=""/>
              <a:tabLst/>
              <a:defRPr/>
            </a:pPr>
            <a:endParaRPr lang="hu-HU" dirty="0" smtClean="0"/>
          </a:p>
        </p:txBody>
      </p:sp>
      <p:sp>
        <p:nvSpPr>
          <p:cNvPr id="48169" name="Line 41"/>
          <p:cNvSpPr>
            <a:spLocks noChangeShapeType="1"/>
          </p:cNvSpPr>
          <p:nvPr/>
        </p:nvSpPr>
        <p:spPr bwMode="auto">
          <a:xfrm>
            <a:off x="8532813" y="0"/>
            <a:ext cx="0" cy="6858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hu-HU" sz="1800">
              <a:solidFill>
                <a:srgbClr val="000000"/>
              </a:solidFill>
              <a:cs typeface="+mn-cs"/>
            </a:endParaRPr>
          </a:p>
        </p:txBody>
      </p:sp>
      <p:pic>
        <p:nvPicPr>
          <p:cNvPr id="14" name="Picture 12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66" y="116653"/>
            <a:ext cx="536720" cy="60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chemeClr val="dk1">
                    <a:lumMod val="0"/>
                    <a:lumOff val="0"/>
                  </a:scheme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</p:pic>
      <p:sp>
        <p:nvSpPr>
          <p:cNvPr id="2" name="Dátum helye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endParaRPr lang="hu-HU" dirty="0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endParaRPr lang="hu-HU" dirty="0" smtClean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4"/>
          </p:nvPr>
        </p:nvSpPr>
        <p:spPr>
          <a:xfrm>
            <a:off x="6156176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defRPr>
            </a:lvl1pPr>
          </a:lstStyle>
          <a:p>
            <a:fld id="{294626B3-E259-4992-AC0D-1F34DD9EDA50}" type="slidenum">
              <a:rPr lang="hu-HU" smtClean="0"/>
              <a:pPr/>
              <a:t>‹#›</a:t>
            </a:fld>
            <a:endParaRPr lang="hu-HU"/>
          </a:p>
        </p:txBody>
      </p:sp>
      <p:pic>
        <p:nvPicPr>
          <p:cNvPr id="3073" name="Kép 6" descr="320x144_Uj_ERFO_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" y="764704"/>
            <a:ext cx="10668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 userDrawn="1"/>
        </p:nvSpPr>
        <p:spPr bwMode="auto">
          <a:xfrm>
            <a:off x="611560" y="6453337"/>
            <a:ext cx="1872208" cy="216024"/>
          </a:xfrm>
          <a:prstGeom prst="rect">
            <a:avLst/>
          </a:prstGeom>
          <a:solidFill>
            <a:srgbClr val="FFFFFF"/>
          </a:solidFill>
          <a:ln w="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Cambria" charset="0"/>
                <a:ea typeface="ÇlÇr ñæí©" charset="0"/>
              </a:rPr>
              <a:t>TÁMOP-5.3.8-11/A1-2012-0001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2" r:id="rId1"/>
    <p:sldLayoutId id="2147484983" r:id="rId2"/>
    <p:sldLayoutId id="2147484984" r:id="rId3"/>
    <p:sldLayoutId id="2147484985" r:id="rId4"/>
    <p:sldLayoutId id="2147484986" r:id="rId5"/>
    <p:sldLayoutId id="2147484987" r:id="rId6"/>
    <p:sldLayoutId id="2147484988" r:id="rId7"/>
    <p:sldLayoutId id="2147484990" r:id="rId8"/>
    <p:sldLayoutId id="2147484991" r:id="rId9"/>
    <p:sldLayoutId id="2147484992" r:id="rId10"/>
    <p:sldLayoutId id="2147484993" r:id="rId11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6600"/>
          </a:solidFill>
          <a:latin typeface="Book Antiqua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66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75000"/>
        <a:buFont typeface="Webdings" pitchFamily="18" charset="2"/>
        <a:buChar char=""/>
        <a:defRPr sz="2400">
          <a:solidFill>
            <a:schemeClr val="tx1"/>
          </a:solidFill>
          <a:latin typeface="Gill Sans MT" pitchFamily="34" charset="-18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9.jpeg"/><Relationship Id="rId3" Type="http://schemas.openxmlformats.org/officeDocument/2006/relationships/image" Target="../media/image5.png"/><Relationship Id="rId21" Type="http://schemas.openxmlformats.org/officeDocument/2006/relationships/image" Target="../media/image22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jpeg"/><Relationship Id="rId2" Type="http://schemas.openxmlformats.org/officeDocument/2006/relationships/image" Target="../media/image4.jpeg"/><Relationship Id="rId16" Type="http://schemas.openxmlformats.org/officeDocument/2006/relationships/image" Target="../media/image2.jpeg"/><Relationship Id="rId20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589" y="2812375"/>
            <a:ext cx="18466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41" name="rg_hi" descr="ANd9GcRQWE94rdeCjDjAF-r_NbRBMzt41fmzQax-CR4QZVaqYnW9pSu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9" name="Picture 59" descr="banner_asztalos_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4664"/>
            <a:ext cx="432048" cy="432048"/>
          </a:xfrm>
          <a:prstGeom prst="rect">
            <a:avLst/>
          </a:prstGeom>
          <a:noFill/>
        </p:spPr>
      </p:pic>
      <p:pic>
        <p:nvPicPr>
          <p:cNvPr id="10298" name="Picture 58" descr="banner_bor_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04664"/>
            <a:ext cx="432048" cy="432048"/>
          </a:xfrm>
          <a:prstGeom prst="rect">
            <a:avLst/>
          </a:prstGeom>
          <a:noFill/>
        </p:spPr>
      </p:pic>
      <p:pic>
        <p:nvPicPr>
          <p:cNvPr id="10297" name="Picture 57" descr="banner_csomagolo_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71800" y="404664"/>
            <a:ext cx="432048" cy="432048"/>
          </a:xfrm>
          <a:prstGeom prst="rect">
            <a:avLst/>
          </a:prstGeom>
          <a:noFill/>
        </p:spPr>
      </p:pic>
      <p:pic>
        <p:nvPicPr>
          <p:cNvPr id="10296" name="Picture 56" descr="banner_felkeszito_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04664"/>
            <a:ext cx="432048" cy="432048"/>
          </a:xfrm>
          <a:prstGeom prst="rect">
            <a:avLst/>
          </a:prstGeom>
          <a:noFill/>
        </p:spPr>
      </p:pic>
      <p:pic>
        <p:nvPicPr>
          <p:cNvPr id="10295" name="Picture 55" descr="banner_hobby_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404664"/>
            <a:ext cx="432048" cy="432048"/>
          </a:xfrm>
          <a:prstGeom prst="rect">
            <a:avLst/>
          </a:prstGeom>
          <a:noFill/>
        </p:spPr>
      </p:pic>
      <p:pic>
        <p:nvPicPr>
          <p:cNvPr id="10294" name="Picture 54" descr="banner_muanyag_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9992" y="404664"/>
            <a:ext cx="432048" cy="432048"/>
          </a:xfrm>
          <a:prstGeom prst="rect">
            <a:avLst/>
          </a:prstGeom>
          <a:noFill/>
        </p:spPr>
      </p:pic>
      <p:pic>
        <p:nvPicPr>
          <p:cNvPr id="10293" name="Picture 53" descr="banner_nyomda_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6056" y="404664"/>
            <a:ext cx="432048" cy="432048"/>
          </a:xfrm>
          <a:prstGeom prst="rect">
            <a:avLst/>
          </a:prstGeom>
          <a:noFill/>
        </p:spPr>
      </p:pic>
      <p:pic>
        <p:nvPicPr>
          <p:cNvPr id="10292" name="Picture 52" descr="banner_papir_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652120" y="404664"/>
            <a:ext cx="432048" cy="432048"/>
          </a:xfrm>
          <a:prstGeom prst="rect">
            <a:avLst/>
          </a:prstGeom>
          <a:noFill/>
        </p:spPr>
      </p:pic>
      <p:pic>
        <p:nvPicPr>
          <p:cNvPr id="10291" name="Picture 51" descr="banner_sepru_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28184" y="404664"/>
            <a:ext cx="432048" cy="432048"/>
          </a:xfrm>
          <a:prstGeom prst="rect">
            <a:avLst/>
          </a:prstGeom>
          <a:noFill/>
        </p:spPr>
      </p:pic>
      <p:pic>
        <p:nvPicPr>
          <p:cNvPr id="10290" name="Picture 50" descr="banner_szerelo_d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4248" y="404664"/>
            <a:ext cx="432048" cy="432048"/>
          </a:xfrm>
          <a:prstGeom prst="rect">
            <a:avLst/>
          </a:prstGeom>
          <a:noFill/>
        </p:spPr>
      </p:pic>
      <p:pic>
        <p:nvPicPr>
          <p:cNvPr id="10289" name="Picture 49" descr="banner_textil_d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80312" y="404664"/>
            <a:ext cx="432048" cy="432048"/>
          </a:xfrm>
          <a:prstGeom prst="rect">
            <a:avLst/>
          </a:prstGeom>
          <a:noFill/>
        </p:spPr>
      </p:pic>
      <p:sp>
        <p:nvSpPr>
          <p:cNvPr id="10300" name="Rectangle 6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10301" name="Rectangle 61"/>
          <p:cNvSpPr>
            <a:spLocks noChangeArrowheads="1"/>
          </p:cNvSpPr>
          <p:nvPr/>
        </p:nvSpPr>
        <p:spPr bwMode="auto">
          <a:xfrm>
            <a:off x="22860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2" name="Rectangle 62"/>
          <p:cNvSpPr>
            <a:spLocks noChangeArrowheads="1"/>
          </p:cNvSpPr>
          <p:nvPr/>
        </p:nvSpPr>
        <p:spPr bwMode="auto">
          <a:xfrm>
            <a:off x="228600" y="1228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3" name="Rectangle 63"/>
          <p:cNvSpPr>
            <a:spLocks noChangeArrowheads="1"/>
          </p:cNvSpPr>
          <p:nvPr/>
        </p:nvSpPr>
        <p:spPr bwMode="auto">
          <a:xfrm>
            <a:off x="228600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4" name="Rectangle 64"/>
          <p:cNvSpPr>
            <a:spLocks noChangeArrowheads="1"/>
          </p:cNvSpPr>
          <p:nvPr/>
        </p:nvSpPr>
        <p:spPr bwMode="auto">
          <a:xfrm>
            <a:off x="228600" y="1952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5" name="Rectangle 65"/>
          <p:cNvSpPr>
            <a:spLocks noChangeArrowheads="1"/>
          </p:cNvSpPr>
          <p:nvPr/>
        </p:nvSpPr>
        <p:spPr bwMode="auto">
          <a:xfrm>
            <a:off x="228600" y="2343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6" name="Rectangle 66"/>
          <p:cNvSpPr>
            <a:spLocks noChangeArrowheads="1"/>
          </p:cNvSpPr>
          <p:nvPr/>
        </p:nvSpPr>
        <p:spPr bwMode="auto">
          <a:xfrm>
            <a:off x="228600" y="2695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7" name="Rectangle 67"/>
          <p:cNvSpPr>
            <a:spLocks noChangeArrowheads="1"/>
          </p:cNvSpPr>
          <p:nvPr/>
        </p:nvSpPr>
        <p:spPr bwMode="auto">
          <a:xfrm>
            <a:off x="228600" y="3086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8" name="Rectangle 68"/>
          <p:cNvSpPr>
            <a:spLocks noChangeArrowheads="1"/>
          </p:cNvSpPr>
          <p:nvPr/>
        </p:nvSpPr>
        <p:spPr bwMode="auto">
          <a:xfrm>
            <a:off x="228600" y="3467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9" name="Rectangle 69"/>
          <p:cNvSpPr>
            <a:spLocks noChangeArrowheads="1"/>
          </p:cNvSpPr>
          <p:nvPr/>
        </p:nvSpPr>
        <p:spPr bwMode="auto">
          <a:xfrm>
            <a:off x="228600" y="3848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10" name="Rectangle 70"/>
          <p:cNvSpPr>
            <a:spLocks noChangeArrowheads="1"/>
          </p:cNvSpPr>
          <p:nvPr/>
        </p:nvSpPr>
        <p:spPr bwMode="auto">
          <a:xfrm>
            <a:off x="228600" y="4238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sz="2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</a:t>
            </a:r>
            <a:endParaRPr kumimoji="0" lang="hu-H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314" name="Objektum 7"/>
          <p:cNvPicPr>
            <a:picLocks noChangeArrowheads="1"/>
          </p:cNvPicPr>
          <p:nvPr/>
        </p:nvPicPr>
        <p:blipFill>
          <a:blip r:embed="rId14" cstate="print"/>
          <a:srcRect l="-3789" t="-2179" r="-5789" b="-7133"/>
          <a:stretch>
            <a:fillRect/>
          </a:stretch>
        </p:blipFill>
        <p:spPr bwMode="auto">
          <a:xfrm>
            <a:off x="2483768" y="1196752"/>
            <a:ext cx="4333875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11" y="1273968"/>
            <a:ext cx="1060450" cy="65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Kép 32" descr="320x144_Uj_ERFO_logo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1" y="2102166"/>
            <a:ext cx="895350" cy="481965"/>
          </a:xfrm>
          <a:prstGeom prst="rect">
            <a:avLst/>
          </a:prstGeom>
          <a:noFill/>
        </p:spPr>
      </p:pic>
      <p:pic>
        <p:nvPicPr>
          <p:cNvPr id="34" name="Kép 33"/>
          <p:cNvPicPr/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11" y="2695575"/>
            <a:ext cx="1085850" cy="371475"/>
          </a:xfrm>
          <a:prstGeom prst="rect">
            <a:avLst/>
          </a:prstGeom>
          <a:noFill/>
        </p:spPr>
      </p:pic>
      <p:pic>
        <p:nvPicPr>
          <p:cNvPr id="35" name="Kép 34" descr="kezmu_logo_"/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31" y="3244627"/>
            <a:ext cx="867410" cy="74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Kép 35"/>
          <p:cNvPicPr/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36" y="4238625"/>
            <a:ext cx="1076325" cy="363220"/>
          </a:xfrm>
          <a:prstGeom prst="rect">
            <a:avLst/>
          </a:prstGeom>
          <a:noFill/>
        </p:spPr>
      </p:pic>
      <p:pic>
        <p:nvPicPr>
          <p:cNvPr id="37" name="Picture 4" descr="Leírás: uszt_logo_rgb"/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092" y="1196752"/>
            <a:ext cx="212534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Kép 37"/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86" y="5589240"/>
            <a:ext cx="2880360" cy="899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Önismeret, öndefiníció, önértékelés </a:t>
            </a:r>
            <a:r>
              <a:rPr lang="en-US" dirty="0"/>
              <a:t/>
            </a:r>
            <a:br>
              <a:rPr lang="en-US" dirty="0"/>
            </a:br>
            <a:endParaRPr lang="hu-HU" dirty="0"/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277540"/>
              </p:ext>
            </p:extLst>
          </p:nvPr>
        </p:nvGraphicFramePr>
        <p:xfrm>
          <a:off x="899592" y="1052625"/>
          <a:ext cx="7992888" cy="4568201"/>
        </p:xfrm>
        <a:graphic>
          <a:graphicData uri="http://schemas.openxmlformats.org/drawingml/2006/table">
            <a:tbl>
              <a:tblPr/>
              <a:tblGrid>
                <a:gridCol w="7848872"/>
                <a:gridCol w="144016"/>
              </a:tblGrid>
              <a:tr h="360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noProof="0" dirty="0"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800" noProof="0">
                        <a:latin typeface="Book Antiqua" pitchFamily="18" charset="0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1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i="1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i="1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445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noProof="0" dirty="0">
                        <a:latin typeface="Gill Sans MT" pitchFamily="34" charset="-18"/>
                        <a:ea typeface="Times New Roman"/>
                        <a:cs typeface="Times New Roman"/>
                      </a:endParaRPr>
                    </a:p>
                  </a:txBody>
                  <a:tcPr marL="57150" marR="57150" marT="57150" marB="5715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il_fi" descr="http://www.lelkititkaink.hu/pict/onismere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556792"/>
            <a:ext cx="273630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Önismeret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475656" y="1340768"/>
            <a:ext cx="655272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Mérhető</a:t>
            </a:r>
            <a:r>
              <a:rPr lang="en-US" dirty="0" smtClean="0"/>
              <a:t> </a:t>
            </a:r>
            <a:r>
              <a:rPr lang="en-US" dirty="0" err="1" smtClean="0"/>
              <a:t>készségek</a:t>
            </a:r>
            <a:r>
              <a:rPr lang="en-US" dirty="0" smtClean="0"/>
              <a:t>, </a:t>
            </a:r>
            <a:r>
              <a:rPr lang="en-US" dirty="0" err="1" smtClean="0"/>
              <a:t>ismeretek</a:t>
            </a:r>
            <a:r>
              <a:rPr lang="en-US" dirty="0" smtClean="0"/>
              <a:t> (</a:t>
            </a:r>
            <a:r>
              <a:rPr lang="en-US" dirty="0" err="1" smtClean="0"/>
              <a:t>objektív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Képességek</a:t>
            </a:r>
            <a:r>
              <a:rPr lang="en-US" dirty="0" smtClean="0"/>
              <a:t> (</a:t>
            </a:r>
            <a:r>
              <a:rPr lang="en-US" dirty="0" err="1" smtClean="0"/>
              <a:t>megléte</a:t>
            </a:r>
            <a:r>
              <a:rPr lang="en-US" dirty="0" smtClean="0"/>
              <a:t> és </a:t>
            </a:r>
            <a:r>
              <a:rPr lang="en-US" dirty="0" err="1" smtClean="0"/>
              <a:t>értéke</a:t>
            </a:r>
            <a:r>
              <a:rPr lang="en-US" dirty="0" smtClean="0"/>
              <a:t> </a:t>
            </a:r>
            <a:r>
              <a:rPr lang="en-US" dirty="0" err="1" smtClean="0"/>
              <a:t>mások</a:t>
            </a:r>
            <a:r>
              <a:rPr lang="en-US" dirty="0" smtClean="0"/>
              <a:t> </a:t>
            </a:r>
            <a:r>
              <a:rPr lang="en-US" dirty="0" err="1" smtClean="0"/>
              <a:t>itéletétől</a:t>
            </a:r>
            <a:r>
              <a:rPr lang="en-US" dirty="0" smtClean="0"/>
              <a:t> </a:t>
            </a:r>
            <a:r>
              <a:rPr lang="en-US" dirty="0" err="1" smtClean="0"/>
              <a:t>függ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err="1" smtClean="0"/>
              <a:t>Helyes</a:t>
            </a:r>
            <a:r>
              <a:rPr lang="en-US" dirty="0" smtClean="0"/>
              <a:t> </a:t>
            </a:r>
            <a:r>
              <a:rPr lang="en-US" dirty="0" err="1" smtClean="0"/>
              <a:t>önismeret</a:t>
            </a:r>
            <a:r>
              <a:rPr lang="en-US" dirty="0" smtClean="0"/>
              <a:t>: </a:t>
            </a:r>
            <a:r>
              <a:rPr lang="en-US" dirty="0" err="1" smtClean="0"/>
              <a:t>kiegy</a:t>
            </a:r>
            <a:r>
              <a:rPr lang="hu-HU" dirty="0" smtClean="0"/>
              <a:t>e</a:t>
            </a:r>
            <a:r>
              <a:rPr lang="en-US" dirty="0" err="1" smtClean="0"/>
              <a:t>nsúlyozott</a:t>
            </a:r>
            <a:r>
              <a:rPr lang="en-US" dirty="0" smtClean="0"/>
              <a:t> (</a:t>
            </a:r>
            <a:r>
              <a:rPr lang="en-US" dirty="0" err="1" smtClean="0"/>
              <a:t>önimádat</a:t>
            </a:r>
            <a:r>
              <a:rPr lang="en-US" dirty="0" smtClean="0"/>
              <a:t> NE!, </a:t>
            </a:r>
            <a:r>
              <a:rPr lang="en-US" dirty="0" err="1" smtClean="0"/>
              <a:t>leértékelés</a:t>
            </a:r>
            <a:r>
              <a:rPr lang="en-US" dirty="0" smtClean="0"/>
              <a:t> SE!)</a:t>
            </a:r>
            <a:endParaRPr lang="en-US" dirty="0"/>
          </a:p>
        </p:txBody>
      </p:sp>
      <p:pic>
        <p:nvPicPr>
          <p:cNvPr id="7" name="il_fi" descr="http://www.harmonet.hu/data/cikkek/63000/63632/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268760"/>
            <a:ext cx="122413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l_fi" descr="http://www.pszicho.hu/data/pagecontent/0/onismeret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2420888"/>
            <a:ext cx="108012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l_fi" descr="http://kepgep.hu/2011/05/09/napi2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797152"/>
            <a:ext cx="223224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475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Milyen vagyok?</a:t>
            </a:r>
            <a:endParaRPr lang="hu-HU" dirty="0"/>
          </a:p>
        </p:txBody>
      </p:sp>
      <p:pic>
        <p:nvPicPr>
          <p:cNvPr id="1026" name="Kép 21" descr="http://imagestore1.cotcot.hu/39_16_71752_c62ac9e79cadc61ef484b31d4dacb1a1_465ae9_7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916832"/>
            <a:ext cx="454798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Személyes változás </a:t>
            </a:r>
            <a:endParaRPr lang="hu-HU" dirty="0"/>
          </a:p>
        </p:txBody>
      </p:sp>
      <p:sp>
        <p:nvSpPr>
          <p:cNvPr id="6" name="TextBox 5"/>
          <p:cNvSpPr txBox="1"/>
          <p:nvPr/>
        </p:nvSpPr>
        <p:spPr>
          <a:xfrm>
            <a:off x="899592" y="1655673"/>
            <a:ext cx="79208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nem</a:t>
            </a:r>
            <a:r>
              <a:rPr lang="en-US" dirty="0" smtClean="0"/>
              <a:t> </a:t>
            </a:r>
            <a:r>
              <a:rPr lang="en-US" dirty="0" err="1" smtClean="0"/>
              <a:t>léphetsz</a:t>
            </a:r>
            <a:r>
              <a:rPr lang="en-US" dirty="0" smtClean="0"/>
              <a:t> </a:t>
            </a:r>
            <a:r>
              <a:rPr lang="en-US" dirty="0" err="1" smtClean="0"/>
              <a:t>kétszer</a:t>
            </a:r>
            <a:r>
              <a:rPr lang="en-US" dirty="0" smtClean="0"/>
              <a:t> </a:t>
            </a:r>
            <a:r>
              <a:rPr lang="en-US" dirty="0" err="1" smtClean="0"/>
              <a:t>ugyanabba</a:t>
            </a:r>
            <a:r>
              <a:rPr lang="en-US" dirty="0" smtClean="0"/>
              <a:t> a </a:t>
            </a:r>
            <a:r>
              <a:rPr lang="en-US" dirty="0" err="1" smtClean="0"/>
              <a:t>folyóba</a:t>
            </a:r>
            <a:r>
              <a:rPr lang="en-US" dirty="0" smtClean="0"/>
              <a:t>”</a:t>
            </a:r>
            <a:r>
              <a:rPr lang="hu-HU" dirty="0" smtClean="0"/>
              <a:t> </a:t>
            </a:r>
            <a:endParaRPr lang="en-US" dirty="0" smtClean="0"/>
          </a:p>
          <a:p>
            <a:endParaRPr lang="hu-HU" dirty="0" smtClean="0"/>
          </a:p>
          <a:p>
            <a:endParaRPr lang="hu-HU" dirty="0" smtClean="0"/>
          </a:p>
          <a:p>
            <a:endParaRPr lang="en-US" dirty="0"/>
          </a:p>
          <a:p>
            <a:r>
              <a:rPr lang="en-US" dirty="0" smtClean="0"/>
              <a:t>Minden </a:t>
            </a:r>
            <a:r>
              <a:rPr lang="en-US" dirty="0" err="1" smtClean="0"/>
              <a:t>változás</a:t>
            </a:r>
            <a:r>
              <a:rPr lang="en-US" dirty="0" smtClean="0"/>
              <a:t> </a:t>
            </a:r>
            <a:r>
              <a:rPr lang="en-US" dirty="0" err="1" smtClean="0"/>
              <a:t>céljaink</a:t>
            </a:r>
            <a:r>
              <a:rPr lang="en-US" dirty="0" smtClean="0"/>
              <a:t>, </a:t>
            </a:r>
            <a:r>
              <a:rPr lang="en-US" dirty="0" err="1" smtClean="0"/>
              <a:t>szerepeink</a:t>
            </a:r>
            <a:r>
              <a:rPr lang="en-US" dirty="0" smtClean="0"/>
              <a:t>, </a:t>
            </a:r>
            <a:r>
              <a:rPr lang="en-US" dirty="0" err="1" smtClean="0"/>
              <a:t>viselkedésünk</a:t>
            </a:r>
            <a:r>
              <a:rPr lang="en-US" dirty="0" smtClean="0"/>
              <a:t> </a:t>
            </a:r>
            <a:r>
              <a:rPr lang="en-US" dirty="0" err="1" smtClean="0"/>
              <a:t>átgondolását</a:t>
            </a:r>
            <a:r>
              <a:rPr lang="en-US" dirty="0" smtClean="0"/>
              <a:t> </a:t>
            </a:r>
            <a:r>
              <a:rPr lang="en-US" dirty="0" err="1" smtClean="0"/>
              <a:t>igényli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Másképp</a:t>
            </a:r>
            <a:r>
              <a:rPr lang="en-US" dirty="0" smtClean="0"/>
              <a:t> </a:t>
            </a:r>
            <a:r>
              <a:rPr lang="en-US" dirty="0" err="1" smtClean="0"/>
              <a:t>kell</a:t>
            </a:r>
            <a:r>
              <a:rPr lang="en-US" dirty="0" smtClean="0"/>
              <a:t> </a:t>
            </a:r>
            <a:r>
              <a:rPr lang="en-US" dirty="0" err="1" smtClean="0"/>
              <a:t>csinálnunk</a:t>
            </a:r>
            <a:r>
              <a:rPr lang="en-US" dirty="0" smtClean="0"/>
              <a:t>!!</a:t>
            </a:r>
            <a:r>
              <a:rPr lang="hu-HU" dirty="0" smtClean="0"/>
              <a:t> </a:t>
            </a:r>
            <a:endParaRPr lang="en-US" dirty="0"/>
          </a:p>
        </p:txBody>
      </p:sp>
      <p:pic>
        <p:nvPicPr>
          <p:cNvPr id="2050" name="il_fi" descr="yyter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2348880"/>
            <a:ext cx="172819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Személyes</a:t>
            </a:r>
            <a:r>
              <a:rPr lang="en-US" dirty="0" smtClean="0"/>
              <a:t> </a:t>
            </a:r>
            <a:r>
              <a:rPr lang="en-US" dirty="0" err="1" smtClean="0"/>
              <a:t>jövőkép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49417" y="1814436"/>
            <a:ext cx="63189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Mit</a:t>
            </a:r>
            <a:r>
              <a:rPr lang="en-US" dirty="0" smtClean="0"/>
              <a:t> </a:t>
            </a:r>
            <a:r>
              <a:rPr lang="en-US" dirty="0" err="1" smtClean="0"/>
              <a:t>akarunk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Bizalom</a:t>
            </a:r>
            <a:endParaRPr lang="en-US" dirty="0" smtClean="0"/>
          </a:p>
          <a:p>
            <a:r>
              <a:rPr lang="hu-HU" dirty="0" err="1" smtClean="0"/>
              <a:t>B</a:t>
            </a:r>
            <a:r>
              <a:rPr lang="en-US" dirty="0" err="1" smtClean="0"/>
              <a:t>iztonság</a:t>
            </a:r>
            <a:endParaRPr lang="en-US" dirty="0" smtClean="0"/>
          </a:p>
          <a:p>
            <a:r>
              <a:rPr lang="en-US" dirty="0" err="1" smtClean="0"/>
              <a:t>Elismerés</a:t>
            </a:r>
            <a:endParaRPr lang="en-US" dirty="0" smtClean="0"/>
          </a:p>
          <a:p>
            <a:r>
              <a:rPr lang="en-US" dirty="0" err="1" smtClean="0"/>
              <a:t>Valahová</a:t>
            </a:r>
            <a:r>
              <a:rPr lang="en-US" dirty="0" smtClean="0"/>
              <a:t> </a:t>
            </a:r>
            <a:r>
              <a:rPr lang="en-US" dirty="0" err="1" smtClean="0"/>
              <a:t>tartozás</a:t>
            </a:r>
            <a:endParaRPr lang="en-US" dirty="0" smtClean="0"/>
          </a:p>
          <a:p>
            <a:r>
              <a:rPr lang="en-US" dirty="0" err="1" smtClean="0"/>
              <a:t>Kényelem</a:t>
            </a:r>
            <a:endParaRPr lang="en-US" dirty="0" smtClean="0"/>
          </a:p>
          <a:p>
            <a:r>
              <a:rPr lang="en-US" dirty="0" err="1" smtClean="0"/>
              <a:t>Szeretet</a:t>
            </a:r>
            <a:endParaRPr lang="en-US" dirty="0" smtClean="0"/>
          </a:p>
          <a:p>
            <a:r>
              <a:rPr lang="en-US" dirty="0" err="1" smtClean="0"/>
              <a:t>Igazságosság</a:t>
            </a:r>
            <a:r>
              <a:rPr lang="en-US" dirty="0" smtClean="0"/>
              <a:t>….</a:t>
            </a:r>
          </a:p>
          <a:p>
            <a:endParaRPr lang="en-US" dirty="0"/>
          </a:p>
        </p:txBody>
      </p:sp>
      <p:pic>
        <p:nvPicPr>
          <p:cNvPr id="3074" name="il_fi" descr="u147875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420888"/>
            <a:ext cx="1479250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626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Motiváció</a:t>
            </a:r>
            <a:endParaRPr lang="hu-HU" dirty="0"/>
          </a:p>
        </p:txBody>
      </p:sp>
      <p:sp>
        <p:nvSpPr>
          <p:cNvPr id="6" name="TextBox 5"/>
          <p:cNvSpPr txBox="1"/>
          <p:nvPr/>
        </p:nvSpPr>
        <p:spPr>
          <a:xfrm>
            <a:off x="1734964" y="1848456"/>
            <a:ext cx="58613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</a:t>
            </a:r>
            <a:r>
              <a:rPr lang="en-US" dirty="0" err="1" smtClean="0"/>
              <a:t>Movere</a:t>
            </a:r>
            <a:r>
              <a:rPr lang="en-US" dirty="0" smtClean="0"/>
              <a:t>”: </a:t>
            </a:r>
            <a:r>
              <a:rPr lang="en-US" dirty="0" err="1" smtClean="0"/>
              <a:t>mozogni</a:t>
            </a:r>
            <a:endParaRPr lang="en-US" dirty="0" smtClean="0"/>
          </a:p>
          <a:p>
            <a:r>
              <a:rPr lang="en-US" dirty="0" err="1" smtClean="0"/>
              <a:t>erő</a:t>
            </a:r>
            <a:r>
              <a:rPr lang="en-US" dirty="0" smtClean="0"/>
              <a:t>, </a:t>
            </a:r>
            <a:r>
              <a:rPr lang="en-US" dirty="0" err="1" smtClean="0"/>
              <a:t>amely</a:t>
            </a:r>
            <a:r>
              <a:rPr lang="en-US" dirty="0" smtClean="0"/>
              <a:t> </a:t>
            </a:r>
            <a:r>
              <a:rPr lang="en-US" dirty="0" err="1" smtClean="0"/>
              <a:t>viselkedésre</a:t>
            </a:r>
            <a:r>
              <a:rPr lang="en-US" dirty="0" smtClean="0"/>
              <a:t>, </a:t>
            </a:r>
            <a:r>
              <a:rPr lang="en-US" dirty="0" err="1" smtClean="0"/>
              <a:t>cél</a:t>
            </a:r>
            <a:r>
              <a:rPr lang="en-US" dirty="0" smtClean="0"/>
              <a:t> </a:t>
            </a:r>
            <a:r>
              <a:rPr lang="en-US" dirty="0" err="1" smtClean="0"/>
              <a:t>elérésre</a:t>
            </a:r>
            <a:r>
              <a:rPr lang="en-US" dirty="0" smtClean="0"/>
              <a:t> </a:t>
            </a:r>
            <a:r>
              <a:rPr lang="en-US" dirty="0" err="1" smtClean="0"/>
              <a:t>késztet</a:t>
            </a:r>
            <a:endParaRPr lang="en-US" dirty="0" smtClean="0"/>
          </a:p>
          <a:p>
            <a:r>
              <a:rPr lang="en-US" dirty="0" err="1" smtClean="0"/>
              <a:t>Belső</a:t>
            </a:r>
            <a:r>
              <a:rPr lang="en-US" dirty="0" smtClean="0"/>
              <a:t> </a:t>
            </a:r>
            <a:r>
              <a:rPr lang="en-US" dirty="0" err="1" smtClean="0"/>
              <a:t>és</a:t>
            </a:r>
            <a:r>
              <a:rPr lang="en-US" dirty="0" smtClean="0"/>
              <a:t> </a:t>
            </a:r>
            <a:r>
              <a:rPr lang="en-US" dirty="0" err="1" smtClean="0"/>
              <a:t>külső</a:t>
            </a:r>
            <a:r>
              <a:rPr lang="en-US" dirty="0" smtClean="0"/>
              <a:t> </a:t>
            </a:r>
            <a:r>
              <a:rPr lang="en-US" dirty="0" err="1" smtClean="0"/>
              <a:t>motiváció</a:t>
            </a:r>
            <a:endParaRPr lang="en-US" dirty="0" smtClean="0"/>
          </a:p>
          <a:p>
            <a:r>
              <a:rPr lang="en-US" dirty="0" err="1" smtClean="0"/>
              <a:t>Belső</a:t>
            </a:r>
            <a:r>
              <a:rPr lang="en-US" dirty="0" smtClean="0"/>
              <a:t>: </a:t>
            </a:r>
            <a:r>
              <a:rPr lang="en-US" dirty="0" err="1" smtClean="0"/>
              <a:t>bennünk</a:t>
            </a:r>
            <a:r>
              <a:rPr lang="en-US" dirty="0" smtClean="0"/>
              <a:t> van (</a:t>
            </a:r>
            <a:r>
              <a:rPr lang="en-US" dirty="0" err="1" smtClean="0"/>
              <a:t>érdeklődés</a:t>
            </a:r>
            <a:r>
              <a:rPr lang="en-US" dirty="0" smtClean="0"/>
              <a:t>, </a:t>
            </a:r>
            <a:r>
              <a:rPr lang="en-US" dirty="0" err="1" smtClean="0"/>
              <a:t>izgalom</a:t>
            </a:r>
            <a:r>
              <a:rPr lang="en-US" dirty="0" smtClean="0"/>
              <a:t>, </a:t>
            </a:r>
            <a:r>
              <a:rPr lang="en-US" dirty="0" err="1" smtClean="0"/>
              <a:t>megbecsülés</a:t>
            </a:r>
            <a:r>
              <a:rPr lang="en-US" dirty="0" smtClean="0"/>
              <a:t> </a:t>
            </a:r>
            <a:r>
              <a:rPr lang="en-US" dirty="0" err="1" smtClean="0"/>
              <a:t>stb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Külső</a:t>
            </a:r>
            <a:r>
              <a:rPr lang="en-US" dirty="0" smtClean="0"/>
              <a:t>: </a:t>
            </a:r>
            <a:r>
              <a:rPr lang="en-US" dirty="0" err="1" smtClean="0"/>
              <a:t>valaki</a:t>
            </a:r>
            <a:r>
              <a:rPr lang="en-US" dirty="0" smtClean="0"/>
              <a:t> </a:t>
            </a:r>
            <a:r>
              <a:rPr lang="en-US" dirty="0" err="1" smtClean="0"/>
              <a:t>közvetíti</a:t>
            </a:r>
            <a:r>
              <a:rPr lang="en-US" dirty="0" smtClean="0"/>
              <a:t> </a:t>
            </a:r>
            <a:r>
              <a:rPr lang="en-US" dirty="0" err="1" smtClean="0"/>
              <a:t>felénk</a:t>
            </a:r>
            <a:r>
              <a:rPr lang="en-US" dirty="0" smtClean="0"/>
              <a:t> (</a:t>
            </a:r>
            <a:r>
              <a:rPr lang="en-US" dirty="0" err="1" smtClean="0"/>
              <a:t>bér</a:t>
            </a:r>
            <a:r>
              <a:rPr lang="en-US" dirty="0" smtClean="0"/>
              <a:t>, </a:t>
            </a:r>
            <a:r>
              <a:rPr lang="en-US" dirty="0" err="1" smtClean="0"/>
              <a:t>dicséret</a:t>
            </a:r>
            <a:r>
              <a:rPr lang="en-US" dirty="0" smtClean="0"/>
              <a:t>, </a:t>
            </a:r>
            <a:r>
              <a:rPr lang="en-US" dirty="0" err="1" smtClean="0"/>
              <a:t>jutalom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098" name="il_fi" descr="motivaci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861048"/>
            <a:ext cx="202220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Szükséglet rendszer</a:t>
            </a:r>
            <a:endParaRPr lang="hu-HU" dirty="0"/>
          </a:p>
        </p:txBody>
      </p:sp>
      <p:sp>
        <p:nvSpPr>
          <p:cNvPr id="6" name="TextBox 5"/>
          <p:cNvSpPr txBox="1"/>
          <p:nvPr/>
        </p:nvSpPr>
        <p:spPr>
          <a:xfrm>
            <a:off x="1547664" y="2143302"/>
            <a:ext cx="54726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Fizikai</a:t>
            </a:r>
            <a:r>
              <a:rPr lang="en-US" dirty="0" smtClean="0"/>
              <a:t> </a:t>
            </a:r>
            <a:r>
              <a:rPr lang="en-US" dirty="0" err="1" smtClean="0"/>
              <a:t>biztonság</a:t>
            </a:r>
            <a:endParaRPr lang="en-US" dirty="0" smtClean="0"/>
          </a:p>
          <a:p>
            <a:r>
              <a:rPr lang="en-US" dirty="0" err="1" smtClean="0"/>
              <a:t>Anyagi</a:t>
            </a:r>
            <a:r>
              <a:rPr lang="en-US" dirty="0" smtClean="0"/>
              <a:t> </a:t>
            </a:r>
            <a:r>
              <a:rPr lang="en-US" dirty="0" err="1" smtClean="0"/>
              <a:t>ösztönzés</a:t>
            </a:r>
            <a:endParaRPr lang="en-US" dirty="0" smtClean="0"/>
          </a:p>
          <a:p>
            <a:r>
              <a:rPr lang="en-US" dirty="0" err="1" smtClean="0"/>
              <a:t>Megbecsülés</a:t>
            </a:r>
            <a:endParaRPr lang="en-US" dirty="0" smtClean="0"/>
          </a:p>
          <a:p>
            <a:r>
              <a:rPr lang="en-US" dirty="0" err="1" smtClean="0"/>
              <a:t>Azonosulás</a:t>
            </a:r>
            <a:endParaRPr lang="en-US" dirty="0" smtClean="0"/>
          </a:p>
          <a:p>
            <a:r>
              <a:rPr lang="en-US" dirty="0" err="1" smtClean="0"/>
              <a:t>Önmegvalósítás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8194" name="Picture 2" descr="http://www.keresztesattila.hu/blog/wp-content/uploads/onmegvalositas.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797152"/>
            <a:ext cx="1849388" cy="1232925"/>
          </a:xfrm>
          <a:prstGeom prst="rect">
            <a:avLst/>
          </a:prstGeom>
          <a:noFill/>
        </p:spPr>
      </p:pic>
      <p:pic>
        <p:nvPicPr>
          <p:cNvPr id="8196" name="Picture 4" descr="http://2.bp.blogspot.com/-nqwi3NB_IpI/TvkRGROBsqI/AAAAAAAAAIU/Am-FG3izWaw/s220/meska%2Bk%25C3%25A9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420888"/>
            <a:ext cx="2095500" cy="19240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ezdőlap">
  <a:themeElements>
    <a:clrScheme name="Kezdőlap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Egyéni 1. sém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ezdőlap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ezdőlap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ezdőlap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3788</TotalTime>
  <Words>136</Words>
  <Application>Microsoft Office PowerPoint</Application>
  <PresentationFormat>Diavetítés a képernyőre (4:3 oldalarány)</PresentationFormat>
  <Paragraphs>46</Paragraphs>
  <Slides>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9" baseType="lpstr">
      <vt:lpstr>Kezdőlap</vt:lpstr>
      <vt:lpstr>PowerPoint bemutató</vt:lpstr>
      <vt:lpstr>Önismeret, öndefiníció, önértékelés  </vt:lpstr>
      <vt:lpstr>Önismeret</vt:lpstr>
      <vt:lpstr>Milyen vagyok?</vt:lpstr>
      <vt:lpstr>Személyes változás </vt:lpstr>
      <vt:lpstr>Személyes jövőkép</vt:lpstr>
      <vt:lpstr>Motiváció</vt:lpstr>
      <vt:lpstr>Szükséglet rendszer</vt:lpstr>
    </vt:vector>
  </TitlesOfParts>
  <Company>Konett Team Kft.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HEGYESI</dc:creator>
  <cp:lastModifiedBy>Nagy Dóra</cp:lastModifiedBy>
  <cp:revision>692</cp:revision>
  <cp:lastPrinted>2012-04-27T06:05:32Z</cp:lastPrinted>
  <dcterms:created xsi:type="dcterms:W3CDTF">2011-01-20T08:15:09Z</dcterms:created>
  <dcterms:modified xsi:type="dcterms:W3CDTF">2013-08-29T10:45:19Z</dcterms:modified>
</cp:coreProperties>
</file>