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64" r:id="rId9"/>
    <p:sldId id="267" r:id="rId10"/>
    <p:sldId id="299" r:id="rId11"/>
    <p:sldId id="272" r:id="rId12"/>
    <p:sldId id="277" r:id="rId13"/>
    <p:sldId id="273" r:id="rId14"/>
    <p:sldId id="279" r:id="rId15"/>
    <p:sldId id="280" r:id="rId16"/>
    <p:sldId id="281" r:id="rId17"/>
    <p:sldId id="287" r:id="rId18"/>
    <p:sldId id="288" r:id="rId19"/>
    <p:sldId id="289" r:id="rId20"/>
    <p:sldId id="290" r:id="rId21"/>
    <p:sldId id="293" r:id="rId22"/>
    <p:sldId id="291" r:id="rId23"/>
    <p:sldId id="292" r:id="rId2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50BBC-096D-4D07-BB7B-9DA082A3E68E}" type="datetimeFigureOut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34F9C-4263-4F33-8467-2C42B71D7A1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34F9C-4263-4F33-8467-2C42B71D7A10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34F9C-4263-4F33-8467-2C42B71D7A10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F4EF0-731A-4DB3-96BD-4A2FB1E8F834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20D4-B6D5-46E2-B9C2-85822FE0A141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7DCE1-C334-432D-9857-CD0659023973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9D31-5513-48A6-9BC9-E4BE725150CC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F9150-5CAB-4436-8E9C-7D4C0D2F6F5B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12541-BD8F-49A8-918B-50FAC5581C3B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8226-1BD4-4510-94A7-9D277CB22D2B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759AB-9F77-4135-8C9D-79A1728C3FB1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E52B-299F-4AD4-ADCA-6D8183770E57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BDF25-53C2-4B58-ADF4-1B482E3A848A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51458-600B-4139-901F-18C8FF179BA7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A4BCA-8BC6-4649-99EA-F0AE7F89E49D}" type="datetime1">
              <a:rPr lang="hu-HU" smtClean="0"/>
              <a:pPr/>
              <a:t>2015.05.21.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A57E1-DAD2-4A22-8C6E-229BCD4B81F1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85786" y="1285861"/>
            <a:ext cx="7672414" cy="1928826"/>
          </a:xfrm>
        </p:spPr>
        <p:txBody>
          <a:bodyPr>
            <a:normAutofit/>
          </a:bodyPr>
          <a:lstStyle/>
          <a:p>
            <a:r>
              <a:rPr lang="hu-HU" sz="3600" dirty="0" smtClean="0"/>
              <a:t>Megelőzési lehetőségek</a:t>
            </a:r>
            <a:br>
              <a:rPr lang="hu-HU" sz="3600" dirty="0" smtClean="0"/>
            </a:br>
            <a:r>
              <a:rPr lang="hu-HU" sz="3600" dirty="0" smtClean="0"/>
              <a:t>Hol kezdődik és kiket érint a megelőzés?</a:t>
            </a: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57290" y="3286124"/>
            <a:ext cx="6415110" cy="2571768"/>
          </a:xfrm>
        </p:spPr>
        <p:txBody>
          <a:bodyPr>
            <a:normAutofit fontScale="25000" lnSpcReduction="20000"/>
          </a:bodyPr>
          <a:lstStyle/>
          <a:p>
            <a:r>
              <a:rPr lang="hu-HU" sz="14400" b="1" dirty="0" smtClean="0">
                <a:solidFill>
                  <a:schemeClr val="tx1"/>
                </a:solidFill>
              </a:rPr>
              <a:t>„Beszéljünk az abúzusról” </a:t>
            </a:r>
            <a:r>
              <a:rPr lang="hu-HU" sz="12800" b="1" dirty="0" smtClean="0">
                <a:solidFill>
                  <a:schemeClr val="tx1"/>
                </a:solidFill>
              </a:rPr>
              <a:t>konferencia</a:t>
            </a:r>
          </a:p>
          <a:p>
            <a:r>
              <a:rPr lang="hu-HU" sz="8000" b="1" dirty="0" smtClean="0">
                <a:solidFill>
                  <a:schemeClr val="tx1"/>
                </a:solidFill>
              </a:rPr>
              <a:t>2015. május 21.</a:t>
            </a:r>
          </a:p>
          <a:p>
            <a:r>
              <a:rPr lang="hu-HU" sz="7200" dirty="0" smtClean="0">
                <a:solidFill>
                  <a:schemeClr val="tx1"/>
                </a:solidFill>
              </a:rPr>
              <a:t>Szabó Ákosné</a:t>
            </a:r>
          </a:p>
          <a:p>
            <a:r>
              <a:rPr lang="hu-HU" sz="7200" dirty="0">
                <a:solidFill>
                  <a:schemeClr val="tx1"/>
                </a:solidFill>
              </a:rPr>
              <a:t>p</a:t>
            </a:r>
            <a:r>
              <a:rPr lang="hu-HU" sz="7200" dirty="0" smtClean="0">
                <a:solidFill>
                  <a:schemeClr val="tx1"/>
                </a:solidFill>
              </a:rPr>
              <a:t>rofessor </a:t>
            </a:r>
            <a:r>
              <a:rPr lang="hu-HU" sz="7200" dirty="0" err="1" smtClean="0">
                <a:solidFill>
                  <a:schemeClr val="tx1"/>
                </a:solidFill>
              </a:rPr>
              <a:t>emerita</a:t>
            </a:r>
            <a:endParaRPr lang="hu-HU" sz="7200" dirty="0" smtClean="0">
              <a:solidFill>
                <a:schemeClr val="tx1"/>
              </a:solidFill>
            </a:endParaRPr>
          </a:p>
          <a:p>
            <a:r>
              <a:rPr lang="hu-HU" sz="7200" dirty="0" smtClean="0">
                <a:solidFill>
                  <a:schemeClr val="tx1"/>
                </a:solidFill>
              </a:rPr>
              <a:t>ELTE</a:t>
            </a:r>
          </a:p>
          <a:p>
            <a:r>
              <a:rPr lang="hu-HU" sz="7200" dirty="0" smtClean="0">
                <a:solidFill>
                  <a:schemeClr val="tx1"/>
                </a:solidFill>
              </a:rPr>
              <a:t>Bárczi Gusztáv Gyógypedagógiai Kar</a:t>
            </a:r>
          </a:p>
          <a:p>
            <a:r>
              <a:rPr lang="hu-HU" sz="7200" dirty="0" smtClean="0">
                <a:solidFill>
                  <a:schemeClr val="tx1"/>
                </a:solidFill>
              </a:rPr>
              <a:t>Atipikus  Viselkedés és  </a:t>
            </a:r>
            <a:r>
              <a:rPr lang="hu-HU" sz="7200" dirty="0" err="1" smtClean="0">
                <a:solidFill>
                  <a:schemeClr val="tx1"/>
                </a:solidFill>
              </a:rPr>
              <a:t>Kogníció</a:t>
            </a:r>
            <a:r>
              <a:rPr lang="hu-HU" sz="7200" dirty="0" smtClean="0">
                <a:solidFill>
                  <a:schemeClr val="tx1"/>
                </a:solidFill>
              </a:rPr>
              <a:t>  Gyógypedagógiai Intézet</a:t>
            </a:r>
            <a:endParaRPr lang="hu-HU" sz="7200" dirty="0">
              <a:solidFill>
                <a:schemeClr val="tx1"/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Közös gondolkodás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u-HU" dirty="0" smtClean="0"/>
              <a:t>Horváth Zsófia előadásának két utolsó gondolatával</a:t>
            </a:r>
          </a:p>
          <a:p>
            <a:pPr>
              <a:buNone/>
            </a:pPr>
            <a:r>
              <a:rPr lang="hu-HU" dirty="0" smtClean="0"/>
              <a:t>folytatom a közös gondolkodást.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1. „A kitöltők között többen számoltak be arról, hogy szenvedtek el valamilyen szexuális abúzust, de ezt valamiért mégsem definiálták így, ezért a tesztlapokon sem jelölték azt.” 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dirty="0" smtClean="0"/>
              <a:t>	2. „Szexuális nevelés, minél korábbi életkortól, szülők bevonása, érzékenyítés”</a:t>
            </a:r>
          </a:p>
          <a:p>
            <a:pPr>
              <a:buNone/>
            </a:pPr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1.</a:t>
            </a:r>
            <a:br>
              <a:rPr lang="hu-HU" dirty="0" smtClean="0"/>
            </a:br>
            <a:r>
              <a:rPr lang="hu-HU" dirty="0" smtClean="0"/>
              <a:t>Egy lehetséges magyarázat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hu-HU" dirty="0" smtClean="0"/>
              <a:t>Miért nem jelezték a megkérdezettek az abúzust? </a:t>
            </a:r>
          </a:p>
          <a:p>
            <a:pPr>
              <a:buNone/>
            </a:pPr>
            <a:r>
              <a:rPr lang="hu-HU" dirty="0" smtClean="0"/>
              <a:t>Kétperces történet a fogalmakról és azok</a:t>
            </a:r>
          </a:p>
          <a:p>
            <a:pPr>
              <a:buNone/>
            </a:pPr>
            <a:r>
              <a:rPr lang="hu-HU" dirty="0" smtClean="0"/>
              <a:t>„beazonosításáról</a:t>
            </a:r>
            <a:r>
              <a:rPr lang="hu-HU" dirty="0" smtClean="0"/>
              <a:t>” (egy lehetséges alapprobléma)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	Korzika, tengerpart, pálmák, 15 éves „</a:t>
            </a:r>
            <a:r>
              <a:rPr lang="hu-HU" dirty="0" err="1" smtClean="0"/>
              <a:t>moskás</a:t>
            </a:r>
            <a:r>
              <a:rPr lang="hu-HU" dirty="0" smtClean="0"/>
              <a:t>” kamaszlány, furunkulus a külső szeméremajkán, természetismeretek komplex tantárgy, a női nemi szerv elölnézetben és oldalnézetben, szócsíkok, fogalomhasználat, a saját test ismerete, szókincs, az intimitás nélkülözése az iskolában és a diákotthonban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 smtClean="0"/>
              <a:t>2.</a:t>
            </a:r>
            <a:br>
              <a:rPr lang="hu-HU" sz="2400" dirty="0" smtClean="0"/>
            </a:br>
            <a:r>
              <a:rPr lang="hu-HU" sz="2400" dirty="0" smtClean="0"/>
              <a:t>20 évvel később: </a:t>
            </a:r>
            <a:br>
              <a:rPr lang="hu-HU" sz="2400" dirty="0" smtClean="0"/>
            </a:br>
            <a:r>
              <a:rPr lang="hu-HU" sz="2400" dirty="0" smtClean="0"/>
              <a:t>Részletek a Nemzeti Alaptantervből</a:t>
            </a:r>
            <a:endParaRPr lang="hu-HU" sz="24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hu-HU" sz="2000" b="1" dirty="0" smtClean="0"/>
              <a:t>2. „Szexuális nevelés, minél korábbi életkortól, szülők bevonása, érzékenyítés” </a:t>
            </a:r>
          </a:p>
          <a:p>
            <a:pPr>
              <a:buNone/>
            </a:pPr>
            <a:r>
              <a:rPr lang="hu-HU" sz="2000" b="1" dirty="0" smtClean="0"/>
              <a:t>Kinek a kompetenciája a szexuális nevelés?</a:t>
            </a:r>
          </a:p>
          <a:p>
            <a:pPr>
              <a:buNone/>
            </a:pPr>
            <a:r>
              <a:rPr lang="hu-HU" sz="1800" b="1" i="1" dirty="0" smtClean="0"/>
              <a:t>A célok közül:</a:t>
            </a:r>
          </a:p>
          <a:p>
            <a:pPr>
              <a:buNone/>
            </a:pPr>
            <a:r>
              <a:rPr lang="hu-HU" sz="1800" b="1" dirty="0" smtClean="0"/>
              <a:t>— </a:t>
            </a:r>
            <a:r>
              <a:rPr lang="hu-HU" sz="1800" dirty="0" smtClean="0"/>
              <a:t>törekedjék tartalmas és tartós kapcsolatok kialakítására;</a:t>
            </a:r>
          </a:p>
          <a:p>
            <a:pPr>
              <a:buNone/>
            </a:pPr>
            <a:r>
              <a:rPr lang="hu-HU" sz="1800" dirty="0" smtClean="0"/>
              <a:t>— legyen képes felelős döntések meghozatalára a maga és a gondjaira bízottak sorsát illetően</a:t>
            </a:r>
          </a:p>
          <a:p>
            <a:pPr>
              <a:buNone/>
            </a:pPr>
            <a:r>
              <a:rPr lang="hu-HU" sz="1800" b="1" i="1" dirty="0" smtClean="0"/>
              <a:t>A fejlesztési területek, nevelési célok sorából:</a:t>
            </a:r>
          </a:p>
          <a:p>
            <a:r>
              <a:rPr lang="hu-HU" sz="1800" b="1" dirty="0" smtClean="0"/>
              <a:t>A családi életre nevelés</a:t>
            </a:r>
            <a:endParaRPr lang="hu-HU" sz="1800" dirty="0" smtClean="0"/>
          </a:p>
          <a:p>
            <a:pPr algn="just">
              <a:buNone/>
            </a:pPr>
            <a:r>
              <a:rPr lang="hu-HU" sz="1800" dirty="0" smtClean="0"/>
              <a:t>A köznevelési intézményeknek ezért kitüntetett feladata a harmonikus családi</a:t>
            </a:r>
          </a:p>
          <a:p>
            <a:pPr algn="just">
              <a:buNone/>
            </a:pPr>
            <a:r>
              <a:rPr lang="hu-HU" sz="1800" dirty="0" smtClean="0"/>
              <a:t>minták közvetítése, a családi </a:t>
            </a:r>
            <a:r>
              <a:rPr lang="hu-HU" sz="1800" dirty="0" smtClean="0"/>
              <a:t>közösségek megbecsülése</a:t>
            </a:r>
            <a:r>
              <a:rPr lang="hu-HU" sz="1800" dirty="0" smtClean="0"/>
              <a:t>. A felkészítés a családi</a:t>
            </a:r>
          </a:p>
          <a:p>
            <a:pPr algn="just">
              <a:buNone/>
            </a:pPr>
            <a:r>
              <a:rPr lang="hu-HU" sz="1800" dirty="0" smtClean="0"/>
              <a:t>életre segítséget nyújt a gyermekeknek és fiataloknak a felelős</a:t>
            </a:r>
          </a:p>
          <a:p>
            <a:pPr algn="just">
              <a:buNone/>
            </a:pPr>
            <a:r>
              <a:rPr lang="hu-HU" sz="1800" dirty="0" smtClean="0"/>
              <a:t>párkapcsolatok kialakításában, ismereteket közvetítő a családi életükben</a:t>
            </a:r>
          </a:p>
          <a:p>
            <a:pPr algn="just">
              <a:buNone/>
            </a:pPr>
            <a:r>
              <a:rPr lang="hu-HU" sz="1800" dirty="0" smtClean="0"/>
              <a:t>felmerülő </a:t>
            </a:r>
            <a:r>
              <a:rPr lang="hu-HU" sz="1800" dirty="0" smtClean="0"/>
              <a:t>konfliktusok kezeléséről</a:t>
            </a:r>
            <a:r>
              <a:rPr lang="hu-HU" sz="1800" dirty="0" smtClean="0"/>
              <a:t>. </a:t>
            </a:r>
            <a:r>
              <a:rPr lang="hu-HU" sz="1800" b="1" dirty="0" smtClean="0"/>
              <a:t>Az iskolának foglalkoznia kell a szexuális kultúra</a:t>
            </a:r>
          </a:p>
          <a:p>
            <a:pPr algn="just">
              <a:buNone/>
            </a:pPr>
            <a:r>
              <a:rPr lang="hu-HU" sz="1800" b="1" dirty="0" smtClean="0"/>
              <a:t>kérdéseivel is. </a:t>
            </a:r>
          </a:p>
          <a:p>
            <a:pPr>
              <a:buNone/>
            </a:pPr>
            <a:endParaRPr lang="hu-HU" sz="2000" dirty="0" smtClean="0"/>
          </a:p>
          <a:p>
            <a:endParaRPr lang="hu-HU" sz="20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NAT</a:t>
            </a:r>
            <a:br>
              <a:rPr lang="hu-HU" b="1" dirty="0" smtClean="0"/>
            </a:br>
            <a:r>
              <a:rPr lang="hu-HU" b="1" dirty="0" smtClean="0"/>
              <a:t>Fejlesztési területek – nevelési célok</a:t>
            </a:r>
            <a:endParaRPr lang="hu-HU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5</a:t>
            </a:fld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500034" y="1643050"/>
            <a:ext cx="821537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i="1" dirty="0" smtClean="0"/>
              <a:t>A testi és lelki egészségre nevelés</a:t>
            </a:r>
            <a:endParaRPr lang="hu-HU" sz="2000" i="1" dirty="0" smtClean="0"/>
          </a:p>
          <a:p>
            <a:pPr>
              <a:buNone/>
            </a:pPr>
            <a:endParaRPr lang="hu-HU" sz="2000" b="1" dirty="0" smtClean="0"/>
          </a:p>
          <a:p>
            <a:pPr>
              <a:buNone/>
            </a:pPr>
            <a:r>
              <a:rPr lang="hu-HU" sz="2000" b="1" dirty="0" smtClean="0"/>
              <a:t>Az egészséges életmódra nevelés hozzásegít az egészséges testi és lelki állapot örömteli megéléséhez. </a:t>
            </a:r>
            <a:r>
              <a:rPr lang="hu-HU" sz="2000" dirty="0" smtClean="0"/>
              <a:t>A pedagógusok ösztönözzék a tanulókat arra, hogy legyen igényük a helyes táplálkozásra, a mozgásra, a stressz kezelés módszereinek alkalmazására. </a:t>
            </a:r>
            <a:r>
              <a:rPr lang="hu-HU" sz="2000" b="1" dirty="0" smtClean="0"/>
              <a:t>Legyenek képesek lelki egyensúlyuk megóvására, társas viselkedésük szabályozására, a konfliktusok kezelésére. </a:t>
            </a:r>
            <a:r>
              <a:rPr lang="hu-HU" sz="2000" dirty="0" smtClean="0"/>
              <a:t>Az iskola feladata, hogy a családdal együttműködve felkészítse a tanulókat az önállóságra, a </a:t>
            </a:r>
            <a:r>
              <a:rPr lang="hu-HU" sz="2000" b="1" dirty="0" smtClean="0"/>
              <a:t>betegségmegelőzésre</a:t>
            </a:r>
            <a:r>
              <a:rPr lang="hu-HU" sz="2000" dirty="0" smtClean="0"/>
              <a:t>, továbbá a szabályok betartására a közlekedésben, a </a:t>
            </a:r>
            <a:r>
              <a:rPr lang="hu-HU" sz="2000" b="1" dirty="0" smtClean="0"/>
              <a:t>testi higiénében</a:t>
            </a:r>
            <a:r>
              <a:rPr lang="hu-HU" sz="2000" dirty="0" smtClean="0"/>
              <a:t>, a </a:t>
            </a:r>
            <a:r>
              <a:rPr lang="hu-HU" sz="2000" b="1" dirty="0" smtClean="0"/>
              <a:t>veszélyes körülmények</a:t>
            </a:r>
            <a:r>
              <a:rPr lang="hu-HU" sz="2000" dirty="0" smtClean="0"/>
              <a:t> és </a:t>
            </a:r>
            <a:r>
              <a:rPr lang="hu-HU" sz="2000" b="1" dirty="0" smtClean="0"/>
              <a:t>anyagok felismerésében, a váratlan helyzetek kezelésében</a:t>
            </a:r>
            <a:r>
              <a:rPr lang="hu-HU" sz="2000" dirty="0" smtClean="0"/>
              <a:t>. A pedagógusok motiválják és segítsék a tanulókat a káros függőségekhez vezető  szokások kialakulásának megelőzésben.</a:t>
            </a:r>
          </a:p>
          <a:p>
            <a:pPr>
              <a:buNone/>
            </a:pPr>
            <a:endParaRPr lang="hu-HU" sz="2000" b="1" dirty="0" smtClean="0"/>
          </a:p>
          <a:p>
            <a:pPr>
              <a:buNone/>
            </a:pPr>
            <a:endParaRPr lang="hu-HU" sz="2000" dirty="0" smtClean="0"/>
          </a:p>
          <a:p>
            <a:endParaRPr lang="hu-HU" sz="2000" dirty="0" smtClean="0"/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 smtClean="0"/>
              <a:t/>
            </a:r>
            <a:br>
              <a:rPr lang="hu-HU" sz="2400" b="1" dirty="0" smtClean="0"/>
            </a:br>
            <a:r>
              <a:rPr lang="hu-HU" sz="2400" b="1" dirty="0" smtClean="0"/>
              <a:t>NAT</a:t>
            </a:r>
            <a:br>
              <a:rPr lang="hu-HU" sz="2400" b="1" dirty="0" smtClean="0"/>
            </a:br>
            <a:r>
              <a:rPr lang="hu-HU" sz="2400" b="1" dirty="0" smtClean="0"/>
              <a:t>Közműveltségi tartalmak</a:t>
            </a:r>
            <a:br>
              <a:rPr lang="hu-HU" sz="2400" b="1" dirty="0" smtClean="0"/>
            </a:br>
            <a:r>
              <a:rPr lang="hu-HU" sz="2400" b="1" dirty="0" smtClean="0"/>
              <a:t>EMBER ÉS TÁRSADALOM</a:t>
            </a:r>
            <a:br>
              <a:rPr lang="hu-HU" sz="2400" b="1" dirty="0" smtClean="0"/>
            </a:br>
            <a:endParaRPr lang="hu-HU" sz="2400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6</a:t>
            </a:fld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428596" y="1643049"/>
            <a:ext cx="828680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/>
              <a:t>ERKÖLCSTAN</a:t>
            </a:r>
          </a:p>
          <a:p>
            <a:pPr>
              <a:buFont typeface="Wingdings" pitchFamily="2" charset="2"/>
              <a:buChar char="Ø"/>
            </a:pPr>
            <a:r>
              <a:rPr lang="hu-HU" b="1" dirty="0" smtClean="0"/>
              <a:t>5–8. évfolyam</a:t>
            </a:r>
          </a:p>
          <a:p>
            <a:pPr>
              <a:buNone/>
            </a:pPr>
            <a:r>
              <a:rPr lang="hu-HU" i="1" dirty="0" smtClean="0"/>
              <a:t>3. Társas kapcsolatok</a:t>
            </a:r>
            <a:endParaRPr lang="hu-HU" dirty="0" smtClean="0"/>
          </a:p>
          <a:p>
            <a:pPr>
              <a:buNone/>
            </a:pPr>
            <a:r>
              <a:rPr lang="hu-HU" b="1" dirty="0" smtClean="0"/>
              <a:t>3.1. Társaink. Barátság, szeretet, tisztelet, segítő kapcsolat.</a:t>
            </a:r>
          </a:p>
          <a:p>
            <a:pPr>
              <a:buNone/>
            </a:pPr>
            <a:r>
              <a:rPr lang="hu-HU" b="1" dirty="0" smtClean="0"/>
              <a:t>3.2. Nemiség, szerelem. A házasság. Család, otthonteremtés.</a:t>
            </a:r>
          </a:p>
          <a:p>
            <a:pPr>
              <a:buNone/>
            </a:pPr>
            <a:r>
              <a:rPr lang="hu-HU" b="1" dirty="0" smtClean="0"/>
              <a:t>3.3. Előítélet, bizalom, együttérzés. </a:t>
            </a:r>
          </a:p>
          <a:p>
            <a:pPr>
              <a:buNone/>
            </a:pPr>
            <a:r>
              <a:rPr lang="hu-HU" b="1" dirty="0" smtClean="0"/>
              <a:t>ETIKA</a:t>
            </a:r>
          </a:p>
          <a:p>
            <a:pPr>
              <a:buFont typeface="Wingdings" pitchFamily="2" charset="2"/>
              <a:buChar char="Ø"/>
            </a:pPr>
            <a:r>
              <a:rPr lang="hu-HU" b="1" dirty="0" smtClean="0"/>
              <a:t> 9–12. ÉVFOLYAM</a:t>
            </a:r>
            <a:endParaRPr lang="hu-HU" dirty="0" smtClean="0"/>
          </a:p>
          <a:p>
            <a:pPr>
              <a:buNone/>
            </a:pPr>
            <a:r>
              <a:rPr lang="hu-HU" i="1" dirty="0" smtClean="0"/>
              <a:t>3. A kapcsolatok világa</a:t>
            </a:r>
            <a:endParaRPr lang="hu-HU" dirty="0" smtClean="0"/>
          </a:p>
          <a:p>
            <a:pPr>
              <a:buNone/>
            </a:pPr>
            <a:r>
              <a:rPr lang="hu-HU" b="1" dirty="0" smtClean="0"/>
              <a:t>3.1. Én és Te. Szeretet, barátság, szerelem, szexualitás. Szülők és gyermekek. Otthon,</a:t>
            </a:r>
          </a:p>
          <a:p>
            <a:pPr>
              <a:buNone/>
            </a:pPr>
            <a:r>
              <a:rPr lang="hu-HU" b="1" dirty="0" smtClean="0"/>
              <a:t>család.</a:t>
            </a:r>
          </a:p>
          <a:p>
            <a:pPr>
              <a:buNone/>
            </a:pPr>
            <a:r>
              <a:rPr lang="hu-HU" sz="1200" dirty="0" smtClean="0"/>
              <a:t>3.2. Én és Mi. Egyén és közösség. Állampolgárság és nemzeti érzés. A szabadság</a:t>
            </a:r>
          </a:p>
          <a:p>
            <a:pPr>
              <a:buNone/>
            </a:pPr>
            <a:r>
              <a:rPr lang="hu-HU" sz="1200" dirty="0" smtClean="0"/>
              <a:t>rendje: jogok és kötelességek.</a:t>
            </a:r>
          </a:p>
          <a:p>
            <a:pPr>
              <a:buNone/>
            </a:pPr>
            <a:r>
              <a:rPr lang="hu-HU" sz="1200" dirty="0" smtClean="0"/>
              <a:t>3.3. Mi és ők. Többség és kisebbség. Szolidaritás, kölcsönös segítség. A társadalmi</a:t>
            </a:r>
          </a:p>
          <a:p>
            <a:pPr>
              <a:buNone/>
            </a:pPr>
            <a:r>
              <a:rPr lang="hu-HU" sz="1200" dirty="0" smtClean="0"/>
              <a:t>igazságosság kérdése.</a:t>
            </a:r>
          </a:p>
          <a:p>
            <a:pPr>
              <a:buNone/>
            </a:pPr>
            <a:r>
              <a:rPr lang="hu-HU" sz="1200" dirty="0" smtClean="0"/>
              <a:t>3.4. Erkölcs és politika. Magánérdek és közjó. Részvétel a közéletben. A közélet</a:t>
            </a:r>
          </a:p>
          <a:p>
            <a:pPr>
              <a:buNone/>
            </a:pPr>
            <a:r>
              <a:rPr lang="hu-HU" sz="1200" dirty="0" smtClean="0"/>
              <a:t>tisztasága. Szólásszabadság és a nyilvános beszéd felelőssége az információs</a:t>
            </a:r>
          </a:p>
          <a:p>
            <a:pPr>
              <a:buNone/>
            </a:pPr>
            <a:r>
              <a:rPr lang="hu-HU" sz="1200" dirty="0" smtClean="0"/>
              <a:t>társadalomban.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dirty="0" smtClean="0"/>
              <a:t>Egy kivétel: Irányelvek </a:t>
            </a:r>
            <a:br>
              <a:rPr lang="hu-HU" sz="2400" dirty="0" smtClean="0"/>
            </a:br>
            <a:r>
              <a:rPr lang="hu-HU" sz="2400" dirty="0" smtClean="0"/>
              <a:t>Súlyosan és halmozottan fogyatékos gyermekek tanulási sajátosságai </a:t>
            </a:r>
            <a:endParaRPr lang="hu-HU" sz="2400" dirty="0"/>
          </a:p>
        </p:txBody>
      </p:sp>
      <p:sp>
        <p:nvSpPr>
          <p:cNvPr id="3" name="Dia számának hely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7</a:t>
            </a:fld>
            <a:endParaRPr lang="hu-HU"/>
          </a:p>
        </p:txBody>
      </p:sp>
      <p:sp>
        <p:nvSpPr>
          <p:cNvPr id="4" name="Téglalap 3"/>
          <p:cNvSpPr/>
          <p:nvPr/>
        </p:nvSpPr>
        <p:spPr>
          <a:xfrm>
            <a:off x="428596" y="1500174"/>
            <a:ext cx="828680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i="1" dirty="0" smtClean="0"/>
              <a:t>Tanulási sajátosságok:</a:t>
            </a:r>
          </a:p>
          <a:p>
            <a:pPr>
              <a:buFont typeface="Wingdings" pitchFamily="2" charset="2"/>
              <a:buChar char="Ø"/>
            </a:pPr>
            <a:r>
              <a:rPr lang="hu-HU" dirty="0" smtClean="0"/>
              <a:t>Önrendelkezés elismerése</a:t>
            </a:r>
          </a:p>
          <a:p>
            <a:pPr>
              <a:buFont typeface="Wingdings" pitchFamily="2" charset="2"/>
              <a:buChar char="ü"/>
            </a:pPr>
            <a:r>
              <a:rPr lang="hu-HU" dirty="0" smtClean="0"/>
              <a:t>gyermekkor megélésének biztosítása</a:t>
            </a:r>
          </a:p>
          <a:p>
            <a:pPr>
              <a:buFont typeface="Wingdings" pitchFamily="2" charset="2"/>
              <a:buChar char="ü"/>
            </a:pPr>
            <a:r>
              <a:rPr lang="hu-HU" dirty="0" smtClean="0"/>
              <a:t>felkészülés a felnőtt lét szerepeire</a:t>
            </a:r>
          </a:p>
          <a:p>
            <a:pPr>
              <a:buFont typeface="Wingdings" pitchFamily="2" charset="2"/>
              <a:buChar char="ü"/>
            </a:pPr>
            <a:r>
              <a:rPr lang="hu-HU" dirty="0" smtClean="0"/>
              <a:t>önállósodás, autonóm döntéshozatal, szociális kapcsolatok kiszélesedése, párválasztás, szexualitás világába való belépés a tanulók emberi jogai közé tartoznak</a:t>
            </a:r>
          </a:p>
          <a:p>
            <a:r>
              <a:rPr lang="hu-HU" b="1" i="1" dirty="0" smtClean="0"/>
              <a:t>Nevelés – oktatás alapelvek:</a:t>
            </a:r>
          </a:p>
          <a:p>
            <a:pPr>
              <a:buFont typeface="Wingdings" pitchFamily="2" charset="2"/>
              <a:buChar char="Ø"/>
            </a:pPr>
            <a:r>
              <a:rPr lang="hu-HU" b="1" dirty="0" err="1" smtClean="0"/>
              <a:t>Normalizáció</a:t>
            </a:r>
            <a:r>
              <a:rPr lang="hu-HU" b="1" dirty="0" smtClean="0"/>
              <a:t> és </a:t>
            </a:r>
            <a:r>
              <a:rPr lang="hu-HU" b="1" dirty="0" err="1" smtClean="0"/>
              <a:t>participáció</a:t>
            </a:r>
            <a:r>
              <a:rPr lang="hu-HU" b="1" dirty="0" smtClean="0"/>
              <a:t> elvének érvényesülése</a:t>
            </a:r>
          </a:p>
          <a:p>
            <a:pPr>
              <a:buFont typeface="Wingdings" pitchFamily="2" charset="2"/>
              <a:buChar char="ü"/>
            </a:pPr>
            <a:r>
              <a:rPr lang="hu-HU" dirty="0" smtClean="0"/>
              <a:t>a szexualitás világába való belépés előkészítése a felvilágosítás illetve a visszaélések- kel szembeni védekezés megismertetése útján</a:t>
            </a:r>
          </a:p>
          <a:p>
            <a:pPr>
              <a:buFont typeface="Wingdings" pitchFamily="2" charset="2"/>
              <a:buChar char="ü"/>
            </a:pPr>
            <a:r>
              <a:rPr lang="hu-HU" dirty="0" smtClean="0"/>
              <a:t>önkiszolgálás, egészséges életmódra nevelés, az önállóság és az önellátás képességének elsajátítása, az emberi szükséglet kielégítés kultúrájának megismerése</a:t>
            </a:r>
          </a:p>
          <a:p>
            <a:pPr>
              <a:buFont typeface="Wingdings" pitchFamily="2" charset="2"/>
              <a:buChar char="Ø"/>
            </a:pPr>
            <a:r>
              <a:rPr lang="hu-HU" b="1" dirty="0" smtClean="0"/>
              <a:t>Önkiszolgálás, egészséges életmódra nevelés, az önállóság és önellátás képességének elsajátítása, az emberi szükséglet-kielégítés kultúrájának megismerése</a:t>
            </a:r>
          </a:p>
          <a:p>
            <a:pPr>
              <a:buFont typeface="Wingdings" pitchFamily="2" charset="2"/>
              <a:buChar char="ü"/>
            </a:pPr>
            <a:r>
              <a:rPr lang="hu-HU" sz="1400" dirty="0" smtClean="0"/>
              <a:t>5. itt jelenik meg a szexualitással kapcsolatos ismeretek elsajátítása, ezen belül  a segítségnyújtás a szexualitás megértése terén: Az iskola és a gyógypedagógus ismerje el a tanulók intimitásra és szexualitásra vonatkozó igényeit, és segítse őket abban, hogy szükségleteiket és igényeiket felismerjék, és megértsék ezek jelentését és jelentőségét</a:t>
            </a:r>
          </a:p>
          <a:p>
            <a:pPr>
              <a:buFont typeface="Wingdings" pitchFamily="2" charset="2"/>
              <a:buChar char="ü"/>
            </a:pPr>
            <a:r>
              <a:rPr lang="hu-HU" sz="1400" dirty="0" smtClean="0"/>
              <a:t>Az iskola és a gyógypedagógus feladata, hogy segítséget nyújtson a tanulóknak és családjuknak a szexualitással kapcsolatos problémák és feszültségek feloldásában, és –az egyéni adottságoknak megfelelően – támogassa a tanulókat a felnőtt szexuális szerepek fokozatos elsajátításában. 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szociális kompetencia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/>
              <a:t>	</a:t>
            </a:r>
            <a:r>
              <a:rPr lang="hu-HU" dirty="0" smtClean="0"/>
              <a:t>„</a:t>
            </a:r>
            <a:r>
              <a:rPr lang="hu-HU" dirty="0"/>
              <a:t>A szociális kompetencia különböző szociális készségek együttes birtoklása. A szociális készségek azok a reakciók, amelyek képessé teszik az embert arra, hogy egy adott szociális interakción belül elérje kívánt célját, mégpedig oly módon, hogy az </a:t>
            </a:r>
            <a:r>
              <a:rPr lang="hu-HU" i="1" dirty="0"/>
              <a:t>szociálisan elfogadható legyen</a:t>
            </a:r>
            <a:r>
              <a:rPr lang="hu-HU" dirty="0"/>
              <a:t>, és </a:t>
            </a:r>
            <a:r>
              <a:rPr lang="hu-HU" i="1" dirty="0"/>
              <a:t>ne mások kárára történjék</a:t>
            </a:r>
            <a:r>
              <a:rPr lang="hu-HU" dirty="0"/>
              <a:t>.”</a:t>
            </a:r>
            <a:r>
              <a:rPr lang="hu-HU" b="1" dirty="0"/>
              <a:t> </a:t>
            </a:r>
            <a:r>
              <a:rPr lang="hu-HU" dirty="0"/>
              <a:t>(</a:t>
            </a:r>
            <a:r>
              <a:rPr lang="hu-HU" dirty="0" err="1"/>
              <a:t>Trower</a:t>
            </a:r>
            <a:r>
              <a:rPr lang="hu-HU" dirty="0"/>
              <a:t> és </a:t>
            </a:r>
            <a:r>
              <a:rPr lang="hu-HU" dirty="0" err="1"/>
              <a:t>mtsai</a:t>
            </a:r>
            <a:r>
              <a:rPr lang="hu-HU" dirty="0"/>
              <a:t>, 1978,</a:t>
            </a:r>
            <a:r>
              <a:rPr lang="hu-HU" b="1" dirty="0"/>
              <a:t> </a:t>
            </a:r>
            <a:r>
              <a:rPr lang="hu-HU" dirty="0"/>
              <a:t>idézi Zsolnai, 1995)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Az</a:t>
            </a:r>
            <a:r>
              <a:rPr lang="en-US" sz="3600" dirty="0" smtClean="0"/>
              <a:t> </a:t>
            </a:r>
            <a:r>
              <a:rPr lang="en-US" sz="3600" i="1" dirty="0" smtClean="0"/>
              <a:t>I have the right to know</a:t>
            </a:r>
            <a:r>
              <a:rPr lang="hu-HU" sz="3600" dirty="0" smtClean="0"/>
              <a:t> (Jogom van tudni) program fő elvei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endParaRPr lang="hu-HU" sz="4000" dirty="0" smtClean="0"/>
          </a:p>
          <a:p>
            <a:pPr lvl="0"/>
            <a:r>
              <a:rPr lang="hu-HU" sz="4000" dirty="0" smtClean="0"/>
              <a:t>A tanulási nehézségekkel küzdő emberek esetében is ugyanúgy fejlődik a szexualitás, a szexuális identitás és a partnerkapcsolatok alakulása, ahogy más felnőtteknél.</a:t>
            </a:r>
          </a:p>
          <a:p>
            <a:pPr lvl="0"/>
            <a:r>
              <a:rPr lang="hu-HU" sz="4000" dirty="0" smtClean="0"/>
              <a:t>A szexualitásról és a partnerkapcsolatokról történő oktatás segít megvédeni a bántalmazástól és kihasználástól.</a:t>
            </a:r>
          </a:p>
          <a:p>
            <a:pPr lvl="0"/>
            <a:r>
              <a:rPr lang="hu-HU" sz="4000" dirty="0" smtClean="0"/>
              <a:t>Egyenlő esély minden résztvevőnek nem, faj, szexuális hovatartozás nélkül.</a:t>
            </a:r>
          </a:p>
          <a:p>
            <a:pPr lvl="0"/>
            <a:r>
              <a:rPr lang="hu-HU" sz="4000" dirty="0" smtClean="0"/>
              <a:t>Kötelezettség a bizalmas kezelésre. Ez azt jelenti, hogy a résztvevők és vezetők tiszteletben tartják, hogy mindenkinek szüksége van személyes térre. Megvitatják ezt a teret, és bizalmasan betartják, ha csak engedélyt vagy más beleegyezést nem kapnak. </a:t>
            </a:r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program célkitűzéseiből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Jog az információhoz, a tapasztaláshoz és a tudáshoz</a:t>
            </a:r>
          </a:p>
          <a:p>
            <a:r>
              <a:rPr lang="hu-HU" dirty="0" smtClean="0"/>
              <a:t>Minden gyermeket/fiatalt a saját szexualitásában kell megerősíteni („áttanulás” nem lehetséges)</a:t>
            </a:r>
          </a:p>
          <a:p>
            <a:r>
              <a:rPr lang="hu-HU" dirty="0" smtClean="0"/>
              <a:t>A szociális kompetencia értelmezése alapján a szexuális tevékenységet (önkielégítés, nemi aktus) fel kell szabadítani a „tiltás” alól</a:t>
            </a:r>
          </a:p>
          <a:p>
            <a:r>
              <a:rPr lang="hu-HU" dirty="0" smtClean="0"/>
              <a:t>A korlátozást (szabályozást) a szexuális cselekvés helyszínére és időpontjára kell áthelyezni</a:t>
            </a:r>
          </a:p>
          <a:p>
            <a:pPr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en-US" sz="3600" dirty="0" err="1" smtClean="0"/>
              <a:t>Jogom</a:t>
            </a:r>
            <a:r>
              <a:rPr lang="en-US" sz="3600" dirty="0" smtClean="0"/>
              <a:t> van </a:t>
            </a:r>
            <a:r>
              <a:rPr lang="en-US" sz="3600" dirty="0" err="1" smtClean="0"/>
              <a:t>tudni</a:t>
            </a:r>
            <a:r>
              <a:rPr lang="hu-HU" sz="3600" dirty="0" smtClean="0"/>
              <a:t/>
            </a:r>
            <a:br>
              <a:rPr lang="hu-HU" sz="3600" dirty="0" smtClean="0"/>
            </a:br>
            <a:r>
              <a:rPr lang="hu-HU" sz="3600" dirty="0" smtClean="0"/>
              <a:t>Különbségek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21" descr="C:\Documents and Settings\Nori\Dokumentumok\SzaboKati\I_have_to_right_to_know_Oldal_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8902" b="3207"/>
          <a:stretch>
            <a:fillRect/>
          </a:stretch>
        </p:blipFill>
        <p:spPr bwMode="auto">
          <a:xfrm>
            <a:off x="1475656" y="1772816"/>
            <a:ext cx="2805695" cy="4224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Kép 20" descr="C:\Documents and Settings\Nori\Dokumentumok\SzaboKati\I_have_to_right_to_know_Oldal_03.jpg"/>
          <p:cNvPicPr>
            <a:picLocks noChangeAspect="1" noChangeArrowheads="1"/>
          </p:cNvPicPr>
          <p:nvPr/>
        </p:nvPicPr>
        <p:blipFill>
          <a:blip r:embed="rId3" cstate="print"/>
          <a:srcRect l="8884" b="3561"/>
          <a:stretch>
            <a:fillRect/>
          </a:stretch>
        </p:blipFill>
        <p:spPr bwMode="auto">
          <a:xfrm>
            <a:off x="5076056" y="1700808"/>
            <a:ext cx="28003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11</a:t>
            </a:fld>
            <a:endParaRPr lang="hu-H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„Vaktérkép feladat”</a:t>
            </a:r>
            <a:endParaRPr lang="hu-HU" dirty="0"/>
          </a:p>
        </p:txBody>
      </p:sp>
      <p:pic>
        <p:nvPicPr>
          <p:cNvPr id="2050" name="Kép 42" descr="C:\Documents and Settings\Nori\Dokumentumok\SzaboKati\I_have_to_right_to_know_Oldal_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500"/>
          <a:stretch>
            <a:fillRect/>
          </a:stretch>
        </p:blipFill>
        <p:spPr bwMode="auto">
          <a:xfrm>
            <a:off x="1619672" y="1772816"/>
            <a:ext cx="2917767" cy="39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Kép 43" descr="C:\Documents and Settings\Nori\Dokumentumok\SzaboKati\I_have_to_right_to_know_Oldal_02.jpg"/>
          <p:cNvPicPr>
            <a:picLocks noChangeAspect="1" noChangeArrowheads="1"/>
          </p:cNvPicPr>
          <p:nvPr/>
        </p:nvPicPr>
        <p:blipFill>
          <a:blip r:embed="rId3" cstate="print"/>
          <a:srcRect t="2866" r="8922"/>
          <a:stretch>
            <a:fillRect/>
          </a:stretch>
        </p:blipFill>
        <p:spPr bwMode="auto">
          <a:xfrm>
            <a:off x="4860032" y="1772816"/>
            <a:ext cx="26098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b="1" dirty="0" smtClean="0"/>
              <a:t/>
            </a:r>
            <a:br>
              <a:rPr lang="hu-HU" b="1" dirty="0" smtClean="0"/>
            </a:br>
            <a:r>
              <a:rPr lang="en-US" dirty="0" err="1" smtClean="0"/>
              <a:t>Fejlődés</a:t>
            </a:r>
            <a:r>
              <a:rPr lang="en-US" dirty="0" smtClean="0"/>
              <a:t>: </a:t>
            </a:r>
            <a:r>
              <a:rPr lang="en-US" dirty="0" err="1" smtClean="0"/>
              <a:t>arányok</a:t>
            </a:r>
            <a:r>
              <a:rPr lang="en-US" dirty="0" smtClean="0"/>
              <a:t>, </a:t>
            </a:r>
            <a:r>
              <a:rPr lang="en-US" dirty="0" err="1" smtClean="0"/>
              <a:t>elsődleges</a:t>
            </a:r>
            <a:r>
              <a:rPr lang="en-US" dirty="0" smtClean="0"/>
              <a:t> </a:t>
            </a:r>
            <a:r>
              <a:rPr lang="en-US" dirty="0" err="1" smtClean="0"/>
              <a:t>nemi</a:t>
            </a:r>
            <a:r>
              <a:rPr lang="en-US" dirty="0" smtClean="0"/>
              <a:t> </a:t>
            </a:r>
            <a:r>
              <a:rPr lang="en-US" dirty="0" err="1" smtClean="0"/>
              <a:t>jelleg</a:t>
            </a:r>
            <a:r>
              <a:rPr lang="hu-HU" dirty="0" smtClean="0"/>
              <a:t>, a test proporcionáltsága</a:t>
            </a:r>
            <a:r>
              <a:rPr lang="hu-HU" b="1" dirty="0" smtClean="0"/>
              <a:t/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endParaRPr lang="hu-HU" dirty="0" smtClean="0"/>
          </a:p>
          <a:p>
            <a:r>
              <a:rPr lang="en-US" dirty="0" err="1" smtClean="0"/>
              <a:t>Jogom</a:t>
            </a:r>
            <a:r>
              <a:rPr lang="en-US" dirty="0" smtClean="0"/>
              <a:t> van </a:t>
            </a:r>
            <a:r>
              <a:rPr lang="en-US" dirty="0" err="1" smtClean="0"/>
              <a:t>tudn</a:t>
            </a:r>
            <a:r>
              <a:rPr lang="hu-HU" dirty="0" smtClean="0"/>
              <a:t>i</a:t>
            </a:r>
            <a:r>
              <a:rPr lang="en-US" dirty="0" smtClean="0"/>
              <a:t> </a:t>
            </a:r>
            <a:endParaRPr lang="hu-HU" dirty="0" smtClean="0"/>
          </a:p>
          <a:p>
            <a:pPr>
              <a:buNone/>
            </a:pPr>
            <a:r>
              <a:rPr lang="hu-HU" dirty="0" smtClean="0"/>
              <a:t> </a:t>
            </a:r>
          </a:p>
          <a:p>
            <a:endParaRPr lang="hu-HU" dirty="0"/>
          </a:p>
        </p:txBody>
      </p:sp>
      <p:pic>
        <p:nvPicPr>
          <p:cNvPr id="1026" name="Kép 22" descr="C:\Documents and Settings\Nori\Dokumentumok\SzaboKati\I_have_to_right_to_know_Oldal_05.jpg"/>
          <p:cNvPicPr>
            <a:picLocks noChangeAspect="1" noChangeArrowheads="1"/>
          </p:cNvPicPr>
          <p:nvPr/>
        </p:nvPicPr>
        <p:blipFill>
          <a:blip r:embed="rId2" cstate="print"/>
          <a:srcRect l="9932" t="5666" r="8026"/>
          <a:stretch>
            <a:fillRect/>
          </a:stretch>
        </p:blipFill>
        <p:spPr bwMode="auto">
          <a:xfrm>
            <a:off x="395536" y="1988840"/>
            <a:ext cx="393382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Kép 23" descr="C:\Documents and Settings\Nori\Dokumentumok\SzaboKati\I_have_to_right_to_know_Oldal_06.jpg"/>
          <p:cNvPicPr>
            <a:picLocks noChangeAspect="1" noChangeArrowheads="1"/>
          </p:cNvPicPr>
          <p:nvPr/>
        </p:nvPicPr>
        <p:blipFill>
          <a:blip r:embed="rId3" cstate="print"/>
          <a:srcRect l="9607" t="4912" r="10770" b="-5560"/>
          <a:stretch>
            <a:fillRect/>
          </a:stretch>
        </p:blipFill>
        <p:spPr bwMode="auto">
          <a:xfrm>
            <a:off x="4716016" y="1988840"/>
            <a:ext cx="40386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sz="2700" dirty="0" smtClean="0"/>
              <a:t/>
            </a:r>
            <a:br>
              <a:rPr lang="hu-HU" sz="2700" dirty="0" smtClean="0"/>
            </a:br>
            <a:r>
              <a:rPr lang="en-US" sz="3100" dirty="0" err="1" smtClean="0"/>
              <a:t>Az</a:t>
            </a:r>
            <a:r>
              <a:rPr lang="en-US" sz="3100" dirty="0" smtClean="0"/>
              <a:t> </a:t>
            </a:r>
            <a:r>
              <a:rPr lang="en-US" sz="3100" dirty="0" err="1" smtClean="0"/>
              <a:t>önkielégítés</a:t>
            </a:r>
            <a:r>
              <a:rPr lang="en-US" sz="3100" dirty="0" smtClean="0"/>
              <a:t> </a:t>
            </a:r>
            <a:r>
              <a:rPr lang="en-US" sz="3100" dirty="0" err="1" smtClean="0"/>
              <a:t>lányoknál</a:t>
            </a:r>
            <a:r>
              <a:rPr lang="en-US" sz="3100" dirty="0" smtClean="0"/>
              <a:t> </a:t>
            </a:r>
            <a:r>
              <a:rPr lang="hu-HU" sz="3100" dirty="0" smtClean="0"/>
              <a:t>(</a:t>
            </a:r>
            <a:r>
              <a:rPr lang="en-US" sz="3100" dirty="0" err="1" smtClean="0"/>
              <a:t>maszturbáció</a:t>
            </a:r>
            <a:r>
              <a:rPr lang="hu-HU" sz="3100" dirty="0" smtClean="0"/>
              <a:t>)</a:t>
            </a:r>
            <a:br>
              <a:rPr lang="hu-HU" sz="3100" dirty="0" smtClean="0"/>
            </a:br>
            <a:r>
              <a:rPr lang="en-US" sz="3100" dirty="0" smtClean="0"/>
              <a:t> </a:t>
            </a:r>
            <a:r>
              <a:rPr lang="en-US" sz="3100" dirty="0" err="1" smtClean="0"/>
              <a:t>Cél</a:t>
            </a:r>
            <a:r>
              <a:rPr lang="en-US" sz="3100" dirty="0" smtClean="0"/>
              <a:t>: a </a:t>
            </a:r>
            <a:r>
              <a:rPr lang="en-US" sz="3100" dirty="0" err="1" smtClean="0"/>
              <a:t>cselekvésre</a:t>
            </a:r>
            <a:r>
              <a:rPr lang="en-US" sz="3100" dirty="0" smtClean="0"/>
              <a:t> </a:t>
            </a:r>
            <a:r>
              <a:rPr lang="en-US" sz="3100" dirty="0" err="1" smtClean="0"/>
              <a:t>rakódott</a:t>
            </a:r>
            <a:r>
              <a:rPr lang="en-US" sz="3100" dirty="0" smtClean="0"/>
              <a:t> </a:t>
            </a:r>
            <a:r>
              <a:rPr lang="en-US" sz="3100" dirty="0" err="1" smtClean="0"/>
              <a:t>tiltás</a:t>
            </a:r>
            <a:r>
              <a:rPr lang="en-US" sz="3100" dirty="0" smtClean="0"/>
              <a:t> </a:t>
            </a:r>
            <a:r>
              <a:rPr lang="en-US" sz="3100" dirty="0" err="1" smtClean="0"/>
              <a:t>megszüntetése</a:t>
            </a:r>
            <a:r>
              <a:rPr lang="en-US" sz="3100" dirty="0" smtClean="0"/>
              <a:t>, </a:t>
            </a:r>
            <a:r>
              <a:rPr lang="en-US" sz="3100" dirty="0" err="1" smtClean="0"/>
              <a:t>feloldása</a:t>
            </a:r>
            <a:r>
              <a:rPr lang="en-US" sz="3100" dirty="0" smtClean="0"/>
              <a:t> </a:t>
            </a:r>
            <a:r>
              <a:rPr lang="hu-HU" sz="3100" dirty="0" smtClean="0"/>
              <a:t>(Jogom van tudni)</a:t>
            </a:r>
            <a:br>
              <a:rPr lang="hu-HU" sz="3100" dirty="0" smtClean="0"/>
            </a:br>
            <a:endParaRPr lang="hu-HU" sz="3100" dirty="0"/>
          </a:p>
        </p:txBody>
      </p:sp>
      <p:pic>
        <p:nvPicPr>
          <p:cNvPr id="4098" name="Kép 24" descr="C:\Documents and Settings\Nori\Dokumentumok\SzaboKati\I_have_to_right_to_know_Oldal_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102" r="3725"/>
          <a:stretch>
            <a:fillRect/>
          </a:stretch>
        </p:blipFill>
        <p:spPr bwMode="auto">
          <a:xfrm>
            <a:off x="1218842" y="1600200"/>
            <a:ext cx="670631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14</a:t>
            </a:fld>
            <a:endParaRPr lang="hu-H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dirty="0" smtClean="0"/>
              <a:t/>
            </a:r>
            <a:br>
              <a:rPr lang="hu-HU" sz="2700" dirty="0" smtClean="0"/>
            </a:br>
            <a:r>
              <a:rPr lang="en-US" sz="3100" dirty="0" err="1" smtClean="0"/>
              <a:t>Az</a:t>
            </a:r>
            <a:r>
              <a:rPr lang="en-US" sz="3100" dirty="0" smtClean="0"/>
              <a:t> </a:t>
            </a:r>
            <a:r>
              <a:rPr lang="en-US" sz="3100" dirty="0" err="1" smtClean="0"/>
              <a:t>önkielégítés</a:t>
            </a:r>
            <a:r>
              <a:rPr lang="en-US" sz="3100" dirty="0" smtClean="0"/>
              <a:t> </a:t>
            </a:r>
            <a:r>
              <a:rPr lang="en-US" sz="3100" dirty="0" err="1" smtClean="0"/>
              <a:t>fiúknál</a:t>
            </a:r>
            <a:r>
              <a:rPr lang="en-US" sz="3100" dirty="0" smtClean="0"/>
              <a:t> (</a:t>
            </a:r>
            <a:r>
              <a:rPr lang="en-US" sz="3100" dirty="0" err="1" smtClean="0"/>
              <a:t>onánia</a:t>
            </a:r>
            <a:r>
              <a:rPr lang="en-US" sz="3100" dirty="0" smtClean="0"/>
              <a:t>)</a:t>
            </a:r>
            <a:r>
              <a:rPr lang="hu-HU" sz="3100" dirty="0" smtClean="0"/>
              <a:t/>
            </a:r>
            <a:br>
              <a:rPr lang="hu-HU" sz="3100" dirty="0" smtClean="0"/>
            </a:br>
            <a:r>
              <a:rPr lang="en-US" sz="3100" dirty="0" smtClean="0"/>
              <a:t> </a:t>
            </a:r>
            <a:r>
              <a:rPr lang="en-US" sz="3100" dirty="0" err="1" smtClean="0"/>
              <a:t>Cél</a:t>
            </a:r>
            <a:r>
              <a:rPr lang="en-US" sz="3100" dirty="0" smtClean="0"/>
              <a:t>: a </a:t>
            </a:r>
            <a:r>
              <a:rPr lang="en-US" sz="3100" dirty="0" err="1" smtClean="0"/>
              <a:t>cselekvésre</a:t>
            </a:r>
            <a:r>
              <a:rPr lang="en-US" sz="3100" dirty="0" smtClean="0"/>
              <a:t> </a:t>
            </a:r>
            <a:r>
              <a:rPr lang="en-US" sz="3100" dirty="0" err="1" smtClean="0"/>
              <a:t>rakódott</a:t>
            </a:r>
            <a:r>
              <a:rPr lang="en-US" sz="3100" dirty="0" smtClean="0"/>
              <a:t> </a:t>
            </a:r>
            <a:r>
              <a:rPr lang="en-US" sz="3100" dirty="0" err="1" smtClean="0"/>
              <a:t>tiltás</a:t>
            </a:r>
            <a:r>
              <a:rPr lang="en-US" sz="3100" dirty="0" smtClean="0"/>
              <a:t> </a:t>
            </a:r>
            <a:r>
              <a:rPr lang="en-US" sz="3100" dirty="0" err="1" smtClean="0"/>
              <a:t>megszüntetése</a:t>
            </a:r>
            <a:r>
              <a:rPr lang="en-US" sz="3100" dirty="0" smtClean="0"/>
              <a:t>, </a:t>
            </a:r>
            <a:r>
              <a:rPr lang="en-US" sz="3100" dirty="0" err="1" smtClean="0"/>
              <a:t>feloldása</a:t>
            </a:r>
            <a:r>
              <a:rPr lang="en-US" sz="3100" dirty="0" smtClean="0"/>
              <a:t>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5122" name="Kép 25" descr="C:\Documents and Settings\Nori\Dokumentumok\SzaboKati\I_have_to_right_to_know_Oldal_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4697"/>
          <a:stretch>
            <a:fillRect/>
          </a:stretch>
        </p:blipFill>
        <p:spPr bwMode="auto">
          <a:xfrm>
            <a:off x="2892368" y="1600200"/>
            <a:ext cx="335926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57200">
              <a:spcBef>
                <a:spcPts val="600"/>
              </a:spcBef>
              <a:spcAft>
                <a:spcPts val="600"/>
              </a:spcAft>
            </a:pPr>
            <a:r>
              <a:rPr lang="hu-HU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/>
            </a:r>
            <a:br>
              <a:rPr lang="hu-HU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</a:br>
            <a:r>
              <a:rPr lang="hu-HU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/>
            </a:r>
            <a:br>
              <a:rPr lang="hu-HU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</a:b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Az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önkielégítés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tevékenységéről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a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tiltás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áthelyeződik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a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tevékenység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helyszínére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és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időpontjára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hu-HU" sz="27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27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Hol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nem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lehet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önkielégítést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végezni</a:t>
            </a:r>
            <a:r>
              <a:rPr lang="en-US" sz="27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?</a:t>
            </a:r>
            <a:r>
              <a:rPr lang="hu-HU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endParaRPr lang="hu-HU" dirty="0"/>
          </a:p>
        </p:txBody>
      </p:sp>
      <p:pic>
        <p:nvPicPr>
          <p:cNvPr id="6146" name="Kép 29" descr="C:\Documents and Settings\Nori\Dokumentumok\SzaboKati\I_have_to_right_to_know_Oldal_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720" t="7469"/>
          <a:stretch>
            <a:fillRect/>
          </a:stretch>
        </p:blipFill>
        <p:spPr bwMode="auto">
          <a:xfrm>
            <a:off x="539552" y="2420888"/>
            <a:ext cx="3965731" cy="270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 descr="C:\Documents and Settings\Nori\Dokumentumok\SzaboKati\I_have_to_right_to_know_Oldal_10.jpg"/>
          <p:cNvPicPr>
            <a:picLocks noGrp="1" noChangeAspect="1" noChangeArrowheads="1"/>
          </p:cNvPicPr>
          <p:nvPr/>
        </p:nvPicPr>
        <p:blipFill>
          <a:blip r:embed="rId3" cstate="print"/>
          <a:srcRect l="1945" t="2431" r="3746"/>
          <a:stretch>
            <a:fillRect/>
          </a:stretch>
        </p:blipFill>
        <p:spPr bwMode="auto">
          <a:xfrm>
            <a:off x="4788024" y="2492896"/>
            <a:ext cx="3817909" cy="280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hu-HU" sz="1600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/>
            </a:r>
            <a:br>
              <a:rPr lang="hu-HU" sz="1600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</a:br>
            <a:r>
              <a:rPr lang="hu-HU" sz="1600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/>
            </a:r>
            <a:br>
              <a:rPr lang="hu-HU" sz="1600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</a:br>
            <a:r>
              <a:rPr lang="en-US" sz="31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Homoszexuális</a:t>
            </a:r>
            <a:r>
              <a:rPr lang="en-US" sz="3100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emberek</a:t>
            </a:r>
            <a:r>
              <a:rPr lang="en-US" sz="31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nemi</a:t>
            </a:r>
            <a:r>
              <a:rPr lang="en-US" sz="31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aktusa</a:t>
            </a:r>
            <a:r>
              <a:rPr lang="hu-HU" sz="31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31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r>
              <a:rPr lang="en-US" sz="31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Jogom</a:t>
            </a:r>
            <a:r>
              <a:rPr lang="en-US" sz="31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van </a:t>
            </a:r>
            <a:r>
              <a:rPr lang="en-US" sz="31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tudni</a:t>
            </a:r>
            <a:r>
              <a:rPr lang="hu-HU" sz="31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31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endParaRPr lang="hu-HU" sz="3100" dirty="0"/>
          </a:p>
        </p:txBody>
      </p:sp>
      <p:pic>
        <p:nvPicPr>
          <p:cNvPr id="35842" name="Kép 31" descr="C:\Documents and Settings\Nori\Dokumentumok\SzaboKati\I_have_to_right_to_know_Oldal_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409" t="6532"/>
          <a:stretch>
            <a:fillRect/>
          </a:stretch>
        </p:blipFill>
        <p:spPr bwMode="auto">
          <a:xfrm>
            <a:off x="1907704" y="1556792"/>
            <a:ext cx="5785870" cy="391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17</a:t>
            </a:fld>
            <a:endParaRPr lang="hu-H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Homoszexuális</a:t>
            </a:r>
            <a:r>
              <a:rPr lang="en-US" sz="2800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emberek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nemi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aktusa</a:t>
            </a:r>
            <a:r>
              <a:rPr lang="hu-HU" sz="28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28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Jogom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van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tudni</a:t>
            </a:r>
            <a:endParaRPr lang="hu-HU" sz="2800" dirty="0"/>
          </a:p>
        </p:txBody>
      </p:sp>
      <p:pic>
        <p:nvPicPr>
          <p:cNvPr id="36866" name="Kép 32" descr="C:\Documents and Settings\Nori\Dokumentumok\SzaboKati\I_have_to_right_to_know_Oldal_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08" r="3746" b="1904"/>
          <a:stretch>
            <a:fillRect/>
          </a:stretch>
        </p:blipFill>
        <p:spPr bwMode="auto">
          <a:xfrm>
            <a:off x="1685674" y="1772816"/>
            <a:ext cx="5326616" cy="391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Heteroszexuális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személyek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nemi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aktusa</a:t>
            </a:r>
            <a:r>
              <a:rPr lang="hu-HU" sz="28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28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Jogom</a:t>
            </a:r>
            <a:r>
              <a:rPr lang="en-US" sz="28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van </a:t>
            </a:r>
            <a:r>
              <a:rPr lang="en-US" sz="28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tudni</a:t>
            </a:r>
            <a:endParaRPr lang="hu-HU" sz="2800" dirty="0"/>
          </a:p>
        </p:txBody>
      </p:sp>
      <p:pic>
        <p:nvPicPr>
          <p:cNvPr id="38914" name="Kép 34" descr="C:\Documents and Settings\Nori\Dokumentumok\SzaboKati\I_have_to_right_to_know_Oldal_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0664" y="1600200"/>
            <a:ext cx="640267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19</a:t>
            </a:fld>
            <a:endParaRPr lang="hu-H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hu-HU" sz="32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/>
            </a:r>
            <a:br>
              <a:rPr lang="hu-HU" sz="32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</a:br>
            <a:r>
              <a:rPr lang="en-US" sz="32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Heteroszexuális</a:t>
            </a:r>
            <a:r>
              <a:rPr lang="en-US" sz="32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személyek</a:t>
            </a:r>
            <a:r>
              <a:rPr lang="en-US" sz="32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nemi</a:t>
            </a:r>
            <a:r>
              <a:rPr lang="en-US" sz="32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aktusa</a:t>
            </a:r>
            <a:r>
              <a:rPr lang="hu-HU" sz="32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32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r>
              <a:rPr lang="en-US" sz="32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Jogom</a:t>
            </a:r>
            <a:r>
              <a:rPr lang="en-US" sz="3200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van </a:t>
            </a:r>
            <a:r>
              <a:rPr lang="en-US" sz="3200" dirty="0" err="1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tudni</a:t>
            </a:r>
            <a:r>
              <a:rPr lang="hu-HU" sz="32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  <a:t/>
            </a:r>
            <a:br>
              <a:rPr lang="hu-HU" sz="3200" dirty="0" smtClean="0">
                <a:solidFill>
                  <a:srgbClr val="000000"/>
                </a:solidFill>
                <a:latin typeface="Arial"/>
                <a:ea typeface="ヒラギノ角ゴ Pro W3"/>
                <a:cs typeface="Times New Roman"/>
              </a:rPr>
            </a:br>
            <a:endParaRPr lang="hu-HU" sz="3200" dirty="0"/>
          </a:p>
        </p:txBody>
      </p:sp>
      <p:pic>
        <p:nvPicPr>
          <p:cNvPr id="37890" name="Kép 33" descr="C:\Documents and Settings\Nori\Dokumentumok\SzaboKati\I_have_to_right_to_know_Oldal_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4379" r="7243" b="2261"/>
          <a:stretch>
            <a:fillRect/>
          </a:stretch>
        </p:blipFill>
        <p:spPr bwMode="auto">
          <a:xfrm>
            <a:off x="2915816" y="1556792"/>
            <a:ext cx="315899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20</a:t>
            </a:fld>
            <a:endParaRPr lang="hu-H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Mennyi mindenről nem esett szó ….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21</a:t>
            </a:fld>
            <a:endParaRPr lang="hu-H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850106"/>
          </a:xfrm>
        </p:spPr>
        <p:txBody>
          <a:bodyPr>
            <a:normAutofit fontScale="90000"/>
          </a:bodyPr>
          <a:lstStyle/>
          <a:p>
            <a:r>
              <a:rPr lang="hu-HU" sz="3600" dirty="0" smtClean="0"/>
              <a:t/>
            </a:r>
            <a:br>
              <a:rPr lang="hu-HU" sz="3600" dirty="0" smtClean="0"/>
            </a:br>
            <a:r>
              <a:rPr lang="hu-HU" sz="3600" dirty="0" err="1" smtClean="0"/>
              <a:t>Hartal</a:t>
            </a:r>
            <a:r>
              <a:rPr lang="hu-HU" sz="3600" dirty="0" smtClean="0"/>
              <a:t> Éva gyűjteménye (szakdolgozati munka)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39939" name="Kép 2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2330821" cy="240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Kép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7593" y="1412776"/>
            <a:ext cx="4056551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Kép 28"/>
          <p:cNvPicPr>
            <a:picLocks noGrp="1"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4077072"/>
            <a:ext cx="35052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22</a:t>
            </a:fld>
            <a:endParaRPr lang="hu-H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78098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Felhasznált irodalom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124744"/>
            <a:ext cx="8686800" cy="500141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hu-HU" dirty="0" smtClean="0"/>
          </a:p>
          <a:p>
            <a:r>
              <a:rPr lang="en-US" sz="4000" dirty="0" smtClean="0"/>
              <a:t>ATKINSON, D. – GINGELL, A. – MARTIN, J. (1997): I have the right to know. British Institute of Learning Disabilities</a:t>
            </a:r>
            <a:endParaRPr lang="hu-HU" sz="4000" dirty="0" smtClean="0"/>
          </a:p>
          <a:p>
            <a:r>
              <a:rPr lang="hu-HU" sz="4000" dirty="0" smtClean="0"/>
              <a:t>SONKOLY </a:t>
            </a:r>
            <a:r>
              <a:rPr lang="hu-HU" sz="4000" dirty="0" smtClean="0"/>
              <a:t>F. (2015) A szexuális nevelés megjelenése a NAT – </a:t>
            </a:r>
            <a:r>
              <a:rPr lang="hu-HU" sz="4000" dirty="0" err="1" smtClean="0"/>
              <a:t>ban</a:t>
            </a:r>
            <a:r>
              <a:rPr lang="hu-HU" sz="4000" dirty="0" smtClean="0"/>
              <a:t> és az irányelvekben (kiselőadás)</a:t>
            </a:r>
          </a:p>
          <a:p>
            <a:r>
              <a:rPr lang="hu-HU" sz="4000" dirty="0" smtClean="0"/>
              <a:t>ZSOLNAI A. (1995) A szociális kompetencia fejlődése gyermekkorban Új Pedagógiai Szemle, 1. sz. 68-74.</a:t>
            </a:r>
          </a:p>
          <a:p>
            <a:r>
              <a:rPr lang="hu-HU" sz="4000" dirty="0" smtClean="0"/>
              <a:t>A Kormány 110/2012. (VI. 4.) Korm. Rendelete a Nemzeti alaptanterv kiadásáról, bevezetéséről és alkalmazásáról</a:t>
            </a:r>
          </a:p>
          <a:p>
            <a:r>
              <a:rPr lang="hu-HU" sz="4000" dirty="0" smtClean="0"/>
              <a:t>32/2012. (X. 8.) EMMI rendelet a Sajátos nevelési igényű gyermekek óvodai nevelésének irányelve és a Sajátos nevelési igényű tanulók iskolai oktatásának irányelve kiadásáról</a:t>
            </a:r>
          </a:p>
          <a:p>
            <a:r>
              <a:rPr lang="hu-HU" sz="4000" dirty="0" smtClean="0"/>
              <a:t>Fotók</a:t>
            </a:r>
            <a:r>
              <a:rPr lang="hu-HU" sz="4000" dirty="0" smtClean="0"/>
              <a:t>: </a:t>
            </a:r>
            <a:r>
              <a:rPr lang="hu-HU" sz="4000" dirty="0" err="1" smtClean="0"/>
              <a:t>Hartal</a:t>
            </a:r>
            <a:r>
              <a:rPr lang="hu-HU" sz="4000" dirty="0" smtClean="0"/>
              <a:t> Éva (szakdolgozati munka) 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57E1-DAD2-4A22-8C6E-229BCD4B81F1}" type="slidenum">
              <a:rPr lang="hu-HU" smtClean="0"/>
              <a:pPr/>
              <a:t>23</a:t>
            </a:fld>
            <a:endParaRPr lang="hu-H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978</Words>
  <Application>Microsoft Office PowerPoint</Application>
  <PresentationFormat>Diavetítés a képernyőre (4:3 oldalarány)</PresentationFormat>
  <Paragraphs>134</Paragraphs>
  <Slides>23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4" baseType="lpstr">
      <vt:lpstr>Office-téma</vt:lpstr>
      <vt:lpstr>Megelőzési lehetőségek Hol kezdődik és kiket érint a megelőzés?</vt:lpstr>
      <vt:lpstr>Közös gondolkodás</vt:lpstr>
      <vt:lpstr>1. Egy lehetséges magyarázat </vt:lpstr>
      <vt:lpstr>2. 20 évvel később:  Részletek a Nemzeti Alaptantervből</vt:lpstr>
      <vt:lpstr>NAT Fejlesztési területek – nevelési célok</vt:lpstr>
      <vt:lpstr> NAT Közműveltségi tartalmak EMBER ÉS TÁRSADALOM </vt:lpstr>
      <vt:lpstr>Egy kivétel: Irányelvek  Súlyosan és halmozottan fogyatékos gyermekek tanulási sajátosságai </vt:lpstr>
      <vt:lpstr>A szociális kompetencia</vt:lpstr>
      <vt:lpstr>Az I have the right to know (Jogom van tudni) program fő elvei</vt:lpstr>
      <vt:lpstr>A program célkitűzéseiből</vt:lpstr>
      <vt:lpstr> Jogom van tudni Különbségek </vt:lpstr>
      <vt:lpstr>„Vaktérkép feladat”</vt:lpstr>
      <vt:lpstr> Fejlődés: arányok, elsődleges nemi jelleg, a test proporcionáltsága </vt:lpstr>
      <vt:lpstr> Az önkielégítés lányoknál (maszturbáció)  Cél: a cselekvésre rakódott tiltás megszüntetése, feloldása (Jogom van tudni) </vt:lpstr>
      <vt:lpstr> Az önkielégítés fiúknál (onánia)  Cél: a cselekvésre rakódott tiltás megszüntetése, feloldása  </vt:lpstr>
      <vt:lpstr>  Az önkielégítés tevékenységéről a tiltás áthelyeződik a tevékenység helyszínére és időpontjára  Hol nem lehet önkielégítést végezni? </vt:lpstr>
      <vt:lpstr>  Homoszexuális emberek nemi aktusa Jogom van tudni </vt:lpstr>
      <vt:lpstr>Homoszexuális emberek nemi aktusa Jogom van tudni</vt:lpstr>
      <vt:lpstr>Heteroszexuális személyek nemi aktusa Jogom van tudni</vt:lpstr>
      <vt:lpstr> Heteroszexuális személyek nemi aktusa Jogom van tudni </vt:lpstr>
      <vt:lpstr>Köszönöm a figyelmet!</vt:lpstr>
      <vt:lpstr> Hartal Éva gyűjteménye (szakdolgozati munka) </vt:lpstr>
      <vt:lpstr>Felhasznált irodalom </vt:lpstr>
    </vt:vector>
  </TitlesOfParts>
  <Company>ELTE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Közös gondolkodás a fogyatékos személyek szexuális szocializációjáról</dc:title>
  <dc:creator>ELTE</dc:creator>
  <cp:lastModifiedBy>Tímár Katalin</cp:lastModifiedBy>
  <cp:revision>76</cp:revision>
  <dcterms:created xsi:type="dcterms:W3CDTF">2014-03-27T19:36:11Z</dcterms:created>
  <dcterms:modified xsi:type="dcterms:W3CDTF">2015-05-21T11:20:31Z</dcterms:modified>
</cp:coreProperties>
</file>