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61" r:id="rId4"/>
    <p:sldId id="264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57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1E5182-F325-4534-B0E2-F981F7840DF7}">
          <p14:sldIdLst>
            <p14:sldId id="256"/>
            <p14:sldId id="260"/>
            <p14:sldId id="261"/>
            <p14:sldId id="264"/>
            <p14:sldId id="262"/>
            <p14:sldId id="263"/>
            <p14:sldId id="265"/>
            <p14:sldId id="266"/>
            <p14:sldId id="267"/>
            <p14:sldId id="268"/>
            <p14:sldId id="269"/>
            <p14:sldId id="257"/>
            <p14:sldId id="27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8237" autoAdjust="0"/>
  </p:normalViewPr>
  <p:slideViewPr>
    <p:cSldViewPr>
      <p:cViewPr>
        <p:scale>
          <a:sx n="51" d="100"/>
          <a:sy n="51" d="100"/>
        </p:scale>
        <p:origin x="-1806" y="-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667C0-0841-4EFB-85D2-E31A235875F4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D00DB-F00F-48DD-8279-9B8DC7C167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532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Kb</a:t>
            </a:r>
            <a:r>
              <a:rPr lang="hu-HU" baseline="0" dirty="0" smtClean="0"/>
              <a:t> 3,500 személy vett igénybe speciális kórházi ellátást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D00DB-F00F-48DD-8279-9B8DC7C167F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299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Linkre felhívni a figyelmet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D00DB-F00F-48DD-8279-9B8DC7C167F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350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11 főből hatot letöltendő</a:t>
            </a:r>
            <a:r>
              <a:rPr lang="hu-HU" baseline="0" dirty="0" smtClean="0"/>
              <a:t> börtönbüntetésre ítéltek</a:t>
            </a:r>
          </a:p>
          <a:p>
            <a:r>
              <a:rPr lang="hu-HU" baseline="0" dirty="0" smtClean="0"/>
              <a:t>Független szakértő kinevezésével</a:t>
            </a:r>
          </a:p>
          <a:p>
            <a:r>
              <a:rPr lang="hu-HU" baseline="0" dirty="0" smtClean="0"/>
              <a:t>Intézmények ellenőrzése meglepetészserűen.</a:t>
            </a:r>
          </a:p>
          <a:p>
            <a:r>
              <a:rPr lang="hu-HU" baseline="0" dirty="0" smtClean="0"/>
              <a:t>CQC: az ellenőrzött intézmények közel fele nem felelt meg a minőségi kritériumoknak, 150 intézmény ellenőrzése. De hasonló mértékű abúzust sehol nem tapasztaltak. </a:t>
            </a:r>
          </a:p>
          <a:p>
            <a:r>
              <a:rPr lang="hu-HU" baseline="0" dirty="0" smtClean="0"/>
              <a:t>Az aláírók között civil szervezetek, egyetemek, szakmai testületek, szolgáltatók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D00DB-F00F-48DD-8279-9B8DC7C167F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475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2013</a:t>
            </a:r>
            <a:r>
              <a:rPr lang="hu-HU" baseline="0" dirty="0" smtClean="0"/>
              <a:t> június és 2014 június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D00DB-F00F-48DD-8279-9B8DC7C167F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2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Az eset nem zárult le az elkövetők felelősségre</a:t>
            </a:r>
            <a:r>
              <a:rPr lang="hu-HU" baseline="0" dirty="0" smtClean="0"/>
              <a:t> vonásával. </a:t>
            </a:r>
          </a:p>
          <a:p>
            <a:r>
              <a:rPr lang="hu-HU" baseline="0" dirty="0" smtClean="0"/>
              <a:t>Sokan tudtak arról, mi történik az intézményben – pl. rendőrség, CQC-hoz érkezett bejelentés, helyi kórház sűrgősségi osztályára sérülésekkel beérkezett ellátottak, az önkormányzathoz beérkezett felnőttvédelmi jelzéseket sem kapcsolták össze és egyedi incidensként kezelték őket. </a:t>
            </a:r>
          </a:p>
          <a:p>
            <a:r>
              <a:rPr lang="hu-HU" baseline="0" dirty="0" smtClean="0"/>
              <a:t>Szabályozás hinyányosságai: gyakorlatilag az intézmény szakmai vezető nélkül működhetett, nyilvántartás hiányosságai stb.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D00DB-F00F-48DD-8279-9B8DC7C167F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832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Kiszolgáltatottság:</a:t>
            </a:r>
            <a:r>
              <a:rPr lang="hu-HU" baseline="0" dirty="0" smtClean="0"/>
              <a:t> ellátottak teljes mértékben ki vannak szolgáltatva az intézmény dolgozóinak, de ugyanakkor az intézmény dolgozói is sok esetben kiszolgáltatottak és hátrányos helyzetűek – kistelepülések, rosszul fizetett, alacsonyan képzett stb. </a:t>
            </a:r>
          </a:p>
          <a:p>
            <a:r>
              <a:rPr lang="hu-HU" baseline="0" dirty="0" smtClean="0"/>
              <a:t>Intézmények, amelyeket maga az ellátórendszer sem tekint prioritásnak.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D00DB-F00F-48DD-8279-9B8DC7C167F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534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Abúzus</a:t>
            </a:r>
            <a:r>
              <a:rPr lang="hu-HU" baseline="0" dirty="0" smtClean="0"/>
              <a:t> erőforrásokkal sokkal jobban ellátott ellátórendszerekben is előfordul. </a:t>
            </a:r>
          </a:p>
          <a:p>
            <a:r>
              <a:rPr lang="hu-HU" baseline="0" dirty="0" smtClean="0"/>
              <a:t>Magyarországon: alulfinanszírozott, nagy létszámú, aránylag elszigetelten működő intézmények, az ellátottak társadalmi megítélése és kiszolgáltatottsága, a dolgozók kiszolgáltatottsága stb. Utóbbi években számos intézeti abúzus eset látott napvilágot, de minden esetben csak egyéni felelősöket kerestek (lásd pl. Kiskunhalas). </a:t>
            </a:r>
          </a:p>
          <a:p>
            <a:r>
              <a:rPr lang="hu-HU" baseline="0" dirty="0" smtClean="0"/>
              <a:t>Intézményen belüli megelőzés: képzés, felismerés, protokoll, szervezeti kultúra fejlesztése stb.</a:t>
            </a:r>
          </a:p>
          <a:p>
            <a:r>
              <a:rPr lang="hu-HU" baseline="0" dirty="0" smtClean="0"/>
              <a:t>Ellátórendszer: az intézmények megnyitása – minőségellenőrzés, ellátottjogi képviselő, jelzőrendszer, stb.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5D00DB-F00F-48DD-8279-9B8DC7C167F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567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624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974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17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991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76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78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4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397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57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94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00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D9891-4EC4-403E-8C01-A810392570D5}" type="datetimeFigureOut">
              <a:rPr lang="en-GB" smtClean="0"/>
              <a:t>20/05/2015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4C922-A8BC-4A8D-B3E8-93AAEBB83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00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xr0aM5fdh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bc.co.uk/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hosted.southglos.gov.uk/wv/report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hallengingbehaviour.org.uk/learning-disability-files/Anationalresponsetotheabuseofpeoplewithlearningdisabilitiesv6221211.pdf" TargetMode="External"/><Relationship Id="rId4" Type="http://schemas.openxmlformats.org/officeDocument/2006/relationships/hyperlink" Target="http://www.cqc.org.uk/content/cqc-statement-panorama%E2%80%99s-investigati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uploads/system/uploads/attachment_data/file/213215/final-report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justiceforlb.org/who-is-lb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news/uk-england-bristol-19162516" TargetMode="External"/><Relationship Id="rId2" Type="http://schemas.openxmlformats.org/officeDocument/2006/relationships/hyperlink" Target="http://www.bbc.co.uk/news/uk-england-bristol-2008425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ild.org.uk/news-and-whats-on/winterbourne-view/" TargetMode="External"/><Relationship Id="rId4" Type="http://schemas.openxmlformats.org/officeDocument/2006/relationships/hyperlink" Target="http://www.theguardian.com/social-care-network/2013/oct/10/winterbourne-view-bbc-panorama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124744"/>
            <a:ext cx="7772400" cy="1470025"/>
          </a:xfrm>
        </p:spPr>
        <p:txBody>
          <a:bodyPr/>
          <a:lstStyle/>
          <a:p>
            <a:r>
              <a:rPr lang="hu-HU" dirty="0" smtClean="0"/>
              <a:t>A Winterbourne View eset tapasztalatai</a:t>
            </a:r>
            <a:endParaRPr lang="hu-H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376" y="2996952"/>
            <a:ext cx="6400800" cy="1536576"/>
          </a:xfrm>
        </p:spPr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Hogyan válhat egy abúzus eset reformok mozgatórugójává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551723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Kozma Ágnes</a:t>
            </a:r>
          </a:p>
          <a:p>
            <a:r>
              <a:rPr lang="hu-HU" dirty="0" smtClean="0"/>
              <a:t>Tizard Centre, University of Kent</a:t>
            </a:r>
            <a:endParaRPr lang="en-GB" dirty="0" smtClean="0"/>
          </a:p>
          <a:p>
            <a:r>
              <a:rPr lang="hu-HU" dirty="0" smtClean="0"/>
              <a:t>Egyesült Királyság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0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Az angol ellátórendszerről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smtClean="0"/>
              <a:t>Főbb ellátási formák:</a:t>
            </a:r>
          </a:p>
          <a:p>
            <a:r>
              <a:rPr lang="hu-HU" dirty="0" smtClean="0"/>
              <a:t>Közvetlen pénzjuttatás (</a:t>
            </a:r>
            <a:r>
              <a:rPr lang="hu-HU" i="1" dirty="0" smtClean="0"/>
              <a:t>direct payments</a:t>
            </a:r>
            <a:r>
              <a:rPr lang="hu-HU" dirty="0" smtClean="0"/>
              <a:t>)</a:t>
            </a:r>
          </a:p>
          <a:p>
            <a:r>
              <a:rPr lang="hu-HU" dirty="0" smtClean="0"/>
              <a:t>Támogatott lakhatás (</a:t>
            </a:r>
            <a:r>
              <a:rPr lang="hu-HU" i="1" dirty="0" smtClean="0"/>
              <a:t>supported living</a:t>
            </a:r>
            <a:r>
              <a:rPr lang="hu-HU" dirty="0" smtClean="0"/>
              <a:t>)</a:t>
            </a:r>
          </a:p>
          <a:p>
            <a:r>
              <a:rPr lang="hu-HU" dirty="0" smtClean="0"/>
              <a:t>Bentlakásos otthon (</a:t>
            </a:r>
            <a:r>
              <a:rPr lang="hu-HU" i="1" dirty="0" smtClean="0"/>
              <a:t>residential care</a:t>
            </a:r>
            <a:r>
              <a:rPr lang="hu-HU" dirty="0" smtClean="0"/>
              <a:t>)</a:t>
            </a:r>
          </a:p>
          <a:p>
            <a:r>
              <a:rPr lang="hu-HU" dirty="0" smtClean="0"/>
              <a:t>Speciális kórházi ellátás  </a:t>
            </a:r>
          </a:p>
          <a:p>
            <a:pPr marL="0" indent="0">
              <a:buNone/>
            </a:pPr>
            <a:r>
              <a:rPr lang="hu-HU" dirty="0" smtClean="0"/>
              <a:t>Finanszírozás: helyi önkormányzatok, Nemzeti Egészségügyi Szolgálat szolgáltatásvásárlók</a:t>
            </a:r>
          </a:p>
          <a:p>
            <a:pPr marL="0" indent="0">
              <a:buNone/>
            </a:pPr>
            <a:r>
              <a:rPr lang="hu-HU" dirty="0" smtClean="0"/>
              <a:t>Szolgáltatók: </a:t>
            </a:r>
            <a:r>
              <a:rPr lang="en-GB" dirty="0" err="1" smtClean="0"/>
              <a:t>ar</a:t>
            </a:r>
            <a:r>
              <a:rPr lang="hu-HU" dirty="0" smtClean="0"/>
              <a:t>ánylag kevés állami, sok üzleti alapon működő vállalkozás</a:t>
            </a:r>
          </a:p>
        </p:txBody>
      </p:sp>
    </p:spTree>
    <p:extLst>
      <p:ext uri="{BB962C8B-B14F-4D97-AF65-F5344CB8AC3E}">
        <p14:creationId xmlns:p14="http://schemas.microsoft.com/office/powerpoint/2010/main" val="42188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A „Winterbourne View” eset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000" dirty="0" smtClean="0"/>
              <a:t>24 férőhelyes speciális kórházi ellátás értelmi fogyatékos és autista felnőtteknek (</a:t>
            </a:r>
            <a:r>
              <a:rPr lang="hu-HU" sz="3000" i="1" dirty="0" smtClean="0"/>
              <a:t>Assessment and Treatment </a:t>
            </a:r>
            <a:r>
              <a:rPr lang="hu-HU" sz="3000" i="1" dirty="0"/>
              <a:t>U</a:t>
            </a:r>
            <a:r>
              <a:rPr lang="hu-HU" sz="3000" i="1" dirty="0" smtClean="0"/>
              <a:t>nit</a:t>
            </a:r>
            <a:r>
              <a:rPr lang="hu-HU" sz="3000" dirty="0" smtClean="0"/>
              <a:t>).</a:t>
            </a:r>
          </a:p>
          <a:p>
            <a:r>
              <a:rPr lang="hu-HU" sz="3000" dirty="0" smtClean="0"/>
              <a:t>5 héten keresztül rejtett kamerával forgatott </a:t>
            </a:r>
            <a:r>
              <a:rPr lang="hu-HU" sz="3000" dirty="0" smtClean="0">
                <a:hlinkClick r:id="rId3"/>
              </a:rPr>
              <a:t>dokumentumfilm</a:t>
            </a:r>
            <a:r>
              <a:rPr lang="hu-HU" sz="3000" dirty="0"/>
              <a:t> </a:t>
            </a:r>
            <a:r>
              <a:rPr lang="hu-HU" sz="3000" dirty="0" smtClean="0"/>
              <a:t>amit a közszolgálati televízió főműsoridőben vetített le 2011 májusában.</a:t>
            </a:r>
          </a:p>
          <a:p>
            <a:r>
              <a:rPr lang="hu-HU" sz="3000" dirty="0" smtClean="0"/>
              <a:t>Országos felháborodást és reakciók sorát indította el. </a:t>
            </a:r>
          </a:p>
        </p:txBody>
      </p:sp>
    </p:spTree>
    <p:extLst>
      <p:ext uri="{BB962C8B-B14F-4D97-AF65-F5344CB8AC3E}">
        <p14:creationId xmlns:p14="http://schemas.microsoft.com/office/powerpoint/2010/main" val="99331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hu-HU" dirty="0" smtClean="0"/>
              <a:t>Mi történt?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52737"/>
            <a:ext cx="3754760" cy="22528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6" y="3933056"/>
            <a:ext cx="3924171" cy="21975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52458"/>
            <a:ext cx="3888432" cy="21775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196752"/>
            <a:ext cx="3024336" cy="22653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8304" y="6266342"/>
            <a:ext cx="6151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fotók forrása: </a:t>
            </a:r>
            <a:r>
              <a:rPr lang="hu-HU" dirty="0" smtClean="0">
                <a:hlinkClick r:id="rId6"/>
              </a:rPr>
              <a:t>www.bbc.co.uk</a:t>
            </a:r>
            <a:r>
              <a:rPr lang="hu-HU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968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Közvetlen válaszok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smtClean="0"/>
              <a:t>Az abúzust elkövetők letartóztatása és bírósági eljárás.</a:t>
            </a:r>
          </a:p>
          <a:p>
            <a:r>
              <a:rPr lang="hu-HU" dirty="0" smtClean="0"/>
              <a:t>Az önkormányzat az eset kivizsgálását és a felelősség megállapítását kezdeményezte (A jelentés </a:t>
            </a:r>
            <a:r>
              <a:rPr lang="hu-HU" dirty="0" smtClean="0">
                <a:hlinkClick r:id="rId3"/>
              </a:rPr>
              <a:t>itt</a:t>
            </a:r>
            <a:r>
              <a:rPr lang="hu-HU" dirty="0" smtClean="0"/>
              <a:t> olvasható).</a:t>
            </a:r>
          </a:p>
          <a:p>
            <a:r>
              <a:rPr lang="hu-HU" dirty="0" smtClean="0"/>
              <a:t>A szolgáltatások minőségét vizsgáló szervezet (</a:t>
            </a:r>
            <a:r>
              <a:rPr lang="hu-HU" i="1" dirty="0" smtClean="0">
                <a:hlinkClick r:id="rId4"/>
              </a:rPr>
              <a:t>Care Quality Commission</a:t>
            </a:r>
            <a:r>
              <a:rPr lang="hu-HU" dirty="0" smtClean="0"/>
              <a:t>) nyilvánosan elnézést kért és rendkívüli ellenőrzési programot indított.</a:t>
            </a:r>
          </a:p>
          <a:p>
            <a:r>
              <a:rPr lang="hu-HU" dirty="0" smtClean="0"/>
              <a:t>Parlament független vizsgálatot kezdeményezett. </a:t>
            </a:r>
          </a:p>
          <a:p>
            <a:r>
              <a:rPr lang="hu-HU" dirty="0" smtClean="0"/>
              <a:t>86 szervezet 16 oldalas </a:t>
            </a:r>
            <a:r>
              <a:rPr lang="hu-HU" dirty="0" smtClean="0">
                <a:hlinkClick r:id="rId5"/>
              </a:rPr>
              <a:t>nyílt levélben </a:t>
            </a:r>
            <a:r>
              <a:rPr lang="hu-HU" dirty="0" smtClean="0"/>
              <a:t>tett javaslatot a válaszlépésekre és a rendszer átalakítására, amit számos kampány követett.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724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 algn="l"/>
            <a:r>
              <a:rPr lang="hu-HU" dirty="0" smtClean="0"/>
              <a:t>Intézkedések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dirty="0" smtClean="0"/>
              <a:t>Egészségügyi Minisztérium intézkedési terve 2012 decemberében (</a:t>
            </a:r>
            <a:r>
              <a:rPr lang="hu-HU" sz="2400" i="1" dirty="0" smtClean="0">
                <a:hlinkClick r:id="rId3"/>
              </a:rPr>
              <a:t>Transforming Care</a:t>
            </a:r>
            <a:r>
              <a:rPr lang="hu-HU" sz="2400" dirty="0" smtClean="0"/>
              <a:t>):</a:t>
            </a:r>
          </a:p>
          <a:p>
            <a:r>
              <a:rPr lang="hu-HU" sz="2000" dirty="0" smtClean="0"/>
              <a:t>Az ellátottak felülvizsgálata és közösségi alapú ellátás biztosítása azoknak, akiknek az intézményi ellátása nem indokolt.</a:t>
            </a:r>
          </a:p>
          <a:p>
            <a:r>
              <a:rPr lang="hu-HU" sz="2000" dirty="0" smtClean="0"/>
              <a:t>Helyi szolgáltatási stratégiák a komplex szükségletű csoportok közösségi ellátására.</a:t>
            </a:r>
          </a:p>
          <a:p>
            <a:r>
              <a:rPr lang="hu-HU" sz="2000" dirty="0" smtClean="0"/>
              <a:t>Koordinációs testület létrehozása – a folyamat irányítására és nyomon követésére.</a:t>
            </a:r>
          </a:p>
          <a:p>
            <a:r>
              <a:rPr lang="hu-HU" sz="2000" dirty="0" smtClean="0"/>
              <a:t>Szabályozás felülvizsgálata – intézményvezetőkre és menedzsmentre vonatkozó felelősségi szabályok.</a:t>
            </a:r>
          </a:p>
          <a:p>
            <a:r>
              <a:rPr lang="hu-HU" sz="2000" dirty="0" smtClean="0"/>
              <a:t>Kiemelt ellenőrzések folytatása  és további megerősítése – pl. az érintettek bevonása az ellenőrzésekbe.</a:t>
            </a:r>
          </a:p>
          <a:p>
            <a:r>
              <a:rPr lang="hu-HU" sz="2000" dirty="0" smtClean="0"/>
              <a:t>Képzések megerősítése (különösen a viselkedési problémák kezelése területén).</a:t>
            </a:r>
            <a:r>
              <a:rPr lang="hu-HU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5612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Végrehajtás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000" dirty="0" smtClean="0"/>
              <a:t>Az eset mai </a:t>
            </a:r>
            <a:r>
              <a:rPr lang="hu-HU" sz="3000" dirty="0"/>
              <a:t>napig napirenden </a:t>
            </a:r>
            <a:r>
              <a:rPr lang="hu-HU" sz="3000" dirty="0" smtClean="0"/>
              <a:t>van és hatással van a szakpolitikára és a szolgáltatásokra.</a:t>
            </a:r>
            <a:endParaRPr lang="hu-HU" sz="3000" dirty="0"/>
          </a:p>
          <a:p>
            <a:r>
              <a:rPr lang="hu-HU" sz="3000" dirty="0" smtClean="0"/>
              <a:t>Nehézkes és lassú, de halad.</a:t>
            </a:r>
          </a:p>
          <a:p>
            <a:r>
              <a:rPr lang="hu-HU" sz="3000" dirty="0" smtClean="0"/>
              <a:t>Számos korlátozó tényező. </a:t>
            </a:r>
          </a:p>
          <a:p>
            <a:pPr marL="0" indent="0">
              <a:buNone/>
            </a:pPr>
            <a:endParaRPr lang="hu-HU" sz="3000" dirty="0" smtClean="0"/>
          </a:p>
          <a:p>
            <a:pPr marL="0" indent="0">
              <a:buNone/>
            </a:pPr>
            <a:r>
              <a:rPr lang="hu-HU" sz="3000" dirty="0" smtClean="0"/>
              <a:t>Időközben további botrányok:</a:t>
            </a:r>
            <a:endParaRPr lang="hu-HU" sz="3000" dirty="0"/>
          </a:p>
          <a:p>
            <a:pPr marL="0" indent="0">
              <a:buNone/>
            </a:pPr>
            <a:r>
              <a:rPr lang="hu-HU" sz="3000" dirty="0" smtClean="0"/>
              <a:t>2013-ban júliusában halálos baleset történt egy speciális kórházban – </a:t>
            </a:r>
            <a:r>
              <a:rPr lang="hu-HU" sz="3000" dirty="0" smtClean="0">
                <a:hlinkClick r:id="rId2"/>
              </a:rPr>
              <a:t>országos kampány</a:t>
            </a:r>
            <a:r>
              <a:rPr lang="hu-HU" sz="3000" dirty="0" smtClean="0"/>
              <a:t>.</a:t>
            </a:r>
          </a:p>
          <a:p>
            <a:endParaRPr lang="hu-HU" dirty="0"/>
          </a:p>
          <a:p>
            <a:pPr marL="0" indent="0">
              <a:buNone/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610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u-HU" dirty="0" smtClean="0"/>
              <a:t>Tanulságok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sz="3900" dirty="0" smtClean="0"/>
              <a:t>Az egyéni felelősségek feltárása és megállapítása mellett a rendszerszintű okok elismerése és keresése:</a:t>
            </a:r>
          </a:p>
          <a:p>
            <a:r>
              <a:rPr lang="hu-HU" dirty="0"/>
              <a:t>S</a:t>
            </a:r>
            <a:r>
              <a:rPr lang="hu-HU" dirty="0" smtClean="0"/>
              <a:t>peciális kórház nem alkalmas tartós elhelyezésre – szolgáltatások kiváltása személyre szabott közösségi ellátásokkal;</a:t>
            </a:r>
          </a:p>
          <a:p>
            <a:r>
              <a:rPr lang="hu-HU" dirty="0" smtClean="0"/>
              <a:t>Együttműködés hiánya  a rendszer különböző szereplői között – nem vették észre (figyelmen kívül hagyták) az abúzus jeleit;</a:t>
            </a:r>
          </a:p>
          <a:p>
            <a:r>
              <a:rPr lang="hu-HU" dirty="0" smtClean="0"/>
              <a:t>Az ellátottak nagy része valamilyen krízis miatt került az intézménybe - korai beavatkozás elmaradása;</a:t>
            </a:r>
          </a:p>
          <a:p>
            <a:r>
              <a:rPr lang="hu-HU" dirty="0" smtClean="0"/>
              <a:t>Szolgáltató nem megfelelő ellenőrzése – szolgáltatásvásárló  és CQC felelőssége;</a:t>
            </a:r>
          </a:p>
          <a:p>
            <a:r>
              <a:rPr lang="hu-HU" dirty="0" smtClean="0"/>
              <a:t>Szabályozás hiányosságai.</a:t>
            </a:r>
          </a:p>
        </p:txBody>
      </p:sp>
    </p:spTree>
    <p:extLst>
      <p:ext uri="{BB962C8B-B14F-4D97-AF65-F5344CB8AC3E}">
        <p14:creationId xmlns:p14="http://schemas.microsoft.com/office/powerpoint/2010/main" val="216916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algn="l"/>
            <a:r>
              <a:rPr lang="hu-HU" dirty="0"/>
              <a:t>Milyen rendszerszintű tényezők játszhatnak szerepet az intézményi abúzus kialakulásában</a:t>
            </a:r>
            <a:r>
              <a:rPr lang="hu-HU" dirty="0" smtClean="0"/>
              <a:t>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4381947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A szolgáltatásokat igénybe vevőket „morálisan alacsonyabbrendűnek” tartó hozzáállás,  a szolgáltatások elszemélytelenedése;</a:t>
            </a:r>
          </a:p>
          <a:p>
            <a:r>
              <a:rPr lang="hu-HU" dirty="0" smtClean="0"/>
              <a:t>Hatalmi viszonyok és kiszolgáltatottság az intézményen belül;</a:t>
            </a:r>
          </a:p>
          <a:p>
            <a:r>
              <a:rPr lang="hu-HU" dirty="0" smtClean="0"/>
              <a:t>Az ellátórendszer perifériáján működő intézmények – alulfinanszírozott;</a:t>
            </a:r>
          </a:p>
          <a:p>
            <a:r>
              <a:rPr lang="hu-HU" dirty="0" smtClean="0"/>
              <a:t>Nem megfelelő vezetés;</a:t>
            </a:r>
          </a:p>
          <a:p>
            <a:r>
              <a:rPr lang="hu-HU" dirty="0" smtClean="0"/>
              <a:t>Elszigetelt, belterjes szervezeti kultúra – új gyakorlatok elutasítása, kritika elhallgattatása;</a:t>
            </a:r>
          </a:p>
          <a:p>
            <a:endParaRPr lang="hu-HU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63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Rendszerszintű tényezők folyt.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Tisztázatlan felelősségi viszonyok, számonkérés és az ellenőrzés hiánya; társadalomtól elzárt intézmények (pl. ahova a szülőket, ellátottjogi képviselőket nem engedik be stb.).</a:t>
            </a:r>
          </a:p>
          <a:p>
            <a:r>
              <a:rPr lang="hu-HU" dirty="0" smtClean="0"/>
              <a:t>Szervezeti jellemzők: nagy létszámú szervezet (dolgozók és ellátottak), hierarchikus és bürokratizált struktúra.</a:t>
            </a:r>
          </a:p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r>
              <a:rPr lang="en-GB" sz="2200" dirty="0" smtClean="0"/>
              <a:t>W</a:t>
            </a:r>
            <a:r>
              <a:rPr lang="hu-HU" sz="2200" dirty="0" smtClean="0"/>
              <a:t>ardaugh &amp; Wilding</a:t>
            </a:r>
            <a:r>
              <a:rPr lang="en-GB" sz="2200" dirty="0" smtClean="0"/>
              <a:t>. </a:t>
            </a:r>
            <a:r>
              <a:rPr lang="en-GB" sz="2200" dirty="0"/>
              <a:t>(1983). Towards an explanation of the corruption or care. </a:t>
            </a:r>
            <a:r>
              <a:rPr lang="en-GB" sz="2200" i="1" dirty="0"/>
              <a:t>Critical Social Policy, 37</a:t>
            </a:r>
            <a:r>
              <a:rPr lang="en-GB" sz="2200" dirty="0"/>
              <a:t>(13), 4-31.</a:t>
            </a:r>
          </a:p>
        </p:txBody>
      </p:sp>
    </p:spTree>
    <p:extLst>
      <p:ext uri="{BB962C8B-B14F-4D97-AF65-F5344CB8AC3E}">
        <p14:creationId xmlns:p14="http://schemas.microsoft.com/office/powerpoint/2010/main" val="353567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Következtetések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Abúzus bármilyen ellátórendszerben előfordulhat.</a:t>
            </a:r>
          </a:p>
          <a:p>
            <a:r>
              <a:rPr lang="hu-HU" dirty="0" smtClean="0"/>
              <a:t>A magyar ellátórendszer sérülékeny az abúzus kockázata szempontjából.</a:t>
            </a:r>
          </a:p>
          <a:p>
            <a:r>
              <a:rPr lang="hu-HU" dirty="0" smtClean="0"/>
              <a:t>Intézményen belüli megelőzésre kiemelt figyelmet kell fordítani .</a:t>
            </a:r>
          </a:p>
          <a:p>
            <a:r>
              <a:rPr lang="hu-HU" dirty="0" smtClean="0"/>
              <a:t>Az ellátórendszer átalakítása során létrehozni olyan mechanizmusokat amelyek csökkenthetik az abúzus kialakulásának esélyét.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52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Összefoglaló a történtekről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hlinkClick r:id="rId2"/>
              </a:rPr>
              <a:t>http://www.bbc.co.uk/news/uk-england-bristol-20084254</a:t>
            </a:r>
            <a:endParaRPr lang="en-GB" dirty="0" smtClean="0"/>
          </a:p>
          <a:p>
            <a:r>
              <a:rPr lang="en-GB" dirty="0" smtClean="0">
                <a:hlinkClick r:id="rId3"/>
              </a:rPr>
              <a:t>http://www.bbc.co.uk/news/uk-england-bristol-19162516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http://www.theguardian.com/social-care-network/2013/oct/10/winterbourne-view-bbc-panorama</a:t>
            </a:r>
            <a:r>
              <a:rPr lang="en-GB" dirty="0" smtClean="0"/>
              <a:t> </a:t>
            </a:r>
          </a:p>
          <a:p>
            <a:r>
              <a:rPr lang="en-GB" dirty="0" smtClean="0">
                <a:hlinkClick r:id="rId5"/>
              </a:rPr>
              <a:t>http://www.bild.org.uk/news-and-whats-on/winterbourne-view/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87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hu-HU" dirty="0" smtClean="0"/>
              <a:t>Köszönöm a figyelmet!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765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855</Words>
  <Application>Microsoft Office PowerPoint</Application>
  <PresentationFormat>Diavetítés a képernyőre (4:3 oldalarány)</PresentationFormat>
  <Paragraphs>93</Paragraphs>
  <Slides>13</Slides>
  <Notes>7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 Theme</vt:lpstr>
      <vt:lpstr>A Winterbourne View eset tapasztalatai</vt:lpstr>
      <vt:lpstr>Az angol ellátórendszerről</vt:lpstr>
      <vt:lpstr>A „Winterbourne View” eset</vt:lpstr>
      <vt:lpstr>Mi történt?</vt:lpstr>
      <vt:lpstr>Közvetlen válaszok</vt:lpstr>
      <vt:lpstr>Intézkedések</vt:lpstr>
      <vt:lpstr>Végrehajtás</vt:lpstr>
      <vt:lpstr>Tanulságok</vt:lpstr>
      <vt:lpstr>Milyen rendszerszintű tényezők játszhatnak szerepet az intézményi abúzus kialakulásában?</vt:lpstr>
      <vt:lpstr>Rendszerszintű tényezők folyt. </vt:lpstr>
      <vt:lpstr>Következtetések</vt:lpstr>
      <vt:lpstr>Összefoglaló a történtekről</vt:lpstr>
      <vt:lpstr>Köszönöm a figyelmet!</vt:lpstr>
    </vt:vector>
  </TitlesOfParts>
  <Company>University of Kent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Agnes Turnpenny</dc:creator>
  <cp:lastModifiedBy>Ildiko</cp:lastModifiedBy>
  <cp:revision>42</cp:revision>
  <dcterms:created xsi:type="dcterms:W3CDTF">2015-05-18T11:58:45Z</dcterms:created>
  <dcterms:modified xsi:type="dcterms:W3CDTF">2015-05-20T19:39:45Z</dcterms:modified>
</cp:coreProperties>
</file>