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C2464BF4-1013-4D33-A27C-426072125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3337" y="5635564"/>
            <a:ext cx="1401725" cy="1222435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C931F90D-1E5D-4ED9-B9DF-0C5A9EE57A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638800"/>
            <a:ext cx="1785017" cy="121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9059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647969"/>
            <a:ext cx="8946541" cy="399083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CE62F938-4351-4E6D-8643-F8C2D3E07A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66763" y="5429250"/>
            <a:ext cx="1638300" cy="142875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197D4BC0-8B67-49EF-A87C-A613FC325B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638800"/>
            <a:ext cx="1785017" cy="121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6/14/2017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7A7A70-E6AD-4C17-A5D1-B1E1DA500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679174"/>
            <a:ext cx="8825658" cy="3329581"/>
          </a:xfrm>
        </p:spPr>
        <p:txBody>
          <a:bodyPr/>
          <a:lstStyle/>
          <a:p>
            <a:r>
              <a:rPr lang="hu-HU" dirty="0"/>
              <a:t>LSER2017		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0DD2612-67E9-4F00-9400-A65C33EC9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008755"/>
            <a:ext cx="8825658" cy="861420"/>
          </a:xfrm>
        </p:spPr>
        <p:txBody>
          <a:bodyPr/>
          <a:lstStyle/>
          <a:p>
            <a:r>
              <a:rPr lang="hu-HU" dirty="0"/>
              <a:t>Pályázati információs nap</a:t>
            </a:r>
          </a:p>
          <a:p>
            <a:r>
              <a:rPr lang="hu-HU" dirty="0"/>
              <a:t>2017. Június 15.</a:t>
            </a:r>
          </a:p>
        </p:txBody>
      </p:sp>
    </p:spTree>
    <p:extLst>
      <p:ext uri="{BB962C8B-B14F-4D97-AF65-F5344CB8AC3E}">
        <p14:creationId xmlns:p14="http://schemas.microsoft.com/office/powerpoint/2010/main" val="1709224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68328E-6805-4CCB-9153-97C168D12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cap="small" dirty="0"/>
              <a:t>1. Általános tudnivalók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8464D25-EDBF-4EFA-A6AF-8999EEBC9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 program céljai</a:t>
            </a:r>
          </a:p>
          <a:p>
            <a:r>
              <a:rPr lang="hu-HU" dirty="0"/>
              <a:t>A program közvetlen és közvetett célcsoportja</a:t>
            </a:r>
          </a:p>
          <a:p>
            <a:r>
              <a:rPr lang="hu-HU" dirty="0"/>
              <a:t>A programra pályázók köre</a:t>
            </a:r>
          </a:p>
          <a:p>
            <a:r>
              <a:rPr lang="hu-HU" dirty="0"/>
              <a:t>A programtól várt eredmények</a:t>
            </a:r>
          </a:p>
          <a:p>
            <a:pPr lvl="1" hangingPunct="0"/>
            <a:r>
              <a:rPr lang="hu-HU" dirty="0"/>
              <a:t>A programba bevont látássérült személyek száma</a:t>
            </a:r>
            <a:endParaRPr lang="hu-HU" sz="2200" dirty="0"/>
          </a:p>
          <a:p>
            <a:pPr lvl="1" hangingPunct="0"/>
            <a:r>
              <a:rPr lang="hu-HU" dirty="0"/>
              <a:t>A szolgáltatásba újonnan bekerült látássérült személyek száma</a:t>
            </a:r>
            <a:endParaRPr lang="hu-HU" sz="2200" dirty="0"/>
          </a:p>
          <a:p>
            <a:pPr lvl="1" hangingPunct="0"/>
            <a:r>
              <a:rPr lang="hu-HU" dirty="0"/>
              <a:t>Szolgáltatókkal kötött együttműködési megállapodások száma</a:t>
            </a:r>
            <a:endParaRPr lang="hu-HU" sz="2200" dirty="0"/>
          </a:p>
          <a:p>
            <a:pPr lvl="1" hangingPunct="0"/>
            <a:r>
              <a:rPr lang="hu-HU" dirty="0"/>
              <a:t>PR szolgáltatások, termékek száma</a:t>
            </a:r>
            <a:endParaRPr lang="hu-HU" sz="2200" dirty="0"/>
          </a:p>
          <a:p>
            <a:pPr lvl="1" hangingPunct="0"/>
            <a:r>
              <a:rPr lang="hu-HU" dirty="0"/>
              <a:t>Szakmai konzultációk, szolgáltatással kapcsolatos rendezvények száma</a:t>
            </a:r>
            <a:endParaRPr lang="hu-HU" sz="2200" dirty="0"/>
          </a:p>
          <a:p>
            <a:pPr lvl="1"/>
            <a:r>
              <a:rPr lang="hu-HU" dirty="0"/>
              <a:t>Szolgáltatásfejlesztési stratégia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28518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779197-FEAF-4769-8B2E-CEB9B560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2. Pályázat program felépítése</a:t>
            </a:r>
          </a:p>
        </p:txBody>
      </p:sp>
      <p:sp>
        <p:nvSpPr>
          <p:cNvPr id="6" name="Trapezoid 5">
            <a:extLst>
              <a:ext uri="{FF2B5EF4-FFF2-40B4-BE49-F238E27FC236}">
                <a16:creationId xmlns:a16="http://schemas.microsoft.com/office/drawing/2014/main" id="{93721EE1-66F1-4072-89B8-E62C13CC2705}"/>
              </a:ext>
            </a:extLst>
          </p:cNvPr>
          <p:cNvSpPr/>
          <p:nvPr/>
        </p:nvSpPr>
        <p:spPr>
          <a:xfrm>
            <a:off x="4264497" y="1271038"/>
            <a:ext cx="2167950" cy="981831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FENNTARTÓ</a:t>
            </a:r>
          </a:p>
        </p:txBody>
      </p:sp>
      <p:cxnSp>
        <p:nvCxnSpPr>
          <p:cNvPr id="8" name="Egyenes összekötő nyíllal 7">
            <a:extLst>
              <a:ext uri="{FF2B5EF4-FFF2-40B4-BE49-F238E27FC236}">
                <a16:creationId xmlns:a16="http://schemas.microsoft.com/office/drawing/2014/main" id="{ABDC638E-3929-481F-84D2-888402D96CF5}"/>
              </a:ext>
            </a:extLst>
          </p:cNvPr>
          <p:cNvCxnSpPr>
            <a:stCxn id="6" idx="2"/>
          </p:cNvCxnSpPr>
          <p:nvPr/>
        </p:nvCxnSpPr>
        <p:spPr>
          <a:xfrm>
            <a:off x="5348472" y="2252869"/>
            <a:ext cx="0" cy="45057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D10A1732-AA58-4051-8A34-0E006D972C57}"/>
              </a:ext>
            </a:extLst>
          </p:cNvPr>
          <p:cNvSpPr/>
          <p:nvPr/>
        </p:nvSpPr>
        <p:spPr>
          <a:xfrm>
            <a:off x="2929950" y="2703443"/>
            <a:ext cx="4837044" cy="63610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ELEMI REHABILITÁCIÓS SZOLGÁLTATÁS</a:t>
            </a:r>
          </a:p>
        </p:txBody>
      </p:sp>
      <p:sp>
        <p:nvSpPr>
          <p:cNvPr id="10" name="Téglalap: felső két sarkán levágva 9">
            <a:extLst>
              <a:ext uri="{FF2B5EF4-FFF2-40B4-BE49-F238E27FC236}">
                <a16:creationId xmlns:a16="http://schemas.microsoft.com/office/drawing/2014/main" id="{839D16B5-791B-476D-8F57-4701633FBEB4}"/>
              </a:ext>
            </a:extLst>
          </p:cNvPr>
          <p:cNvSpPr/>
          <p:nvPr/>
        </p:nvSpPr>
        <p:spPr>
          <a:xfrm>
            <a:off x="3695197" y="3208194"/>
            <a:ext cx="3306550" cy="2092674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KÖZPONT:</a:t>
            </a:r>
          </a:p>
          <a:p>
            <a:pPr algn="ctr"/>
            <a:r>
              <a:rPr lang="hu-HU" dirty="0"/>
              <a:t>1 Szakmai vezető</a:t>
            </a:r>
          </a:p>
          <a:p>
            <a:pPr algn="ctr"/>
            <a:r>
              <a:rPr lang="hu-HU" dirty="0"/>
              <a:t>1 szakember</a:t>
            </a:r>
          </a:p>
          <a:p>
            <a:pPr algn="ctr"/>
            <a:r>
              <a:rPr lang="hu-HU" dirty="0"/>
              <a:t>1 koordinátor</a:t>
            </a:r>
          </a:p>
          <a:p>
            <a:pPr algn="ctr"/>
            <a:r>
              <a:rPr lang="hu-HU" dirty="0"/>
              <a:t>+ Tárgyi feltételek</a:t>
            </a:r>
          </a:p>
          <a:p>
            <a:pPr algn="ctr"/>
            <a:r>
              <a:rPr lang="hu-HU" dirty="0"/>
              <a:t>+ Terápiás eszközök</a:t>
            </a:r>
          </a:p>
          <a:p>
            <a:pPr algn="ctr"/>
            <a:r>
              <a:rPr lang="hu-HU" dirty="0"/>
              <a:t>+ egyéb személyi felt.</a:t>
            </a:r>
          </a:p>
        </p:txBody>
      </p:sp>
      <p:cxnSp>
        <p:nvCxnSpPr>
          <p:cNvPr id="11" name="Egyenes összekötő nyíllal 10">
            <a:extLst>
              <a:ext uri="{FF2B5EF4-FFF2-40B4-BE49-F238E27FC236}">
                <a16:creationId xmlns:a16="http://schemas.microsoft.com/office/drawing/2014/main" id="{AA478630-11B2-4669-ADBC-768C7DC5AD52}"/>
              </a:ext>
            </a:extLst>
          </p:cNvPr>
          <p:cNvCxnSpPr/>
          <p:nvPr/>
        </p:nvCxnSpPr>
        <p:spPr>
          <a:xfrm>
            <a:off x="5336440" y="5314120"/>
            <a:ext cx="0" cy="45057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églalap: egyik sarkán levágva 11">
            <a:extLst>
              <a:ext uri="{FF2B5EF4-FFF2-40B4-BE49-F238E27FC236}">
                <a16:creationId xmlns:a16="http://schemas.microsoft.com/office/drawing/2014/main" id="{D2EB0874-416A-45D6-9637-212667C97CEA}"/>
              </a:ext>
            </a:extLst>
          </p:cNvPr>
          <p:cNvSpPr/>
          <p:nvPr/>
        </p:nvSpPr>
        <p:spPr>
          <a:xfrm>
            <a:off x="3979847" y="5764694"/>
            <a:ext cx="2737250" cy="755376"/>
          </a:xfrm>
          <a:prstGeom prst="snip1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ELLÁTÁSI TERÜLET</a:t>
            </a:r>
          </a:p>
        </p:txBody>
      </p:sp>
      <p:sp>
        <p:nvSpPr>
          <p:cNvPr id="13" name="Felirat: balra mutató nyíllal 12">
            <a:extLst>
              <a:ext uri="{FF2B5EF4-FFF2-40B4-BE49-F238E27FC236}">
                <a16:creationId xmlns:a16="http://schemas.microsoft.com/office/drawing/2014/main" id="{2E4173DF-DE05-47D5-B553-750F5CD58517}"/>
              </a:ext>
            </a:extLst>
          </p:cNvPr>
          <p:cNvSpPr/>
          <p:nvPr/>
        </p:nvSpPr>
        <p:spPr>
          <a:xfrm>
            <a:off x="6432447" y="1258173"/>
            <a:ext cx="4585252" cy="981831"/>
          </a:xfrm>
          <a:prstGeom prst="leftArrow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1 Pályázatot adhat be</a:t>
            </a:r>
          </a:p>
          <a:p>
            <a:pPr algn="ctr"/>
            <a:r>
              <a:rPr lang="hu-HU" dirty="0"/>
              <a:t>Több ellátási területre</a:t>
            </a:r>
          </a:p>
        </p:txBody>
      </p:sp>
      <p:sp>
        <p:nvSpPr>
          <p:cNvPr id="14" name="Felirat: balra mutató nyíllal 13">
            <a:extLst>
              <a:ext uri="{FF2B5EF4-FFF2-40B4-BE49-F238E27FC236}">
                <a16:creationId xmlns:a16="http://schemas.microsoft.com/office/drawing/2014/main" id="{3B5C76CC-786E-4146-80D6-ED331B0ABF03}"/>
              </a:ext>
            </a:extLst>
          </p:cNvPr>
          <p:cNvSpPr/>
          <p:nvPr/>
        </p:nvSpPr>
        <p:spPr>
          <a:xfrm>
            <a:off x="6717097" y="3500130"/>
            <a:ext cx="4585252" cy="981831"/>
          </a:xfrm>
          <a:prstGeom prst="leftArrow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hu-HU" dirty="0"/>
              <a:t>sz. melléklet</a:t>
            </a:r>
          </a:p>
          <a:p>
            <a:pPr algn="ctr"/>
            <a:r>
              <a:rPr lang="hu-HU" dirty="0"/>
              <a:t>2.1. sz. melléklet</a:t>
            </a:r>
          </a:p>
          <a:p>
            <a:pPr algn="ctr"/>
            <a:r>
              <a:rPr lang="hu-HU" dirty="0"/>
              <a:t>2.2. sz. melléklet</a:t>
            </a:r>
          </a:p>
        </p:txBody>
      </p:sp>
      <p:sp>
        <p:nvSpPr>
          <p:cNvPr id="17" name="Felirat: jobbra mutató nyíllal 16">
            <a:extLst>
              <a:ext uri="{FF2B5EF4-FFF2-40B4-BE49-F238E27FC236}">
                <a16:creationId xmlns:a16="http://schemas.microsoft.com/office/drawing/2014/main" id="{4821CC10-81A1-452C-8C82-8984E316183D}"/>
              </a:ext>
            </a:extLst>
          </p:cNvPr>
          <p:cNvSpPr/>
          <p:nvPr/>
        </p:nvSpPr>
        <p:spPr>
          <a:xfrm>
            <a:off x="375255" y="4574043"/>
            <a:ext cx="3763618" cy="635521"/>
          </a:xfrm>
          <a:prstGeom prst="rightArrow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Beszerezhető</a:t>
            </a:r>
          </a:p>
          <a:p>
            <a:pPr algn="ctr"/>
            <a:r>
              <a:rPr lang="hu-HU" dirty="0"/>
              <a:t>Max. 2 millió Ft.</a:t>
            </a:r>
          </a:p>
        </p:txBody>
      </p:sp>
      <p:sp>
        <p:nvSpPr>
          <p:cNvPr id="18" name="Felirat: balra mutató nyíllal 17">
            <a:extLst>
              <a:ext uri="{FF2B5EF4-FFF2-40B4-BE49-F238E27FC236}">
                <a16:creationId xmlns:a16="http://schemas.microsoft.com/office/drawing/2014/main" id="{ED1C8850-B50C-4C89-AFE8-AC7A7634D524}"/>
              </a:ext>
            </a:extLst>
          </p:cNvPr>
          <p:cNvSpPr/>
          <p:nvPr/>
        </p:nvSpPr>
        <p:spPr>
          <a:xfrm>
            <a:off x="6432447" y="5314120"/>
            <a:ext cx="3724133" cy="1423733"/>
          </a:xfrm>
          <a:prstGeom prst="leftArrow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 Központtal szomszédos területre!</a:t>
            </a:r>
          </a:p>
          <a:p>
            <a:pPr algn="ctr"/>
            <a:r>
              <a:rPr lang="hu-HU" dirty="0"/>
              <a:t>Lehet több telephely is</a:t>
            </a:r>
          </a:p>
        </p:txBody>
      </p:sp>
      <p:sp>
        <p:nvSpPr>
          <p:cNvPr id="19" name="Felirat: jobbra mutató nyíllal 18">
            <a:extLst>
              <a:ext uri="{FF2B5EF4-FFF2-40B4-BE49-F238E27FC236}">
                <a16:creationId xmlns:a16="http://schemas.microsoft.com/office/drawing/2014/main" id="{D8B47DB5-4306-423E-B0FF-385C245864AD}"/>
              </a:ext>
            </a:extLst>
          </p:cNvPr>
          <p:cNvSpPr/>
          <p:nvPr/>
        </p:nvSpPr>
        <p:spPr>
          <a:xfrm>
            <a:off x="375255" y="2372722"/>
            <a:ext cx="2818519" cy="1297545"/>
          </a:xfrm>
          <a:prstGeom prst="rightArrow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Több Központot is kialakíthat</a:t>
            </a:r>
          </a:p>
        </p:txBody>
      </p:sp>
    </p:spTree>
    <p:extLst>
      <p:ext uri="{BB962C8B-B14F-4D97-AF65-F5344CB8AC3E}">
        <p14:creationId xmlns:p14="http://schemas.microsoft.com/office/powerpoint/2010/main" val="495128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7745E3D-7497-4F04-BB26-3CC3FC616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A program finanszírozása		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53DF484-0147-44B1-95C3-1C576E0FE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621465"/>
            <a:ext cx="8946541" cy="3990831"/>
          </a:xfrm>
        </p:spPr>
        <p:txBody>
          <a:bodyPr/>
          <a:lstStyle/>
          <a:p>
            <a:r>
              <a:rPr lang="hu-HU" dirty="0"/>
              <a:t>Támogatási összeg:</a:t>
            </a:r>
          </a:p>
          <a:p>
            <a:pPr lvl="1"/>
            <a:r>
              <a:rPr lang="hu-HU" dirty="0"/>
              <a:t>ALAPKÖLTSÉG – maximum 15.000.000 Ft</a:t>
            </a:r>
          </a:p>
          <a:p>
            <a:pPr lvl="1"/>
            <a:r>
              <a:rPr lang="hu-HU" dirty="0"/>
              <a:t>Nem kontaktóra alapú az elszámolás, 2500 finanszírozott óra</a:t>
            </a:r>
          </a:p>
          <a:p>
            <a:pPr lvl="1"/>
            <a:r>
              <a:rPr lang="hu-HU" dirty="0"/>
              <a:t>Nincs visszafizetési kötelezettség</a:t>
            </a:r>
          </a:p>
          <a:p>
            <a:pPr lvl="1"/>
            <a:r>
              <a:rPr lang="hu-HU" dirty="0"/>
              <a:t>De jelenteni kell a teljesített órákat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MARADVÁNYÖSSZEG ESETÉN – Kiegészítő támogatás</a:t>
            </a:r>
          </a:p>
          <a:p>
            <a:pPr lvl="1"/>
            <a:r>
              <a:rPr lang="hu-HU" dirty="0"/>
              <a:t>Kontaktóra alapú és visszafizetés kötelezi a nyertest</a:t>
            </a:r>
          </a:p>
          <a:p>
            <a:pPr lvl="1"/>
            <a:r>
              <a:rPr lang="hu-HU" dirty="0"/>
              <a:t>4000 Ft / óra (de nem kell ennyivel a szolgáltatónak is számolnia a szakembernél!!!)</a:t>
            </a:r>
          </a:p>
        </p:txBody>
      </p:sp>
      <p:sp>
        <p:nvSpPr>
          <p:cNvPr id="4" name="Felirat: balra mutató nyíllal 3">
            <a:extLst>
              <a:ext uri="{FF2B5EF4-FFF2-40B4-BE49-F238E27FC236}">
                <a16:creationId xmlns:a16="http://schemas.microsoft.com/office/drawing/2014/main" id="{1BEAA90E-A8A0-4AA1-AC22-85F47CECAA52}"/>
              </a:ext>
            </a:extLst>
          </p:cNvPr>
          <p:cNvSpPr/>
          <p:nvPr/>
        </p:nvSpPr>
        <p:spPr>
          <a:xfrm>
            <a:off x="7116417" y="1443317"/>
            <a:ext cx="4055166" cy="902318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Költségterv</a:t>
            </a:r>
          </a:p>
        </p:txBody>
      </p:sp>
      <p:sp>
        <p:nvSpPr>
          <p:cNvPr id="5" name="Felirat: balra mutató nyíllal 4">
            <a:extLst>
              <a:ext uri="{FF2B5EF4-FFF2-40B4-BE49-F238E27FC236}">
                <a16:creationId xmlns:a16="http://schemas.microsoft.com/office/drawing/2014/main" id="{CA0FB619-9103-4E94-9C41-1080278F55BC}"/>
              </a:ext>
            </a:extLst>
          </p:cNvPr>
          <p:cNvSpPr/>
          <p:nvPr/>
        </p:nvSpPr>
        <p:spPr>
          <a:xfrm>
            <a:off x="7798904" y="3994360"/>
            <a:ext cx="4055166" cy="902318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Költségterv Kiegészítésre</a:t>
            </a:r>
          </a:p>
        </p:txBody>
      </p:sp>
    </p:spTree>
    <p:extLst>
      <p:ext uri="{BB962C8B-B14F-4D97-AF65-F5344CB8AC3E}">
        <p14:creationId xmlns:p14="http://schemas.microsoft.com/office/powerpoint/2010/main" val="2647789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079581-B225-4E69-B6DF-1CF7EBB64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Megpályázható tevékenységek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18A9416-0ED6-43C8-8414-97E6C4755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1. Szakmai tevékenységek</a:t>
            </a:r>
          </a:p>
          <a:p>
            <a:r>
              <a:rPr lang="hu-HU" dirty="0"/>
              <a:t>2. Szolgáltatás népszerűsítése, fejlesztése</a:t>
            </a:r>
          </a:p>
          <a:p>
            <a:r>
              <a:rPr lang="hu-HU" dirty="0"/>
              <a:t>3. Szolgáltatás működtetése</a:t>
            </a:r>
          </a:p>
          <a:p>
            <a:endParaRPr lang="hu-HU" dirty="0"/>
          </a:p>
          <a:p>
            <a:r>
              <a:rPr lang="hu-HU" dirty="0"/>
              <a:t>Ehhez igazodó elszámolható költségnemek</a:t>
            </a:r>
          </a:p>
        </p:txBody>
      </p:sp>
    </p:spTree>
    <p:extLst>
      <p:ext uri="{BB962C8B-B14F-4D97-AF65-F5344CB8AC3E}">
        <p14:creationId xmlns:p14="http://schemas.microsoft.com/office/powerpoint/2010/main" val="1873666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85DA0B-6C8F-4D9F-81EC-5C76BE893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02" y="200927"/>
            <a:ext cx="9404723" cy="990599"/>
          </a:xfrm>
        </p:spPr>
        <p:txBody>
          <a:bodyPr/>
          <a:lstStyle/>
          <a:p>
            <a:r>
              <a:rPr lang="hu-HU" dirty="0"/>
              <a:t>5. Pályázati Dosszié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4A16BF-4710-4DED-AC66-F8878D078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4574" y="948017"/>
            <a:ext cx="8348869" cy="591902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hu-HU" dirty="0"/>
              <a:t>Pályázati felhívás</a:t>
            </a:r>
          </a:p>
          <a:p>
            <a:pPr lvl="0"/>
            <a:r>
              <a:rPr lang="hu-HU" dirty="0"/>
              <a:t>Pályázati útmutató</a:t>
            </a:r>
          </a:p>
          <a:p>
            <a:pPr lvl="0"/>
            <a:r>
              <a:rPr lang="hu-HU" dirty="0"/>
              <a:t>Pályázati adatlap </a:t>
            </a:r>
          </a:p>
          <a:p>
            <a:pPr lvl="0"/>
            <a:r>
              <a:rPr lang="hu-HU" dirty="0"/>
              <a:t>Adatok tábla</a:t>
            </a:r>
          </a:p>
          <a:p>
            <a:pPr lvl="0"/>
            <a:r>
              <a:rPr lang="hu-HU" dirty="0"/>
              <a:t>Költségvetés</a:t>
            </a:r>
          </a:p>
          <a:p>
            <a:pPr lvl="0"/>
            <a:r>
              <a:rPr lang="hu-HU" dirty="0"/>
              <a:t>Költségvetés Kiegészítésre </a:t>
            </a:r>
          </a:p>
          <a:p>
            <a:pPr lvl="0"/>
            <a:r>
              <a:rPr lang="hu-HU" dirty="0"/>
              <a:t>Aláírás minta Szakmai vezető részéről</a:t>
            </a:r>
          </a:p>
          <a:p>
            <a:pPr lvl="0"/>
            <a:r>
              <a:rPr lang="hu-HU" dirty="0"/>
              <a:t>Nyilatkozat a létrehozásról</a:t>
            </a:r>
          </a:p>
          <a:p>
            <a:pPr lvl="0"/>
            <a:r>
              <a:rPr lang="hu-HU" dirty="0"/>
              <a:t>Nyilatkozat a tárgyi eszközökről</a:t>
            </a:r>
          </a:p>
          <a:p>
            <a:pPr lvl="0"/>
            <a:r>
              <a:rPr lang="hu-HU" dirty="0"/>
              <a:t>Nyilatkozat a terápiás eszközökről</a:t>
            </a:r>
          </a:p>
          <a:p>
            <a:pPr lvl="0"/>
            <a:r>
              <a:rPr lang="hu-HU" dirty="0"/>
              <a:t>Nyilatkozat a terápiás eszközök beszerzéséről</a:t>
            </a:r>
          </a:p>
          <a:p>
            <a:pPr lvl="0"/>
            <a:r>
              <a:rPr lang="hu-HU" dirty="0"/>
              <a:t>Szakmai önéletrajz minta</a:t>
            </a:r>
          </a:p>
          <a:p>
            <a:pPr lvl="0"/>
            <a:r>
              <a:rPr lang="hu-HU" dirty="0"/>
              <a:t>Szándéknyilatkozat a programban való részvételről</a:t>
            </a:r>
          </a:p>
          <a:p>
            <a:pPr lvl="0"/>
            <a:r>
              <a:rPr lang="hu-HU" dirty="0"/>
              <a:t> „Nyilatkozat” formanyomtatvány</a:t>
            </a:r>
          </a:p>
          <a:p>
            <a:pPr lvl="1"/>
            <a:r>
              <a:rPr lang="hu-HU" dirty="0"/>
              <a:t>1. sz. nyilatkozatok</a:t>
            </a:r>
          </a:p>
          <a:p>
            <a:pPr lvl="1"/>
            <a:r>
              <a:rPr lang="hu-HU" dirty="0"/>
              <a:t>2. sz. nyilatkozat az ÁFA-</a:t>
            </a:r>
            <a:r>
              <a:rPr lang="hu-HU" dirty="0" err="1"/>
              <a:t>ról</a:t>
            </a:r>
            <a:endParaRPr lang="hu-HU" dirty="0"/>
          </a:p>
          <a:p>
            <a:pPr lvl="1"/>
            <a:r>
              <a:rPr lang="hu-HU" dirty="0"/>
              <a:t>3. sz. nyilatkozat hasonló célra kapott támogatásokról</a:t>
            </a:r>
          </a:p>
          <a:p>
            <a:pPr lvl="1"/>
            <a:r>
              <a:rPr lang="hu-HU" b="1" dirty="0">
                <a:solidFill>
                  <a:srgbClr val="FF0000"/>
                </a:solidFill>
              </a:rPr>
              <a:t>4. sz. nyilatkozat a közpénzekből nyújtott támogatások átláthatóságáról</a:t>
            </a:r>
          </a:p>
        </p:txBody>
      </p:sp>
    </p:spTree>
    <p:extLst>
      <p:ext uri="{BB962C8B-B14F-4D97-AF65-F5344CB8AC3E}">
        <p14:creationId xmlns:p14="http://schemas.microsoft.com/office/powerpoint/2010/main" val="2889880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357EAC-0646-4B69-BF11-86C4086F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6. Kötelező mellékletek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F4920DE-DA5C-4453-AACF-EB5DFC8B9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2" y="1297543"/>
            <a:ext cx="11767931" cy="4374387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hu-HU" dirty="0"/>
              <a:t>Adatok Tábla, </a:t>
            </a:r>
          </a:p>
          <a:p>
            <a:pPr lvl="0"/>
            <a:r>
              <a:rPr lang="hu-HU" dirty="0"/>
              <a:t>Költségvetés </a:t>
            </a:r>
          </a:p>
          <a:p>
            <a:pPr lvl="0"/>
            <a:r>
              <a:rPr lang="hu-HU" dirty="0"/>
              <a:t>Költségvetés a Kiegészítő támogatásról – amennyiben releváns</a:t>
            </a:r>
          </a:p>
          <a:p>
            <a:pPr lvl="0"/>
            <a:r>
              <a:rPr lang="hu-HU" dirty="0"/>
              <a:t>A pályázó szervezet bírósági bejegyzéséről szóló 30 napnál nem régebbi, a bíróság által kiadott, hatályos adatokat tartalmazó kivonat (eredeti)</a:t>
            </a:r>
          </a:p>
          <a:p>
            <a:pPr lvl="0"/>
            <a:r>
              <a:rPr lang="hu-HU" dirty="0"/>
              <a:t>A pályázatot aláíró (fenntartó) törvényes képviselőnek 30 napnál nem régebbi, közjegyző által hitelesített aláírási címpéldánya (eredeti vagy közjegyző által hitelesített másolat) </a:t>
            </a:r>
            <a:r>
              <a:rPr lang="hu-HU" u="sng" dirty="0"/>
              <a:t>vagy</a:t>
            </a:r>
            <a:r>
              <a:rPr lang="hu-HU" dirty="0"/>
              <a:t> a bank által 30 napnál nem régebben hitelesített banki aláírás-bejelentő karton</a:t>
            </a:r>
          </a:p>
          <a:p>
            <a:pPr lvl="0"/>
            <a:r>
              <a:rPr lang="hu-HU" dirty="0"/>
              <a:t>A pályázó által kitöltött 1., 2., 3., 4., sz. nyilatkozatok. </a:t>
            </a:r>
          </a:p>
          <a:p>
            <a:pPr lvl="0"/>
            <a:r>
              <a:rPr lang="hu-HU" dirty="0"/>
              <a:t>A regisztrációs díj befizetését igazoló bankkivonat vagy átutalási megbízás másolata</a:t>
            </a:r>
          </a:p>
          <a:p>
            <a:pPr lvl="0"/>
            <a:r>
              <a:rPr lang="hu-HU" dirty="0"/>
              <a:t>A pályázatba bevont személyek önéletrajzai (dossziéban megadott minta alapján)</a:t>
            </a:r>
          </a:p>
          <a:p>
            <a:pPr lvl="0"/>
            <a:r>
              <a:rPr lang="hu-HU" dirty="0"/>
              <a:t>A pályázatba bevont személyek szándéknyilatkozatai (dossziéban megadott minta alapján)</a:t>
            </a:r>
          </a:p>
          <a:p>
            <a:pPr lvl="0"/>
            <a:r>
              <a:rPr lang="hu-HU" dirty="0"/>
              <a:t>A szakmai vezető aláírását alátámasztó dokumentum (dossziéban megadott minta alapján)</a:t>
            </a:r>
          </a:p>
          <a:p>
            <a:pPr lvl="0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40079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45ED985-3040-4A84-806C-23E1C8CD4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Kötelező mellékletek…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8AF6E5B-9569-4958-B597-BA26C02B8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57" y="1325217"/>
            <a:ext cx="11595652" cy="4459357"/>
          </a:xfrm>
        </p:spPr>
        <p:txBody>
          <a:bodyPr>
            <a:normAutofit lnSpcReduction="10000"/>
          </a:bodyPr>
          <a:lstStyle/>
          <a:p>
            <a:pPr lvl="0"/>
            <a:r>
              <a:rPr lang="hu-HU" dirty="0"/>
              <a:t>A pályázó által kitöltött nyilatkozat az elemi rehabilitációs szolgáltatás létrehozásáról (dossziéban megadott minta alapján)</a:t>
            </a:r>
          </a:p>
          <a:p>
            <a:pPr lvl="0"/>
            <a:r>
              <a:rPr lang="hu-HU" dirty="0"/>
              <a:t>A pályázó által kitöltött nyilatkozat az elemi rehabilitációs szolgáltatás tárgyi feltételeiről (dossziéban megadott minta alapján)</a:t>
            </a:r>
          </a:p>
          <a:p>
            <a:pPr lvl="0"/>
            <a:r>
              <a:rPr lang="hu-HU" dirty="0"/>
              <a:t>A pályázó által kitöltött nyilatkozat az elemi rehabilitációs szolgáltatás terápiás eszközeinek feltételeiről (dossziéban megadott minta alapján)</a:t>
            </a:r>
          </a:p>
          <a:p>
            <a:pPr lvl="0"/>
            <a:r>
              <a:rPr lang="hu-HU" dirty="0"/>
              <a:t>A pályázó által kitöltött nyilatkozat az elemi rehabilitációs szolgáltatás terápiás eszközeinek beszerzésről (dossziéban megadott minta alapján) – amennyiben releváns</a:t>
            </a:r>
          </a:p>
          <a:p>
            <a:pPr lvl="0"/>
            <a:r>
              <a:rPr lang="hu-HU" dirty="0"/>
              <a:t>A szakmai vezető, vagy a pályázó képviseletére jogosult személy által aláírt szolgáltatási rend síkírásos és Braille-írásos változat;</a:t>
            </a:r>
          </a:p>
          <a:p>
            <a:pPr lvl="0"/>
            <a:r>
              <a:rPr lang="hu-HU" dirty="0"/>
              <a:t>Az ügyfélfogadás helyszínének akadálymentességét alátámasztó fotók.</a:t>
            </a:r>
          </a:p>
          <a:p>
            <a:r>
              <a:rPr lang="hu-HU" dirty="0"/>
              <a:t>Amennyiben a központ bérleményben van, akkor a bérleti szerződés másolata</a:t>
            </a:r>
          </a:p>
        </p:txBody>
      </p:sp>
      <p:sp>
        <p:nvSpPr>
          <p:cNvPr id="4" name="Téglalap: fent egyik sarkán lekerekítve, a másik sarkán levágva 3">
            <a:extLst>
              <a:ext uri="{FF2B5EF4-FFF2-40B4-BE49-F238E27FC236}">
                <a16:creationId xmlns:a16="http://schemas.microsoft.com/office/drawing/2014/main" id="{E0FBFA9C-5868-4009-98A4-078063F68976}"/>
              </a:ext>
            </a:extLst>
          </p:cNvPr>
          <p:cNvSpPr/>
          <p:nvPr/>
        </p:nvSpPr>
        <p:spPr>
          <a:xfrm>
            <a:off x="2663687" y="5784574"/>
            <a:ext cx="6957392" cy="1027043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1 eredeti + 1 másolat + 1 CD/DVD</a:t>
            </a:r>
          </a:p>
          <a:p>
            <a:pPr algn="ctr"/>
            <a:r>
              <a:rPr lang="hu-HU" dirty="0"/>
              <a:t>Postai feladási határidő: 2017. július 15.</a:t>
            </a:r>
          </a:p>
          <a:p>
            <a:pPr algn="ctr"/>
            <a:r>
              <a:rPr lang="hu-HU" dirty="0"/>
              <a:t>LSER2017</a:t>
            </a:r>
          </a:p>
        </p:txBody>
      </p:sp>
    </p:spTree>
    <p:extLst>
      <p:ext uri="{BB962C8B-B14F-4D97-AF65-F5344CB8AC3E}">
        <p14:creationId xmlns:p14="http://schemas.microsoft.com/office/powerpoint/2010/main" val="3766274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9446F0-235B-4FEC-AA55-F88B81065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II. Pályázat értékelése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58B4361-6AC9-43ED-9399-8386B1C4B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dirty="0"/>
              <a:t>jogosultsági ellenőrzés</a:t>
            </a:r>
          </a:p>
          <a:p>
            <a:pPr lvl="1"/>
            <a:r>
              <a:rPr lang="hu-HU" dirty="0"/>
              <a:t>Befogadás / Elutasítás</a:t>
            </a:r>
          </a:p>
          <a:p>
            <a:pPr lvl="0"/>
            <a:r>
              <a:rPr lang="hu-HU" dirty="0"/>
              <a:t>formai ellenőrzés</a:t>
            </a:r>
          </a:p>
          <a:p>
            <a:pPr lvl="1"/>
            <a:r>
              <a:rPr lang="hu-HU" b="1" dirty="0"/>
              <a:t>A pályázat formai hiánypótlására egy alkalommal van lehetőség</a:t>
            </a:r>
            <a:r>
              <a:rPr lang="hu-HU" dirty="0"/>
              <a:t>, legkésőbb a felszólítást követő 5. munkanapig</a:t>
            </a:r>
          </a:p>
          <a:p>
            <a:pPr lvl="1"/>
            <a:r>
              <a:rPr lang="hu-HU" dirty="0"/>
              <a:t>Megfelelt / Formai kizárt</a:t>
            </a:r>
          </a:p>
          <a:p>
            <a:pPr lvl="0"/>
            <a:r>
              <a:rPr lang="hu-HU" dirty="0"/>
              <a:t>tartalmi (szakmai és pénzügyi) értékelés</a:t>
            </a:r>
          </a:p>
          <a:p>
            <a:pPr lvl="1"/>
            <a:r>
              <a:rPr lang="hu-HU" dirty="0"/>
              <a:t>Támogatott / Forráshiány miatt nem támogatott / Szakmai kizárt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7082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F9FC5A-A6B8-4F60-AD61-B995AD6ED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III. Eredményhirdetés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4D0545D-E6D2-4B28-8C5B-CAE7234D1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támogatási döntést az Értékelő Bizottság javaslata alapján a szociális ügyekért és társadalmi felzárkózásért felelős államtitkár hozza meg. </a:t>
            </a:r>
          </a:p>
          <a:p>
            <a:r>
              <a:rPr lang="hu-HU" dirty="0"/>
              <a:t>A döntéshozó az Értékelő Bizottság javaslatának kézhez vételétől számított 30 napon belül dönt.</a:t>
            </a:r>
          </a:p>
          <a:p>
            <a:r>
              <a:rPr lang="hu-HU" b="1" dirty="0"/>
              <a:t>A döntést követően a nyertes lista felkerül a Pályáztató szervezet honlapjára: www.fszk.hu.</a:t>
            </a:r>
            <a:endParaRPr lang="hu-HU" dirty="0"/>
          </a:p>
          <a:p>
            <a:r>
              <a:rPr lang="hu-HU" dirty="0"/>
              <a:t>A pályázókat a támogatási döntésről a Lebonyolító a döntésről szóló nyertes lista kézhez vételétől számított 15 napon belül írásban értesíti. RÉSZLETEK ÉS DOKUMENTUMOK ELKÜLDÉSE!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00903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E02FBE-FF1C-4FA0-91E7-E4564761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IV. Szolgáltatás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DB1094C-61B6-4D18-96A2-3BE9778E4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Szervezeti és működési alapdokumentumok</a:t>
            </a:r>
          </a:p>
          <a:p>
            <a:r>
              <a:rPr lang="hu-HU" dirty="0"/>
              <a:t>Szolgáltatási Rend</a:t>
            </a:r>
          </a:p>
          <a:p>
            <a:r>
              <a:rPr lang="hu-HU" dirty="0"/>
              <a:t>Önálló honlap</a:t>
            </a:r>
          </a:p>
          <a:p>
            <a:r>
              <a:rPr lang="hu-HU" dirty="0"/>
              <a:t>Ügyfélfogadási idő</a:t>
            </a:r>
          </a:p>
          <a:p>
            <a:r>
              <a:rPr lang="hu-HU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Saját, de az elvárt folyamatot leképező elemi rehabilitációs dokumentációs rendszer</a:t>
            </a:r>
          </a:p>
          <a:p>
            <a:r>
              <a:rPr lang="hu-HU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Nyilvántartás vezetése </a:t>
            </a:r>
          </a:p>
          <a:p>
            <a:r>
              <a:rPr lang="hu-HU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Elszámolás dokumentumai</a:t>
            </a:r>
          </a:p>
        </p:txBody>
      </p:sp>
    </p:spTree>
    <p:extLst>
      <p:ext uri="{BB962C8B-B14F-4D97-AF65-F5344CB8AC3E}">
        <p14:creationId xmlns:p14="http://schemas.microsoft.com/office/powerpoint/2010/main" val="1486392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F4D260D-89B8-4F76-967F-D0DD8B107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1. Mellékletek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4835255-D6BF-41CE-A566-DAFB889E1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600" dirty="0"/>
              <a:t>1. Személyi feltételek</a:t>
            </a:r>
          </a:p>
          <a:p>
            <a:r>
              <a:rPr lang="hu-HU" sz="3600" dirty="0"/>
              <a:t>2.1. Tárgyi feltételek</a:t>
            </a:r>
          </a:p>
          <a:p>
            <a:r>
              <a:rPr lang="hu-HU" sz="3600" dirty="0"/>
              <a:t>2.2. Terápiás eszközpark elvárás</a:t>
            </a:r>
          </a:p>
          <a:p>
            <a:r>
              <a:rPr lang="hu-HU" sz="3600" dirty="0"/>
              <a:t>3. Szolgáltatási rend</a:t>
            </a:r>
          </a:p>
        </p:txBody>
      </p:sp>
    </p:spTree>
    <p:extLst>
      <p:ext uri="{BB962C8B-B14F-4D97-AF65-F5344CB8AC3E}">
        <p14:creationId xmlns:p14="http://schemas.microsoft.com/office/powerpoint/2010/main" val="486268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9A677F97-ECFA-4802-A03C-6912337D6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9141984" cy="3329581"/>
          </a:xfrm>
        </p:spPr>
        <p:txBody>
          <a:bodyPr/>
          <a:lstStyle/>
          <a:p>
            <a:r>
              <a:rPr lang="hu-HU" dirty="0"/>
              <a:t>Dosszié bemutatása</a:t>
            </a:r>
          </a:p>
        </p:txBody>
      </p:sp>
      <p:sp>
        <p:nvSpPr>
          <p:cNvPr id="5" name="Alcím 4">
            <a:extLst>
              <a:ext uri="{FF2B5EF4-FFF2-40B4-BE49-F238E27FC236}">
                <a16:creationId xmlns:a16="http://schemas.microsoft.com/office/drawing/2014/main" id="{0836EB9B-51C1-4D68-83F0-B2357804D9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9298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86</TotalTime>
  <Words>742</Words>
  <Application>Microsoft Office PowerPoint</Application>
  <PresentationFormat>Szélesvásznú</PresentationFormat>
  <Paragraphs>121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Ion</vt:lpstr>
      <vt:lpstr>LSER2017  </vt:lpstr>
      <vt:lpstr>1. Általános tudnivalók </vt:lpstr>
      <vt:lpstr>2. Pályázat program felépítése</vt:lpstr>
      <vt:lpstr>3. A program finanszírozása  </vt:lpstr>
      <vt:lpstr>4. Megpályázható tevékenységek</vt:lpstr>
      <vt:lpstr>5. Pályázati Dosszié</vt:lpstr>
      <vt:lpstr>6. Kötelező mellékletek</vt:lpstr>
      <vt:lpstr>Kötelező mellékletek…</vt:lpstr>
      <vt:lpstr>II. Pályázat értékelése</vt:lpstr>
      <vt:lpstr>III. Eredményhirdetés</vt:lpstr>
      <vt:lpstr>IV. Szolgáltatás</vt:lpstr>
      <vt:lpstr>1. Mellékletek</vt:lpstr>
      <vt:lpstr>Dosszié bemutatása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SZÜLŐ2017</dc:title>
  <dc:creator>Szilaj Zsolt</dc:creator>
  <cp:lastModifiedBy>Szilaj Zsolt</cp:lastModifiedBy>
  <cp:revision>11</cp:revision>
  <dcterms:created xsi:type="dcterms:W3CDTF">2017-06-12T10:24:19Z</dcterms:created>
  <dcterms:modified xsi:type="dcterms:W3CDTF">2017-06-14T12:18:05Z</dcterms:modified>
</cp:coreProperties>
</file>