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610" r:id="rId2"/>
    <p:sldId id="540" r:id="rId3"/>
    <p:sldId id="589" r:id="rId4"/>
    <p:sldId id="591" r:id="rId5"/>
    <p:sldId id="598" r:id="rId6"/>
    <p:sldId id="593" r:id="rId7"/>
    <p:sldId id="607" r:id="rId8"/>
    <p:sldId id="597" r:id="rId9"/>
    <p:sldId id="601" r:id="rId10"/>
    <p:sldId id="604" r:id="rId11"/>
    <p:sldId id="608" r:id="rId12"/>
    <p:sldId id="609" r:id="rId13"/>
    <p:sldId id="606" r:id="rId14"/>
    <p:sldId id="605" r:id="rId15"/>
  </p:sldIdLst>
  <p:sldSz cx="9144000" cy="6858000" type="screen4x3"/>
  <p:notesSz cx="6735763" cy="98663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6600"/>
    <a:srgbClr val="FFFF99"/>
    <a:srgbClr val="FF9900"/>
    <a:srgbClr val="CCFFCC"/>
    <a:srgbClr val="FF9966"/>
    <a:srgbClr val="66CCFF"/>
    <a:srgbClr val="666633"/>
    <a:srgbClr val="CCFF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éma alapján készült stílus 2 – 3. jelölőszín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1" autoAdjust="0"/>
    <p:restoredTop sz="98535" autoAdjust="0"/>
  </p:normalViewPr>
  <p:slideViewPr>
    <p:cSldViewPr>
      <p:cViewPr>
        <p:scale>
          <a:sx n="50" d="100"/>
          <a:sy n="50" d="100"/>
        </p:scale>
        <p:origin x="-2124" y="-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627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627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1D51847-6480-4872-A12E-7663F3C8DC6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66182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627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888" y="4687053"/>
            <a:ext cx="4939987" cy="4439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627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F1F259E-B2DA-4484-9CBC-B4A21ADB1BA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51650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1F259E-B2DA-4484-9CBC-B4A21ADB1BA7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erdo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6798448" cy="44644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29208" y="6254647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fld id="{FBB6FA8E-EB50-405A-8930-5CED64DE38A9}" type="datetime3">
              <a:rPr lang="en-GB" smtClean="0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771800" y="6237312"/>
            <a:ext cx="3456384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© KONETT Team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44208" y="6224249"/>
            <a:ext cx="2386608" cy="457200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ct val="2000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 smtClean="0"/>
              <a:t>Change Management Course</a:t>
            </a:r>
            <a:endParaRPr lang="hu-H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Gill Sans MT" pitchFamily="34" charset="-18"/>
              </a:defRPr>
            </a:lvl1pPr>
            <a:lvl2pPr marL="742950" indent="-285750">
              <a:buClr>
                <a:schemeClr val="accent1">
                  <a:lumMod val="1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2pPr>
            <a:lvl3pPr marL="11430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3pPr>
            <a:lvl4pPr marL="16002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4pPr>
            <a:lvl5pPr marL="2057400" indent="-228600">
              <a:buFont typeface="Arial" pitchFamily="34" charset="0"/>
              <a:buChar char="•"/>
              <a:defRPr>
                <a:latin typeface="Gill Sans MT" pitchFamily="34" charset="-18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8455168A-BEC2-422C-8462-6541896E1C7B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hu-HU" dirty="0" smtClean="0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18C9-4F76-485B-9A17-7AEC6574967A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636962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2060575"/>
            <a:ext cx="3638550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1CC67-C679-430B-8207-25703281ECAA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48883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7504" y="170911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750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295329" y="170911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29532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5F1F2-ADDE-4824-B64B-CD4CEFAA5D6B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4073-7332-4205-A3A8-D56AF880BA68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31FF57B-EAAF-4738-8DF2-85C3A2C4FC9D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hu-HU" dirty="0" smtClean="0"/>
              <a:t>© KONETT Team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42100" y="404813"/>
            <a:ext cx="1962150" cy="55419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55650" y="404813"/>
            <a:ext cx="5734050" cy="55419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Cím, diagra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609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gram helye 2"/>
          <p:cNvSpPr>
            <a:spLocks noGrp="1"/>
          </p:cNvSpPr>
          <p:nvPr>
            <p:ph type="chart" sz="half" idx="1"/>
          </p:nvPr>
        </p:nvSpPr>
        <p:spPr>
          <a:xfrm>
            <a:off x="457200" y="1752600"/>
            <a:ext cx="4038600" cy="4419600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4038600" cy="4419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172200"/>
            <a:ext cx="8229600" cy="381000"/>
          </a:xfrm>
          <a:prstGeom prst="rect">
            <a:avLst/>
          </a:prstGeom>
        </p:spPr>
        <p:txBody>
          <a:bodyPr/>
          <a:lstStyle>
            <a:lvl1pPr algn="l">
              <a:spcBef>
                <a:spcPct val="0"/>
              </a:spcBef>
              <a:defRPr sz="18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hu-HU" smtClean="0"/>
              <a:t>© KONETT Team</a:t>
            </a:r>
            <a:endParaRPr lang="hu-H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01393" y="157960"/>
            <a:ext cx="7416750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hu-HU" dirty="0" smtClean="0"/>
          </a:p>
        </p:txBody>
      </p:sp>
      <p:sp>
        <p:nvSpPr>
          <p:cNvPr id="1024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060575"/>
            <a:ext cx="74279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ebdings" pitchFamily="18" charset="2"/>
              <a:buChar char=""/>
              <a:tabLst/>
              <a:defRPr/>
            </a:pPr>
            <a:endParaRPr lang="hu-HU" dirty="0" smtClean="0"/>
          </a:p>
        </p:txBody>
      </p:sp>
      <p:sp>
        <p:nvSpPr>
          <p:cNvPr id="48169" name="Line 41"/>
          <p:cNvSpPr>
            <a:spLocks noChangeShapeType="1"/>
          </p:cNvSpPr>
          <p:nvPr/>
        </p:nvSpPr>
        <p:spPr bwMode="auto">
          <a:xfrm>
            <a:off x="8532813" y="0"/>
            <a:ext cx="0" cy="6858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 sz="1800">
              <a:solidFill>
                <a:srgbClr val="000000"/>
              </a:solidFill>
              <a:cs typeface="+mn-cs"/>
            </a:endParaRPr>
          </a:p>
        </p:txBody>
      </p:sp>
      <p:pic>
        <p:nvPicPr>
          <p:cNvPr id="14" name="Picture 1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6" y="116653"/>
            <a:ext cx="536720" cy="60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FC4F7DFC-A4BD-47DD-8123-2F225A82AE60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4"/>
          </p:nvPr>
        </p:nvSpPr>
        <p:spPr>
          <a:xfrm>
            <a:off x="6156176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3073" name="Kép 6" descr="320x144_Uj_ERFO_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" y="764704"/>
            <a:ext cx="10668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611560" y="6453337"/>
            <a:ext cx="1872208" cy="216024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Cambria" charset="0"/>
                <a:ea typeface="ÇlÇr ñæí©" charset="0"/>
              </a:rPr>
              <a:t>TÁMOP-5.3.8-11/A1-2012-0001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2" r:id="rId1"/>
    <p:sldLayoutId id="2147484983" r:id="rId2"/>
    <p:sldLayoutId id="2147484984" r:id="rId3"/>
    <p:sldLayoutId id="2147484985" r:id="rId4"/>
    <p:sldLayoutId id="2147484986" r:id="rId5"/>
    <p:sldLayoutId id="2147484987" r:id="rId6"/>
    <p:sldLayoutId id="2147484988" r:id="rId7"/>
    <p:sldLayoutId id="2147484990" r:id="rId8"/>
    <p:sldLayoutId id="2147484991" r:id="rId9"/>
    <p:sldLayoutId id="2147484992" r:id="rId10"/>
    <p:sldLayoutId id="2147484993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5000"/>
        <a:buFont typeface="Webdings" pitchFamily="18" charset="2"/>
        <a:buChar char=""/>
        <a:defRPr sz="2400">
          <a:solidFill>
            <a:schemeClr val="tx1"/>
          </a:solidFill>
          <a:latin typeface="Gill Sans MT" pitchFamily="34" charset="-18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eg"/><Relationship Id="rId3" Type="http://schemas.openxmlformats.org/officeDocument/2006/relationships/image" Target="../media/image5.png"/><Relationship Id="rId21" Type="http://schemas.openxmlformats.org/officeDocument/2006/relationships/image" Target="../media/image22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eg"/><Relationship Id="rId2" Type="http://schemas.openxmlformats.org/officeDocument/2006/relationships/image" Target="../media/image4.jpeg"/><Relationship Id="rId16" Type="http://schemas.openxmlformats.org/officeDocument/2006/relationships/image" Target="../media/image2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feature=player_detailpage&amp;v=F18D3fak4sY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4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89" y="2812375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41" name="rg_hi" descr="ANd9GcRQWE94rdeCjDjAF-r_NbRBMzt41fmzQax-CR4QZVaqYnW9pS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9" name="Picture 59" descr="banner_asztalos_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4664"/>
            <a:ext cx="432048" cy="432048"/>
          </a:xfrm>
          <a:prstGeom prst="rect">
            <a:avLst/>
          </a:prstGeom>
          <a:noFill/>
        </p:spPr>
      </p:pic>
      <p:pic>
        <p:nvPicPr>
          <p:cNvPr id="10298" name="Picture 58" descr="banner_bor_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04664"/>
            <a:ext cx="432048" cy="432048"/>
          </a:xfrm>
          <a:prstGeom prst="rect">
            <a:avLst/>
          </a:prstGeom>
          <a:noFill/>
        </p:spPr>
      </p:pic>
      <p:pic>
        <p:nvPicPr>
          <p:cNvPr id="10297" name="Picture 57" descr="banner_csomagolo_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04664"/>
            <a:ext cx="432048" cy="432048"/>
          </a:xfrm>
          <a:prstGeom prst="rect">
            <a:avLst/>
          </a:prstGeom>
          <a:noFill/>
        </p:spPr>
      </p:pic>
      <p:pic>
        <p:nvPicPr>
          <p:cNvPr id="10296" name="Picture 56" descr="banner_felkeszito_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04664"/>
            <a:ext cx="432048" cy="432048"/>
          </a:xfrm>
          <a:prstGeom prst="rect">
            <a:avLst/>
          </a:prstGeom>
          <a:noFill/>
        </p:spPr>
      </p:pic>
      <p:pic>
        <p:nvPicPr>
          <p:cNvPr id="10295" name="Picture 55" descr="banner_hobby_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404664"/>
            <a:ext cx="432048" cy="432048"/>
          </a:xfrm>
          <a:prstGeom prst="rect">
            <a:avLst/>
          </a:prstGeom>
          <a:noFill/>
        </p:spPr>
      </p:pic>
      <p:pic>
        <p:nvPicPr>
          <p:cNvPr id="10294" name="Picture 54" descr="banner_muanyag_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404664"/>
            <a:ext cx="432048" cy="432048"/>
          </a:xfrm>
          <a:prstGeom prst="rect">
            <a:avLst/>
          </a:prstGeom>
          <a:noFill/>
        </p:spPr>
      </p:pic>
      <p:pic>
        <p:nvPicPr>
          <p:cNvPr id="10293" name="Picture 53" descr="banner_nyomda_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6056" y="404664"/>
            <a:ext cx="432048" cy="432048"/>
          </a:xfrm>
          <a:prstGeom prst="rect">
            <a:avLst/>
          </a:prstGeom>
          <a:noFill/>
        </p:spPr>
      </p:pic>
      <p:pic>
        <p:nvPicPr>
          <p:cNvPr id="10292" name="Picture 52" descr="banner_papir_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52120" y="404664"/>
            <a:ext cx="432048" cy="432048"/>
          </a:xfrm>
          <a:prstGeom prst="rect">
            <a:avLst/>
          </a:prstGeom>
          <a:noFill/>
        </p:spPr>
      </p:pic>
      <p:pic>
        <p:nvPicPr>
          <p:cNvPr id="10291" name="Picture 51" descr="banner_sepru_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404664"/>
            <a:ext cx="432048" cy="432048"/>
          </a:xfrm>
          <a:prstGeom prst="rect">
            <a:avLst/>
          </a:prstGeom>
          <a:noFill/>
        </p:spPr>
      </p:pic>
      <p:pic>
        <p:nvPicPr>
          <p:cNvPr id="10290" name="Picture 50" descr="banner_szerelo_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404664"/>
            <a:ext cx="432048" cy="432048"/>
          </a:xfrm>
          <a:prstGeom prst="rect">
            <a:avLst/>
          </a:prstGeom>
          <a:noFill/>
        </p:spPr>
      </p:pic>
      <p:pic>
        <p:nvPicPr>
          <p:cNvPr id="10289" name="Picture 49" descr="banner_textil_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80312" y="404664"/>
            <a:ext cx="432048" cy="432048"/>
          </a:xfrm>
          <a:prstGeom prst="rect">
            <a:avLst/>
          </a:prstGeom>
          <a:noFill/>
        </p:spPr>
      </p:pic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2286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22860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22860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22860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228600" y="2343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6" name="Rectangle 66"/>
          <p:cNvSpPr>
            <a:spLocks noChangeArrowheads="1"/>
          </p:cNvSpPr>
          <p:nvPr/>
        </p:nvSpPr>
        <p:spPr bwMode="auto">
          <a:xfrm>
            <a:off x="228600" y="2695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7" name="Rectangle 67"/>
          <p:cNvSpPr>
            <a:spLocks noChangeArrowheads="1"/>
          </p:cNvSpPr>
          <p:nvPr/>
        </p:nvSpPr>
        <p:spPr bwMode="auto">
          <a:xfrm>
            <a:off x="2286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8" name="Rectangle 68"/>
          <p:cNvSpPr>
            <a:spLocks noChangeArrowheads="1"/>
          </p:cNvSpPr>
          <p:nvPr/>
        </p:nvSpPr>
        <p:spPr bwMode="auto">
          <a:xfrm>
            <a:off x="22860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9" name="Rectangle 69"/>
          <p:cNvSpPr>
            <a:spLocks noChangeArrowheads="1"/>
          </p:cNvSpPr>
          <p:nvPr/>
        </p:nvSpPr>
        <p:spPr bwMode="auto">
          <a:xfrm>
            <a:off x="228600" y="3848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0" name="Rectangle 70"/>
          <p:cNvSpPr>
            <a:spLocks noChangeArrowheads="1"/>
          </p:cNvSpPr>
          <p:nvPr/>
        </p:nvSpPr>
        <p:spPr bwMode="auto">
          <a:xfrm>
            <a:off x="228600" y="423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14" name="Objektum 7"/>
          <p:cNvPicPr>
            <a:picLocks noChangeArrowheads="1"/>
          </p:cNvPicPr>
          <p:nvPr/>
        </p:nvPicPr>
        <p:blipFill>
          <a:blip r:embed="rId14" cstate="print"/>
          <a:srcRect l="-3789" t="-2179" r="-5789" b="-7133"/>
          <a:stretch>
            <a:fillRect/>
          </a:stretch>
        </p:blipFill>
        <p:spPr bwMode="auto">
          <a:xfrm>
            <a:off x="2483768" y="1196752"/>
            <a:ext cx="43338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11" y="1273968"/>
            <a:ext cx="106045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Kép 32" descr="320x144_Uj_ERFO_logo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1" y="2102166"/>
            <a:ext cx="895350" cy="481965"/>
          </a:xfrm>
          <a:prstGeom prst="rect">
            <a:avLst/>
          </a:prstGeom>
          <a:noFill/>
        </p:spPr>
      </p:pic>
      <p:pic>
        <p:nvPicPr>
          <p:cNvPr id="34" name="Kép 33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1" y="2733288"/>
            <a:ext cx="1085850" cy="371475"/>
          </a:xfrm>
          <a:prstGeom prst="rect">
            <a:avLst/>
          </a:prstGeom>
          <a:noFill/>
        </p:spPr>
      </p:pic>
      <p:pic>
        <p:nvPicPr>
          <p:cNvPr id="35" name="Kép 34" descr="kezmu_logo_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1" y="3244627"/>
            <a:ext cx="867410" cy="74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Kép 35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90" y="4250633"/>
            <a:ext cx="1076325" cy="363220"/>
          </a:xfrm>
          <a:prstGeom prst="rect">
            <a:avLst/>
          </a:prstGeom>
          <a:noFill/>
        </p:spPr>
      </p:pic>
      <p:pic>
        <p:nvPicPr>
          <p:cNvPr id="37" name="Picture 4" descr="Leírás: uszt_logo_rgb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13936"/>
            <a:ext cx="212534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Kép 37"/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86" y="5589240"/>
            <a:ext cx="2880360" cy="89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80920" cy="187220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hu-HU" sz="4000" dirty="0" smtClean="0">
                <a:latin typeface="Arial" pitchFamily="34" charset="0"/>
                <a:cs typeface="Arial" pitchFamily="34" charset="0"/>
              </a:rPr>
              <a:t>A kommunikáció fogalma, formái, szabályszerűségei </a:t>
            </a:r>
            <a:br>
              <a:rPr lang="hu-HU" sz="4000" dirty="0" smtClean="0">
                <a:latin typeface="Arial" pitchFamily="34" charset="0"/>
                <a:cs typeface="Arial" pitchFamily="34" charset="0"/>
              </a:rPr>
            </a:b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image.hotdog.hu/user/-Danica-/00078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916832"/>
            <a:ext cx="5088098" cy="3275463"/>
          </a:xfrm>
          <a:prstGeom prst="rect">
            <a:avLst/>
          </a:prstGeom>
          <a:noFill/>
        </p:spPr>
      </p:pic>
      <p:sp>
        <p:nvSpPr>
          <p:cNvPr id="9" name="Téglalap 8"/>
          <p:cNvSpPr/>
          <p:nvPr/>
        </p:nvSpPr>
        <p:spPr>
          <a:xfrm>
            <a:off x="1547664" y="5373216"/>
            <a:ext cx="5976664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hu-H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hu-HU" sz="2000" dirty="0" smtClean="0">
                <a:hlinkClick r:id="rId3"/>
              </a:rPr>
              <a:t>http://www.youtube.com/watch?feature=player_detailpage&amp;v=F18D3fak4sY</a:t>
            </a:r>
            <a:r>
              <a:rPr lang="hu-HU" sz="2000" dirty="0" smtClean="0"/>
              <a:t> 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A kommunikáció fogalma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980728"/>
            <a:ext cx="76328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Kommunikáció = minden folyamat, </a:t>
            </a:r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amelyben információ továbbítás történik </a:t>
            </a:r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valamilyen közös jelrendszer </a:t>
            </a:r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segítségéve</a:t>
            </a:r>
            <a:r>
              <a:rPr lang="hu-HU" dirty="0" smtClean="0">
                <a:latin typeface="Book Antiqua" pitchFamily="18" charset="0"/>
              </a:rPr>
              <a:t>l.</a:t>
            </a:r>
            <a:endParaRPr lang="en-US" dirty="0">
              <a:latin typeface="Book Antiqua" pitchFamily="18" charset="0"/>
            </a:endParaRPr>
          </a:p>
        </p:txBody>
      </p:sp>
      <p:pic>
        <p:nvPicPr>
          <p:cNvPr id="10" name="Kép 9" descr="http://t0.gstatic.com/images?q=tbn:ANd9GcRlBYCdByl5d92cdaAHIZ8hx1hSzlS8Dpl8lyD9LJAWT1rX_rqU&amp;t=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077072"/>
            <a:ext cx="24384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Kommunikáci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89040"/>
            <a:ext cx="2232248" cy="2232248"/>
          </a:xfrm>
          <a:prstGeom prst="rect">
            <a:avLst/>
          </a:prstGeom>
          <a:noFill/>
        </p:spPr>
      </p:pic>
      <p:pic>
        <p:nvPicPr>
          <p:cNvPr id="7172" name="Picture 4" descr="http://www.e-spanyol.hu/pics/kommunika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501008"/>
            <a:ext cx="1844698" cy="27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47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157960"/>
            <a:ext cx="7560839" cy="1243012"/>
          </a:xfrm>
        </p:spPr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Nem kommunikálni lehetetlen!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268761"/>
            <a:ext cx="7920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Minden viselkedés – szándékunktól függetlenül – üzenetet hordoz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   Nem viselkedni lehetetlen! </a:t>
            </a:r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      </a:t>
            </a:r>
          </a:p>
        </p:txBody>
      </p:sp>
      <p:pic>
        <p:nvPicPr>
          <p:cNvPr id="8" name="Kép 7" descr="No Sweat Public Speaking - Non-Verbal Communicati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564904"/>
            <a:ext cx="201622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ép 8" descr="http://mysocialupgrade.com/wp-content/uploads/2011/07/PageImages_NonVerbnew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420888"/>
            <a:ext cx="1944216" cy="1823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Kép 9" descr="http://i.ehow.com/images/a06/jl/kv/examples-non-verbal-communication-exercises-1.1-800x80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2348880"/>
            <a:ext cx="1656184" cy="230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Kép 10" descr="https://encrypted-tbn2.google.com/images?q=tbn:ANd9GcSJPiullhSEWxguDYOmA0ptMdI1XUCB4AJCzD0uHGCCRT7HJVao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2276872"/>
            <a:ext cx="172819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Jobbra nyíl 14"/>
          <p:cNvSpPr/>
          <p:nvPr/>
        </p:nvSpPr>
        <p:spPr>
          <a:xfrm>
            <a:off x="7524328" y="4797152"/>
            <a:ext cx="864096" cy="412624"/>
          </a:xfrm>
          <a:prstGeom prst="right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Jobbra nyíl 18"/>
          <p:cNvSpPr/>
          <p:nvPr/>
        </p:nvSpPr>
        <p:spPr>
          <a:xfrm>
            <a:off x="7668344" y="1916832"/>
            <a:ext cx="864096" cy="412624"/>
          </a:xfrm>
          <a:prstGeom prst="right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rgbClr val="FFC000"/>
              </a:solidFill>
            </a:endParaRPr>
          </a:p>
        </p:txBody>
      </p:sp>
      <p:sp>
        <p:nvSpPr>
          <p:cNvPr id="20" name="Jobbra nyíl 19"/>
          <p:cNvSpPr/>
          <p:nvPr/>
        </p:nvSpPr>
        <p:spPr>
          <a:xfrm>
            <a:off x="1331640" y="4797152"/>
            <a:ext cx="864096" cy="412624"/>
          </a:xfrm>
          <a:prstGeom prst="rightArrow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A kommunikáció típusai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088" y="1340768"/>
            <a:ext cx="7427912" cy="4606007"/>
          </a:xfrm>
        </p:spPr>
        <p:txBody>
          <a:bodyPr/>
          <a:lstStyle/>
          <a:p>
            <a:pPr>
              <a:buNone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Közvetlen kommunikáció</a:t>
            </a:r>
          </a:p>
          <a:p>
            <a:pPr>
              <a:buNone/>
            </a:pPr>
            <a:endParaRPr lang="hu-HU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hu-HU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				Közvetett kommunikáció</a:t>
            </a:r>
          </a:p>
          <a:p>
            <a:pPr>
              <a:buNone/>
            </a:pPr>
            <a:r>
              <a:rPr lang="hu-HU" dirty="0" smtClean="0"/>
              <a:t>				 	</a:t>
            </a:r>
            <a:endParaRPr lang="hu-HU" dirty="0"/>
          </a:p>
        </p:txBody>
      </p:sp>
      <p:pic>
        <p:nvPicPr>
          <p:cNvPr id="7" name="Picture 6" descr="http://www.jacommunicate.com/images/altalanos_kommunikac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2448272" cy="2448273"/>
          </a:xfrm>
          <a:prstGeom prst="rect">
            <a:avLst/>
          </a:prstGeom>
          <a:noFill/>
        </p:spPr>
      </p:pic>
      <p:pic>
        <p:nvPicPr>
          <p:cNvPr id="8" name="Picture 4" descr="https://encrypted-tbn3.google.com/images?q=tbn:ANd9GcSQvK0brJMUd6NkX3AzyVh1QQdO-USyagVpfRAT7RqoZbr_fW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005064"/>
            <a:ext cx="2713774" cy="2019842"/>
          </a:xfrm>
          <a:prstGeom prst="rect">
            <a:avLst/>
          </a:prstGeom>
          <a:noFill/>
        </p:spPr>
      </p:pic>
      <p:pic>
        <p:nvPicPr>
          <p:cNvPr id="12" name="Kép 11" descr="http://www.tlig.org/images/global/article/levad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645024"/>
            <a:ext cx="187220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Pj042303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2182366" cy="2182366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Szóbeli és írásbeli kommunikáció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052736"/>
            <a:ext cx="7704856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 smtClean="0">
                <a:latin typeface="Book Antiqua" pitchFamily="18" charset="0"/>
              </a:rPr>
              <a:t>			  </a:t>
            </a:r>
          </a:p>
          <a:p>
            <a:pPr algn="ctr"/>
            <a:endParaRPr lang="hu-HU" sz="3000" dirty="0" smtClean="0">
              <a:latin typeface="Book Antiqua" pitchFamily="18" charset="0"/>
            </a:endParaRPr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Szóbeli </a:t>
            </a:r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Kommunikáció</a:t>
            </a:r>
          </a:p>
          <a:p>
            <a:pPr algn="ctr"/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1800"/>
              </a:spcBef>
            </a:pPr>
            <a:r>
              <a:rPr lang="hu-HU" dirty="0" smtClean="0">
                <a:latin typeface="Arial" pitchFamily="34" charset="0"/>
                <a:cs typeface="Arial" pitchFamily="34" charset="0"/>
              </a:rPr>
              <a:t>Írásbeli kommunikáció</a:t>
            </a:r>
          </a:p>
          <a:p>
            <a:pPr algn="ctr"/>
            <a:r>
              <a:rPr lang="hu-HU" sz="3000" dirty="0" smtClean="0">
                <a:latin typeface="Book Antiqua" pitchFamily="18" charset="0"/>
              </a:rPr>
              <a:t>			     </a:t>
            </a:r>
            <a:endParaRPr lang="en-US" sz="3000" dirty="0">
              <a:latin typeface="Book Antiqua" pitchFamily="18" charset="0"/>
            </a:endParaRPr>
          </a:p>
        </p:txBody>
      </p:sp>
      <p:pic>
        <p:nvPicPr>
          <p:cNvPr id="11" name="Kép 10" descr="Barriers to Interpersonal Communicati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84784"/>
            <a:ext cx="237626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Kép 12" descr="http://erdely.ma/uploaded/images/2444723_nagy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221088"/>
            <a:ext cx="216024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Kép 14" descr="http://t3.gstatic.com/images?q=tbn:ANd9GcS18VIxUp-FEEBxwbsb4TEl2r7scjJ4Z2Vf9Ff2h-D6D8Z_Kih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221088"/>
            <a:ext cx="252412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Kép 15" descr="http://users.atw.hu/maros/Images/07/magyar_u_sitt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4005064"/>
            <a:ext cx="1848619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latin typeface="+mn-lt"/>
              </a:rPr>
              <a:t>Szóbeli és írásbeli kommunikáció jellemzői</a:t>
            </a:r>
            <a:endParaRPr lang="hu-HU" sz="4000" dirty="0">
              <a:latin typeface="+mn-lt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23528" y="1412776"/>
            <a:ext cx="4104456" cy="720080"/>
          </a:xfr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hu-HU" sz="3200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Szóbeli kommunikáció</a:t>
            </a:r>
            <a:endParaRPr lang="hu-HU" sz="3200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95536" y="2060848"/>
            <a:ext cx="3752156" cy="4239320"/>
          </a:xfrm>
        </p:spPr>
        <p:txBody>
          <a:bodyPr/>
          <a:lstStyle/>
          <a:p>
            <a:pPr>
              <a:buNone/>
            </a:pPr>
            <a:r>
              <a:rPr lang="hu-HU" sz="2800" b="1" dirty="0" smtClean="0">
                <a:solidFill>
                  <a:srgbClr val="002060"/>
                </a:solidFill>
                <a:latin typeface="+mn-lt"/>
              </a:rPr>
              <a:t>+	</a:t>
            </a: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Gyors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+	Rugalmas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+	Van visszajelzés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+	Nem szóbeli jelek</a:t>
            </a:r>
          </a:p>
          <a:p>
            <a:pPr>
              <a:buNone/>
            </a:pPr>
            <a:endParaRPr lang="hu-HU" sz="1000" b="1" dirty="0" smtClean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- 	Elfelejthető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- 	Nincs nyoma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-	Torzulhat</a:t>
            </a:r>
          </a:p>
          <a:p>
            <a:pPr>
              <a:buNone/>
            </a:pPr>
            <a:endParaRPr lang="hu-H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572000" y="1412776"/>
            <a:ext cx="4104456" cy="7200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u-HU" sz="3200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Írásbeli kommunikáció</a:t>
            </a:r>
            <a:endParaRPr lang="hu-HU" sz="3200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716016" y="2132856"/>
            <a:ext cx="3816424" cy="4167312"/>
          </a:xfrm>
        </p:spPr>
        <p:txBody>
          <a:bodyPr/>
          <a:lstStyle/>
          <a:p>
            <a:pPr>
              <a:buNone/>
            </a:pPr>
            <a:r>
              <a:rPr lang="hu-H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hu-H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Nyoma marad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+ Értelmezhetőbb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+Tárgyilagosabb</a:t>
            </a:r>
          </a:p>
          <a:p>
            <a:pPr>
              <a:spcBef>
                <a:spcPts val="0"/>
              </a:spcBef>
              <a:buNone/>
            </a:pPr>
            <a:endParaRPr lang="hu-HU" sz="3600" b="1" dirty="0" smtClean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-	Időigényes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-	Személytelen</a:t>
            </a:r>
          </a:p>
          <a:p>
            <a:pPr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-	Nincs visszajelzés</a:t>
            </a:r>
          </a:p>
          <a:p>
            <a:pPr>
              <a:buNone/>
            </a:pPr>
            <a:endParaRPr lang="hu-H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hu-H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/>
      <p:bldP spid="5" grpId="0" build="p" animBg="1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1268760"/>
            <a:ext cx="7920880" cy="633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i="1" dirty="0" smtClean="0">
                <a:latin typeface="Arial" pitchFamily="34" charset="0"/>
                <a:cs typeface="Arial" pitchFamily="34" charset="0"/>
              </a:rPr>
              <a:t>Mit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b="1" i="1" dirty="0" smtClean="0">
                <a:latin typeface="Arial" pitchFamily="34" charset="0"/>
                <a:cs typeface="Arial" pitchFamily="34" charset="0"/>
              </a:rPr>
              <a:t>mondok</a:t>
            </a:r>
            <a:r>
              <a:rPr lang="hu-HU" dirty="0" smtClean="0">
                <a:latin typeface="Arial" pitchFamily="34" charset="0"/>
                <a:cs typeface="Arial" pitchFamily="34" charset="0"/>
              </a:rPr>
              <a:t>, és közben </a:t>
            </a:r>
            <a:r>
              <a:rPr lang="hu-HU" b="1" i="1" dirty="0" smtClean="0">
                <a:latin typeface="Arial" pitchFamily="34" charset="0"/>
                <a:cs typeface="Arial" pitchFamily="34" charset="0"/>
              </a:rPr>
              <a:t>mit csinálok</a:t>
            </a:r>
            <a:r>
              <a:rPr lang="hu-HU" sz="3000" dirty="0" smtClean="0">
                <a:latin typeface="Book Antiqua" pitchFamily="18" charset="0"/>
              </a:rPr>
              <a:t>?</a:t>
            </a:r>
          </a:p>
          <a:p>
            <a:endParaRPr lang="hu-HU" sz="3000" dirty="0" smtClean="0">
              <a:latin typeface="Book Antiqua" pitchFamily="18" charset="0"/>
            </a:endParaRPr>
          </a:p>
          <a:p>
            <a:endParaRPr lang="hu-HU" sz="3000" dirty="0" smtClean="0">
              <a:latin typeface="Book Antiqua" pitchFamily="18" charset="0"/>
            </a:endParaRPr>
          </a:p>
          <a:p>
            <a:endParaRPr lang="hu-HU" sz="3000" dirty="0" smtClean="0">
              <a:latin typeface="Book Antiqua" pitchFamily="18" charset="0"/>
            </a:endParaRPr>
          </a:p>
          <a:p>
            <a:endParaRPr lang="hu-HU" sz="3000" dirty="0" smtClean="0">
              <a:latin typeface="Book Antiqua" pitchFamily="18" charset="0"/>
            </a:endParaRPr>
          </a:p>
          <a:p>
            <a:endParaRPr lang="hu-HU" sz="3000" dirty="0" smtClean="0">
              <a:latin typeface="Book Antiqua" pitchFamily="18" charset="0"/>
            </a:endParaRPr>
          </a:p>
          <a:p>
            <a:endParaRPr lang="hu-HU" sz="3000" dirty="0" smtClean="0">
              <a:latin typeface="Book Antiqua" pitchFamily="18" charset="0"/>
            </a:endParaRPr>
          </a:p>
          <a:p>
            <a:endParaRPr lang="hu-HU" sz="3000" dirty="0" smtClean="0">
              <a:latin typeface="Book Antiqua" pitchFamily="18" charset="0"/>
            </a:endParaRPr>
          </a:p>
          <a:p>
            <a:endParaRPr lang="hu-HU" sz="3000" dirty="0" smtClean="0">
              <a:latin typeface="Book Antiqua" pitchFamily="18" charset="0"/>
            </a:endParaRPr>
          </a:p>
          <a:p>
            <a:pPr algn="ctr"/>
            <a:r>
              <a:rPr lang="hu-HU" dirty="0" smtClean="0">
                <a:latin typeface="Arial" pitchFamily="34" charset="0"/>
                <a:cs typeface="Arial" pitchFamily="34" charset="0"/>
              </a:rPr>
              <a:t>Minden, amit teszek, erősíti vagy gyengíti a mondanivalóm hatását! </a:t>
            </a:r>
          </a:p>
          <a:p>
            <a:pPr>
              <a:buFontTx/>
              <a:buChar char="-"/>
            </a:pPr>
            <a:endParaRPr lang="hu-HU" sz="3000" dirty="0" smtClean="0">
              <a:latin typeface="Book Antiqua" pitchFamily="18" charset="0"/>
            </a:endParaRPr>
          </a:p>
          <a:p>
            <a:endParaRPr lang="en-US" sz="3000" dirty="0">
              <a:latin typeface="Book Antiqua" pitchFamily="18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Szóbeli és nem szóbeli kommunikáció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Kép 9" descr="http://www.dialognyelviskola.hu/wp-content/uploads/2011/07/imag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060848"/>
            <a:ext cx="316835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Kép 10" descr="http://i.ehow.co.uk/images/a07/7s/eg/overcome-obstacles-team-communication-800X8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276872"/>
            <a:ext cx="34766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ép 15" descr="http://www.langsols.hu/hu/images/companypic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01008"/>
            <a:ext cx="208597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Kép 14" descr="How to Get a Coworker to Change Their Behaviou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980728"/>
            <a:ext cx="2058491" cy="484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1393" y="157960"/>
            <a:ext cx="7416750" cy="966784"/>
          </a:xfrm>
        </p:spPr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Nem szóbeli kommunikáció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088" y="980728"/>
            <a:ext cx="7921376" cy="1656184"/>
          </a:xfrm>
        </p:spPr>
        <p:txBody>
          <a:bodyPr/>
          <a:lstStyle/>
          <a:p>
            <a:pPr lvl="0">
              <a:buNone/>
            </a:pPr>
            <a:r>
              <a:rPr lang="hu-HU" sz="3200" b="1" dirty="0" smtClean="0">
                <a:latin typeface="Arial" pitchFamily="34" charset="0"/>
                <a:cs typeface="Arial" pitchFamily="34" charset="0"/>
              </a:rPr>
              <a:t>Mondok valamit…</a:t>
            </a:r>
          </a:p>
          <a:p>
            <a:pPr lvl="0">
              <a:buFont typeface="Wingdings" pitchFamily="2" charset="2"/>
              <a:buChar char="Ø"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Milyen hangon?</a:t>
            </a:r>
          </a:p>
          <a:p>
            <a:pPr lvl="1">
              <a:buFont typeface="Wingdings" pitchFamily="2" charset="2"/>
              <a:buChar char="Ø"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Milyen arcot vágok?</a:t>
            </a:r>
          </a:p>
          <a:p>
            <a:pPr lvl="2">
              <a:buFont typeface="Wingdings" pitchFamily="2" charset="2"/>
              <a:buChar char="Ø"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 Hogy nézek a másikra?</a:t>
            </a:r>
          </a:p>
          <a:p>
            <a:pPr lvl="3">
              <a:buFont typeface="Wingdings" pitchFamily="2" charset="2"/>
              <a:buChar char="Ø"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Milyen a testtartásom? 	</a:t>
            </a:r>
          </a:p>
          <a:p>
            <a:pPr lvl="4">
              <a:buFont typeface="Wingdings" pitchFamily="2" charset="2"/>
              <a:buChar char="Ø"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Mit csinálok a kezemmel?	</a:t>
            </a:r>
          </a:p>
          <a:p>
            <a:pPr lvl="5">
              <a:buFont typeface="Wingdings" pitchFamily="2" charset="2"/>
              <a:buChar char="Ø"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Milyen közel vagyok a másikhoz?</a:t>
            </a:r>
          </a:p>
          <a:p>
            <a:pPr lvl="6">
              <a:buFont typeface="Wingdings" pitchFamily="2" charset="2"/>
              <a:buChar char="Ø"/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Hogy vagyok öltözve</a:t>
            </a:r>
            <a:r>
              <a:rPr lang="hu-HU" sz="3200" dirty="0" smtClean="0">
                <a:latin typeface="Arial" pitchFamily="34" charset="0"/>
                <a:cs typeface="Arial" pitchFamily="34" charset="0"/>
              </a:rPr>
              <a:t>?</a:t>
            </a:r>
            <a:endParaRPr lang="hu-HU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1" y="157960"/>
            <a:ext cx="7488833" cy="1243012"/>
          </a:xfrm>
        </p:spPr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A szóbeli és a nem szóbeli kommunikáció hatása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088" y="1628800"/>
            <a:ext cx="7427912" cy="4317975"/>
          </a:xfrm>
        </p:spPr>
        <p:txBody>
          <a:bodyPr/>
          <a:lstStyle/>
          <a:p>
            <a:pPr algn="ctr">
              <a:buNone/>
            </a:pPr>
            <a:endParaRPr lang="hu-HU" sz="3200" b="1" dirty="0" smtClean="0">
              <a:latin typeface="+mn-lt"/>
            </a:endParaRPr>
          </a:p>
          <a:p>
            <a:pPr algn="ctr">
              <a:buNone/>
            </a:pPr>
            <a:endParaRPr lang="hu-HU" sz="3200" b="1" dirty="0">
              <a:latin typeface="+mn-lt"/>
            </a:endParaRPr>
          </a:p>
        </p:txBody>
      </p:sp>
      <p:pic>
        <p:nvPicPr>
          <p:cNvPr id="9" name="Kép 8" descr="http://www.szubotinpeter.hu/wp-content/uploads/2012/04/feloszla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684076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Miért nem értjük meg egymást?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088" y="1340768"/>
            <a:ext cx="7427912" cy="4606007"/>
          </a:xfrm>
        </p:spPr>
        <p:txBody>
          <a:bodyPr/>
          <a:lstStyle/>
          <a:p>
            <a:r>
              <a:rPr lang="hu-HU" sz="3200" dirty="0" smtClean="0"/>
              <a:t>Pontatlan, bizonytalan fogalmazás</a:t>
            </a:r>
          </a:p>
          <a:p>
            <a:r>
              <a:rPr lang="hu-HU" sz="3200" dirty="0" smtClean="0"/>
              <a:t>A nem szóbeli kommunikáció zavarai</a:t>
            </a:r>
          </a:p>
          <a:p>
            <a:r>
              <a:rPr lang="hu-HU" sz="3200" dirty="0" smtClean="0"/>
              <a:t>Zsargon</a:t>
            </a:r>
          </a:p>
          <a:p>
            <a:r>
              <a:rPr lang="hu-HU" sz="3200" dirty="0" smtClean="0"/>
              <a:t>Egy konkrét szó különböző jelentése különböző emberek számára</a:t>
            </a:r>
          </a:p>
          <a:p>
            <a:r>
              <a:rPr lang="hu-HU" sz="3200" dirty="0" smtClean="0"/>
              <a:t>Érzelmek</a:t>
            </a:r>
          </a:p>
          <a:p>
            <a:r>
              <a:rPr lang="hu-HU" sz="3200" dirty="0" smtClean="0"/>
              <a:t>Azt hallja az ember, amit várt…</a:t>
            </a:r>
          </a:p>
          <a:p>
            <a:r>
              <a:rPr lang="hu-HU" sz="3200" dirty="0" smtClean="0"/>
              <a:t>Személyes támadás – védekezés</a:t>
            </a:r>
          </a:p>
          <a:p>
            <a:r>
              <a:rPr lang="hu-HU" sz="3200" dirty="0" smtClean="0"/>
              <a:t>….</a:t>
            </a:r>
            <a:endParaRPr lang="hu-H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1392" y="157960"/>
            <a:ext cx="7615023" cy="1243012"/>
          </a:xfrm>
        </p:spPr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Veszteségek a kommunikációban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187624" y="1340768"/>
          <a:ext cx="5731301" cy="4955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Visio" r:id="rId3" imgW="7257480" imgH="6534466" progId="Visio.Drawing.11">
                  <p:embed/>
                </p:oleObj>
              </mc:Choice>
              <mc:Fallback>
                <p:oleObj name="Visio" r:id="rId3" imgW="7257480" imgH="6534466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340768"/>
                        <a:ext cx="5731301" cy="49553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A visszajelzés fontossága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088" y="1556792"/>
            <a:ext cx="7427912" cy="4389983"/>
          </a:xfrm>
        </p:spPr>
        <p:txBody>
          <a:bodyPr/>
          <a:lstStyle/>
          <a:p>
            <a:pPr algn="just"/>
            <a:r>
              <a:rPr lang="hu-HU" sz="3200" dirty="0" smtClean="0">
                <a:latin typeface="Arial" pitchFamily="34" charset="0"/>
                <a:cs typeface="Arial" pitchFamily="34" charset="0"/>
              </a:rPr>
              <a:t>Fontos, hogy kérjünk, mert ebből tudjuk meg, megértette-e, jól értette-e beszélgetőtársunk, amit mondtunk, és így pontosíthatjuk, javíthatjuk  azt;</a:t>
            </a:r>
          </a:p>
          <a:p>
            <a:pPr algn="just"/>
            <a:endParaRPr lang="hu-HU" sz="32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hu-HU" sz="32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1200"/>
              </a:spcBef>
            </a:pPr>
            <a:r>
              <a:rPr lang="hu-HU" sz="3200" dirty="0" smtClean="0">
                <a:latin typeface="Arial" pitchFamily="34" charset="0"/>
                <a:cs typeface="Arial" pitchFamily="34" charset="0"/>
              </a:rPr>
              <a:t>Fontos, hogy adjunk, ha úgy érezzük, nem értettük pontosan a másikat.</a:t>
            </a:r>
          </a:p>
          <a:p>
            <a:endParaRPr lang="hu-HU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hu-H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Kép 6" descr="http://t3.gstatic.com/images?q=tbn:ANd9GcRMsiRMaFNgvdAXjgTks-mePOHTgPgNHB5vmQh8b5_xz7uXOlari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501008"/>
            <a:ext cx="1981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1392" y="157960"/>
            <a:ext cx="7687031" cy="1243012"/>
          </a:xfrm>
        </p:spPr>
        <p:txBody>
          <a:bodyPr/>
          <a:lstStyle/>
          <a:p>
            <a:r>
              <a:rPr lang="hu-HU" sz="4000" dirty="0" smtClean="0">
                <a:latin typeface="Arial" pitchFamily="34" charset="0"/>
                <a:cs typeface="Arial" pitchFamily="34" charset="0"/>
              </a:rPr>
              <a:t> Önérvényesítő kommunikáció</a:t>
            </a:r>
            <a:endParaRPr lang="hu-H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1412776"/>
            <a:ext cx="8064896" cy="4533999"/>
          </a:xfrm>
        </p:spPr>
        <p:txBody>
          <a:bodyPr/>
          <a:lstStyle/>
          <a:p>
            <a:pPr>
              <a:buNone/>
            </a:pPr>
            <a:r>
              <a:rPr lang="hu-HU" sz="3200" dirty="0" smtClean="0">
                <a:latin typeface="+mn-lt"/>
              </a:rPr>
              <a:t>Úgy kifejezni érzéseinket, gondolatainkat,</a:t>
            </a:r>
          </a:p>
          <a:p>
            <a:pPr>
              <a:buNone/>
            </a:pPr>
            <a:r>
              <a:rPr lang="hu-HU" sz="3200" dirty="0" smtClean="0">
                <a:latin typeface="+mn-lt"/>
              </a:rPr>
              <a:t>			   - érvényesíteni  érdekeinket,</a:t>
            </a:r>
          </a:p>
          <a:p>
            <a:pPr>
              <a:buNone/>
            </a:pPr>
            <a:r>
              <a:rPr lang="hu-HU" sz="3200" dirty="0" smtClean="0">
                <a:latin typeface="+mn-lt"/>
              </a:rPr>
              <a:t>	 		     jogainkat,</a:t>
            </a:r>
          </a:p>
          <a:p>
            <a:pPr>
              <a:buNone/>
            </a:pPr>
            <a:r>
              <a:rPr lang="hu-HU" sz="3200" dirty="0" smtClean="0">
                <a:latin typeface="+mn-lt"/>
              </a:rPr>
              <a:t>			   - elérni céljainkat, </a:t>
            </a:r>
          </a:p>
          <a:p>
            <a:pPr>
              <a:buNone/>
            </a:pPr>
            <a:r>
              <a:rPr lang="hu-HU" sz="3200" dirty="0" smtClean="0">
                <a:latin typeface="+mn-lt"/>
              </a:rPr>
              <a:t>			   hogy eközben</a:t>
            </a:r>
          </a:p>
          <a:p>
            <a:pPr>
              <a:buNone/>
            </a:pPr>
            <a:r>
              <a:rPr lang="hu-HU" sz="3200" dirty="0" smtClean="0">
                <a:latin typeface="+mn-lt"/>
              </a:rPr>
              <a:t>			   figyelembe vesszük mások</a:t>
            </a:r>
          </a:p>
          <a:p>
            <a:pPr>
              <a:buNone/>
            </a:pPr>
            <a:r>
              <a:rPr lang="hu-HU" sz="3200" dirty="0" smtClean="0">
                <a:latin typeface="+mn-lt"/>
              </a:rPr>
              <a:t>	  		   érzéseit, érdekeit, jogait.</a:t>
            </a:r>
          </a:p>
          <a:p>
            <a:pPr marL="0" indent="0">
              <a:buNone/>
            </a:pPr>
            <a:endParaRPr lang="hu-HU" sz="3200" dirty="0" smtClean="0">
              <a:latin typeface="+mn-lt"/>
            </a:endParaRPr>
          </a:p>
          <a:p>
            <a:pPr marL="0" indent="0">
              <a:buNone/>
            </a:pPr>
            <a:endParaRPr lang="hu-HU" sz="3200" dirty="0" smtClean="0">
              <a:latin typeface="+mn-lt"/>
            </a:endParaRPr>
          </a:p>
        </p:txBody>
      </p:sp>
      <p:pic>
        <p:nvPicPr>
          <p:cNvPr id="7" name="Kép 6" descr="http://edesviz.hu/files/edesviz/Magazin/uzletember_uzletasszony_vit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132856"/>
            <a:ext cx="2160240" cy="3533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Kezdőlap">
  <a:themeElements>
    <a:clrScheme name="Kezdőlap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Egyéni 1. sém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ezdőlap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4300</TotalTime>
  <Words>220</Words>
  <Application>Microsoft Office PowerPoint</Application>
  <PresentationFormat>Diavetítés a képernyőre (4:3 oldalarány)</PresentationFormat>
  <Paragraphs>104</Paragraphs>
  <Slides>14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6" baseType="lpstr">
      <vt:lpstr>Kezdőlap</vt:lpstr>
      <vt:lpstr>Visio</vt:lpstr>
      <vt:lpstr>PowerPoint bemutató</vt:lpstr>
      <vt:lpstr>A kommunikáció fogalma, formái, szabályszerűségei  </vt:lpstr>
      <vt:lpstr>A kommunikáció fogalma</vt:lpstr>
      <vt:lpstr>Nem kommunikálni lehetetlen!</vt:lpstr>
      <vt:lpstr>A kommunikáció típusai</vt:lpstr>
      <vt:lpstr>Szóbeli és írásbeli kommunikáció</vt:lpstr>
      <vt:lpstr>Szóbeli és írásbeli kommunikáció jellemzői</vt:lpstr>
      <vt:lpstr>Szóbeli és nem szóbeli kommunikáció</vt:lpstr>
      <vt:lpstr>Nem szóbeli kommunikáció</vt:lpstr>
      <vt:lpstr>A szóbeli és a nem szóbeli kommunikáció hatása</vt:lpstr>
      <vt:lpstr>Miért nem értjük meg egymást?</vt:lpstr>
      <vt:lpstr>Veszteségek a kommunikációban</vt:lpstr>
      <vt:lpstr>A visszajelzés fontossága</vt:lpstr>
      <vt:lpstr> Önérvényesítő kommunikáció</vt:lpstr>
    </vt:vector>
  </TitlesOfParts>
  <Company>Konett Team Kft.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HEGYESI</dc:creator>
  <cp:lastModifiedBy>Nagy Dóra</cp:lastModifiedBy>
  <cp:revision>810</cp:revision>
  <cp:lastPrinted>2012-04-27T06:05:32Z</cp:lastPrinted>
  <dcterms:created xsi:type="dcterms:W3CDTF">2011-01-20T08:15:09Z</dcterms:created>
  <dcterms:modified xsi:type="dcterms:W3CDTF">2013-08-29T10:49:27Z</dcterms:modified>
</cp:coreProperties>
</file>