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3" r:id="rId6"/>
    <p:sldId id="262" r:id="rId7"/>
    <p:sldId id="260" r:id="rId8"/>
    <p:sldId id="264" r:id="rId9"/>
    <p:sldId id="266" r:id="rId1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97997-B420-422B-868D-A15C8CCCBE02}" type="datetimeFigureOut">
              <a:rPr lang="hu-HU" smtClean="0"/>
              <a:t>2018.06.19.</a:t>
            </a:fld>
            <a:endParaRPr lang="hu-H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6BF5-4C19-4D1D-A875-8D618229329A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97997-B420-422B-868D-A15C8CCCBE02}" type="datetimeFigureOut">
              <a:rPr lang="hu-HU" smtClean="0"/>
              <a:t>2018.06.19.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6BF5-4C19-4D1D-A875-8D618229329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97997-B420-422B-868D-A15C8CCCBE02}" type="datetimeFigureOut">
              <a:rPr lang="hu-HU" smtClean="0"/>
              <a:t>2018.06.19.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6BF5-4C19-4D1D-A875-8D618229329A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97997-B420-422B-868D-A15C8CCCBE02}" type="datetimeFigureOut">
              <a:rPr lang="hu-HU" smtClean="0"/>
              <a:t>2018.06.19.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6BF5-4C19-4D1D-A875-8D618229329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97997-B420-422B-868D-A15C8CCCBE02}" type="datetimeFigureOut">
              <a:rPr lang="hu-HU" smtClean="0"/>
              <a:t>2018.06.19.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6BF5-4C19-4D1D-A875-8D618229329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97997-B420-422B-868D-A15C8CCCBE02}" type="datetimeFigureOut">
              <a:rPr lang="hu-HU" smtClean="0"/>
              <a:t>2018.06.19.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6BF5-4C19-4D1D-A875-8D618229329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97997-B420-422B-868D-A15C8CCCBE02}" type="datetimeFigureOut">
              <a:rPr lang="hu-HU" smtClean="0"/>
              <a:t>2018.06.19.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6BF5-4C19-4D1D-A875-8D618229329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97997-B420-422B-868D-A15C8CCCBE02}" type="datetimeFigureOut">
              <a:rPr lang="hu-HU" smtClean="0"/>
              <a:t>2018.06.19.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6BF5-4C19-4D1D-A875-8D618229329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97997-B420-422B-868D-A15C8CCCBE02}" type="datetimeFigureOut">
              <a:rPr lang="hu-HU" smtClean="0"/>
              <a:t>2018.06.19.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CE76BF5-4C19-4D1D-A875-8D618229329A}" type="slidenum">
              <a:rPr lang="hu-HU" smtClean="0"/>
              <a:t>‹#›</a:t>
            </a:fld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97997-B420-422B-868D-A15C8CCCBE02}" type="datetimeFigureOut">
              <a:rPr lang="hu-HU" smtClean="0"/>
              <a:t>2018.06.19.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6BF5-4C19-4D1D-A875-8D618229329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97997-B420-422B-868D-A15C8CCCBE02}" type="datetimeFigureOut">
              <a:rPr lang="hu-HU" smtClean="0"/>
              <a:t>2018.06.19.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6BF5-4C19-4D1D-A875-8D618229329A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4097997-B420-422B-868D-A15C8CCCBE02}" type="datetimeFigureOut">
              <a:rPr lang="hu-HU" smtClean="0"/>
              <a:t>2018.06.19.</a:t>
            </a:fld>
            <a:endParaRPr lang="hu-H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CE76BF5-4C19-4D1D-A875-8D618229329A}" type="slidenum">
              <a:rPr lang="hu-HU" smtClean="0"/>
              <a:t>‹#›</a:t>
            </a:fld>
            <a:endParaRPr lang="hu-H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csaba.arvai@emmi.gov.h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KÖZBESZERZÉS 2018.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dirty="0" smtClean="0"/>
              <a:t>Emberi Erőforrások Minisztérium </a:t>
            </a:r>
          </a:p>
          <a:p>
            <a:r>
              <a:rPr lang="hu-HU" dirty="0" smtClean="0"/>
              <a:t>Foglalkozási Rehabilitációs Főosztály</a:t>
            </a:r>
          </a:p>
          <a:p>
            <a:r>
              <a:rPr lang="hu-HU" dirty="0" smtClean="0"/>
              <a:t>Árvai Csaba főosztályvezető </a:t>
            </a:r>
          </a:p>
          <a:p>
            <a:r>
              <a:rPr lang="hu-HU" dirty="0" smtClean="0"/>
              <a:t>E-mail: </a:t>
            </a:r>
            <a:r>
              <a:rPr lang="hu-HU" dirty="0" err="1" smtClean="0">
                <a:hlinkClick r:id="rId2"/>
              </a:rPr>
              <a:t>csaba.arvai</a:t>
            </a:r>
            <a:r>
              <a:rPr lang="hu-HU" dirty="0" smtClean="0">
                <a:hlinkClick r:id="rId2"/>
              </a:rPr>
              <a:t>@</a:t>
            </a:r>
            <a:r>
              <a:rPr lang="hu-HU" dirty="0" err="1" smtClean="0">
                <a:hlinkClick r:id="rId2"/>
              </a:rPr>
              <a:t>emmi.gov.hu</a:t>
            </a:r>
            <a:endParaRPr lang="hu-HU" dirty="0" smtClean="0"/>
          </a:p>
          <a:p>
            <a:r>
              <a:rPr lang="hu-HU" dirty="0" smtClean="0"/>
              <a:t>Telefon : 795-2546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1996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„SZOCIÁLIS BESZERZÉS”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u-HU" sz="1900" b="1" dirty="0" smtClean="0">
                <a:solidFill>
                  <a:schemeClr val="accent3"/>
                </a:solidFill>
              </a:rPr>
              <a:t>NEM </a:t>
            </a:r>
            <a:r>
              <a:rPr lang="hu-HU" sz="1900" b="1" dirty="0">
                <a:solidFill>
                  <a:schemeClr val="accent3"/>
                </a:solidFill>
              </a:rPr>
              <a:t>tartozik a Kbt. hatálya alá</a:t>
            </a:r>
          </a:p>
          <a:p>
            <a:pPr marL="0" indent="0" algn="just">
              <a:buNone/>
            </a:pPr>
            <a:r>
              <a:rPr lang="hu-HU" sz="1900" dirty="0" smtClean="0"/>
              <a:t>2015</a:t>
            </a:r>
            <a:r>
              <a:rPr lang="hu-HU" sz="1900" dirty="0"/>
              <a:t>. november 1-jén lépett hatályba a közbeszerzésekről szóló 2015. évi CXLIII. törvény, amelynek 111. § t) pontja </a:t>
            </a:r>
            <a:r>
              <a:rPr lang="hu-HU" sz="1900" b="1" dirty="0"/>
              <a:t>mentesíti a</a:t>
            </a:r>
            <a:r>
              <a:rPr lang="hu-HU" sz="1900" dirty="0"/>
              <a:t> </a:t>
            </a:r>
            <a:r>
              <a:rPr lang="hu-HU" sz="1900" b="1" dirty="0"/>
              <a:t>közbeszerzési kötelezettség alól a védett munkahelyen, megváltozott munkaképességű személyek által előállított áruk, vagy teljesített szolgáltatások </a:t>
            </a:r>
            <a:r>
              <a:rPr lang="hu-HU" sz="1900" b="1" dirty="0" smtClean="0"/>
              <a:t>beszerzését az uniós értékhatárt el nem érő beszerzéseknél. </a:t>
            </a:r>
          </a:p>
          <a:p>
            <a:pPr>
              <a:buFont typeface="Wingdings" panose="05000000000000000000" pitchFamily="2" charset="2"/>
              <a:buChar char="Ø"/>
            </a:pPr>
            <a:endParaRPr lang="hu-HU" sz="1900" b="1" dirty="0"/>
          </a:p>
          <a:p>
            <a:pPr marL="0" indent="0">
              <a:buNone/>
            </a:pPr>
            <a:r>
              <a:rPr lang="hu-HU" sz="1900" b="1" dirty="0" smtClean="0">
                <a:solidFill>
                  <a:schemeClr val="accent3"/>
                </a:solidFill>
              </a:rPr>
              <a:t>Fenntartott szerződések </a:t>
            </a:r>
          </a:p>
          <a:p>
            <a:pPr marL="0" indent="0" algn="just">
              <a:buNone/>
            </a:pPr>
            <a:r>
              <a:rPr lang="hu-HU" sz="1900" dirty="0" smtClean="0"/>
              <a:t>A </a:t>
            </a:r>
            <a:r>
              <a:rPr lang="hu-HU" sz="1900" dirty="0"/>
              <a:t>Kbt. 33.§ (1) bekezdése pedig biztosítja azt, hogy az ajánlatkérő a </a:t>
            </a:r>
            <a:r>
              <a:rPr lang="hu-HU" sz="1900" b="1" dirty="0"/>
              <a:t>közbeszerzési eljárásban való részvétel jogát fenntarthatja</a:t>
            </a:r>
            <a:r>
              <a:rPr lang="hu-HU" sz="1900" dirty="0"/>
              <a:t>, vagy a Kormány által elrendelt esetben köteles fenntartani </a:t>
            </a:r>
            <a:r>
              <a:rPr lang="hu-HU" sz="1900" b="1" dirty="0"/>
              <a:t>az ún. védett munkahelynek minősülő szervezetek, </a:t>
            </a:r>
            <a:r>
              <a:rPr lang="hu-HU" sz="1900" dirty="0"/>
              <a:t>továbbá fejlesztő foglalkoztatási engedéllyel rendelkező szervezetek </a:t>
            </a:r>
            <a:r>
              <a:rPr lang="hu-HU" sz="1900" b="1" dirty="0"/>
              <a:t>számára</a:t>
            </a:r>
            <a:r>
              <a:rPr lang="hu-HU" sz="1900" b="1" dirty="0" smtClean="0"/>
              <a:t>. </a:t>
            </a:r>
            <a:endParaRPr lang="hu-HU" sz="1900" b="1" dirty="0">
              <a:solidFill>
                <a:schemeClr val="accent3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0131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dirty="0" smtClean="0"/>
              <a:t>BESZERZÉS </a:t>
            </a:r>
            <a:br>
              <a:rPr lang="hu-HU" dirty="0" smtClean="0"/>
            </a:br>
            <a:r>
              <a:rPr lang="hu-HU" dirty="0" smtClean="0"/>
              <a:t>a</a:t>
            </a:r>
            <a:r>
              <a:rPr lang="hu-HU" sz="4900" dirty="0" smtClean="0"/>
              <a:t> Kbt. 111.§ t) pontja alapján</a:t>
            </a:r>
            <a:endParaRPr lang="hu-HU" sz="4900" dirty="0"/>
          </a:p>
        </p:txBody>
      </p:sp>
      <p:sp>
        <p:nvSpPr>
          <p:cNvPr id="4" name="Téglalap 3"/>
          <p:cNvSpPr/>
          <p:nvPr/>
        </p:nvSpPr>
        <p:spPr>
          <a:xfrm>
            <a:off x="611560" y="2132856"/>
            <a:ext cx="777686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 smtClean="0"/>
          </a:p>
          <a:p>
            <a:r>
              <a:rPr lang="hu-HU" dirty="0" smtClean="0"/>
              <a:t>A </a:t>
            </a:r>
            <a:r>
              <a:rPr lang="hu-HU" dirty="0"/>
              <a:t>Kbt. 187. § (2) bekezdés </a:t>
            </a:r>
            <a:r>
              <a:rPr lang="hu-HU" dirty="0" err="1"/>
              <a:t>ag</a:t>
            </a:r>
            <a:r>
              <a:rPr lang="hu-HU" dirty="0"/>
              <a:t>) pontja </a:t>
            </a:r>
            <a:r>
              <a:rPr lang="hu-HU" b="1" dirty="0"/>
              <a:t>a </a:t>
            </a:r>
            <a:r>
              <a:rPr lang="hu-HU" b="1" u="sng" dirty="0"/>
              <a:t>Közbeszerzési Hatóság feladatává teszi</a:t>
            </a:r>
            <a:r>
              <a:rPr lang="hu-HU" dirty="0"/>
              <a:t> </a:t>
            </a:r>
            <a:r>
              <a:rPr lang="hu-HU" b="1" dirty="0"/>
              <a:t>a védett munkahelyek listájának naprakész vezetését</a:t>
            </a:r>
            <a:r>
              <a:rPr lang="hu-HU" dirty="0"/>
              <a:t> és honlapon való közzétételét, amely tartalmazza az általuk </a:t>
            </a:r>
            <a:r>
              <a:rPr lang="hu-HU" b="1" dirty="0"/>
              <a:t>gyártott vagy forgalmazott termékek,</a:t>
            </a:r>
            <a:r>
              <a:rPr lang="hu-HU" dirty="0"/>
              <a:t> illetve nyújtott </a:t>
            </a:r>
            <a:r>
              <a:rPr lang="hu-HU" b="1" dirty="0"/>
              <a:t>szolgáltatások felsorolását</a:t>
            </a:r>
            <a:r>
              <a:rPr lang="hu-HU" dirty="0"/>
              <a:t>. </a:t>
            </a:r>
            <a:endParaRPr lang="hu-HU" dirty="0" smtClean="0"/>
          </a:p>
          <a:p>
            <a:endParaRPr lang="hu-HU" u="sng" dirty="0"/>
          </a:p>
          <a:p>
            <a:pPr algn="ctr"/>
            <a:r>
              <a:rPr lang="hu-HU" b="1" u="sng" dirty="0" smtClean="0">
                <a:solidFill>
                  <a:schemeClr val="accent2"/>
                </a:solidFill>
              </a:rPr>
              <a:t>CÉG  -  TANÚSÍTVÁNY  SZÁMA  -  TERMÉK   -  SZOLGÁLTATÁS</a:t>
            </a:r>
          </a:p>
          <a:p>
            <a:endParaRPr lang="hu-HU" b="1" u="sng" dirty="0" smtClean="0">
              <a:solidFill>
                <a:schemeClr val="accent2"/>
              </a:solidFill>
            </a:endParaRPr>
          </a:p>
          <a:p>
            <a:pPr algn="just"/>
            <a:r>
              <a:rPr lang="hu-HU" dirty="0" smtClean="0"/>
              <a:t>A Budapest Főváros Kormányhivatal a Rehabilitációs Főosztálya  erre vonatkozóan bekérte az adatokat, amelyek mind a BFKH honlapján, mind </a:t>
            </a:r>
            <a:r>
              <a:rPr lang="hu-HU" dirty="0"/>
              <a:t>Közbeszerzési Hatóság honlapján </a:t>
            </a:r>
            <a:r>
              <a:rPr lang="hu-HU" dirty="0" smtClean="0"/>
              <a:t>elérhetőek.    </a:t>
            </a:r>
          </a:p>
          <a:p>
            <a:endParaRPr lang="hu-HU" dirty="0"/>
          </a:p>
          <a:p>
            <a:r>
              <a:rPr lang="hu-H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5498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dirty="0" smtClean="0"/>
              <a:t>KAPCSOLÓDÓ KIVÉTELES SZABÁLYOK</a:t>
            </a:r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539552" y="1988839"/>
            <a:ext cx="783061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hu-HU" b="1" dirty="0" smtClean="0"/>
              <a:t>- Egyrészt </a:t>
            </a:r>
            <a:r>
              <a:rPr lang="hu-HU" dirty="0"/>
              <a:t>a büntetés-végrehajtási szervezet részéről a központi államigazgatási szervek és a rendvédelmi szervek irányában fennálló egyes ellátási kötelezettségekről, a termékek és szolgáltatások átadás-átvételének és azok ellentételezésének rendjéről szóló </a:t>
            </a:r>
            <a:r>
              <a:rPr lang="hu-HU" b="1" dirty="0"/>
              <a:t>44/2011. (III. 23.) Korm. rendelet </a:t>
            </a:r>
            <a:r>
              <a:rPr lang="hu-HU" dirty="0"/>
              <a:t>által létrehozott </a:t>
            </a:r>
            <a:r>
              <a:rPr lang="hu-HU" b="1" dirty="0"/>
              <a:t>ellátási és beszerzési rendszer</a:t>
            </a:r>
            <a:r>
              <a:rPr lang="hu-HU" dirty="0"/>
              <a:t>, amely alapvetően a </a:t>
            </a:r>
            <a:r>
              <a:rPr lang="hu-HU" b="1" dirty="0"/>
              <a:t>fogvatartottakat foglalkoztató</a:t>
            </a:r>
            <a:r>
              <a:rPr lang="hu-HU" dirty="0"/>
              <a:t>, állami tulajdonban lévő gazdasági társaságok</a:t>
            </a:r>
            <a:r>
              <a:rPr lang="hu-HU" b="1" dirty="0"/>
              <a:t> ellátási kötelezettségét írja</a:t>
            </a:r>
            <a:r>
              <a:rPr lang="hu-HU" dirty="0"/>
              <a:t> elő a kormányrendelet kötelező alanyi hatálya alá tartozó intézmények javára;</a:t>
            </a:r>
          </a:p>
          <a:p>
            <a:pPr algn="just"/>
            <a:r>
              <a:rPr lang="hu-HU" dirty="0"/>
              <a:t> </a:t>
            </a:r>
          </a:p>
          <a:p>
            <a:pPr lvl="0" algn="just"/>
            <a:r>
              <a:rPr lang="hu-HU" b="1" dirty="0" smtClean="0"/>
              <a:t>- Másrészt</a:t>
            </a:r>
            <a:r>
              <a:rPr lang="hu-HU" dirty="0" smtClean="0"/>
              <a:t> </a:t>
            </a:r>
            <a:r>
              <a:rPr lang="hu-HU" dirty="0"/>
              <a:t>pedig a központosított közbeszerzési rendszerről, valamint a központi beszerző szervezet feladat- és hatásköréről szóló </a:t>
            </a:r>
            <a:r>
              <a:rPr lang="hu-HU" b="1" dirty="0"/>
              <a:t>168/ 2004. (V. 25.) Korm. rendelet</a:t>
            </a:r>
            <a:r>
              <a:rPr lang="hu-HU" dirty="0"/>
              <a:t> által kiépített </a:t>
            </a:r>
            <a:r>
              <a:rPr lang="hu-HU" b="1" dirty="0"/>
              <a:t>központosított közbeszerzési rendszer</a:t>
            </a:r>
            <a:r>
              <a:rPr lang="hu-HU" dirty="0"/>
              <a:t>, amely a </a:t>
            </a:r>
            <a:r>
              <a:rPr lang="hu-HU" i="1" dirty="0"/>
              <a:t>kötelező alanyi hatálya </a:t>
            </a:r>
            <a:r>
              <a:rPr lang="hu-HU" dirty="0"/>
              <a:t>alá tartozó intézmények, valamint a </a:t>
            </a:r>
            <a:r>
              <a:rPr lang="hu-HU" i="1" dirty="0"/>
              <a:t>rendszerhez önként csatlakozó szervezetek </a:t>
            </a:r>
            <a:r>
              <a:rPr lang="hu-HU" dirty="0"/>
              <a:t>számára nyújt egy relatíve gyors és egyszerű, ugyanakkor a Kbt. rendelkezésein alapuló beszerzési utat a kormányrendelet hatálya alá tartozó </a:t>
            </a:r>
            <a:r>
              <a:rPr lang="hu-HU" b="1" dirty="0"/>
              <a:t>kiemelt termékek körébe tartozó áruk és szolgáltatások vonatkozásában</a:t>
            </a:r>
            <a:r>
              <a:rPr lang="hu-HU" b="1" i="1" dirty="0"/>
              <a:t>.</a:t>
            </a:r>
            <a:endParaRPr lang="hu-HU" b="1" dirty="0"/>
          </a:p>
          <a:p>
            <a:r>
              <a:rPr lang="hu-HU" i="1" dirty="0"/>
              <a:t> 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054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3600" b="1" dirty="0" smtClean="0">
                <a:solidFill>
                  <a:schemeClr val="tx2"/>
                </a:solidFill>
              </a:rPr>
              <a:t>Rehabilitációs foglalkoztatás</a:t>
            </a:r>
            <a:br>
              <a:rPr lang="hu-HU" sz="3600" b="1" dirty="0" smtClean="0">
                <a:solidFill>
                  <a:schemeClr val="tx2"/>
                </a:solidFill>
              </a:rPr>
            </a:br>
            <a:r>
              <a:rPr lang="hu-HU" sz="3600" b="1" dirty="0" smtClean="0">
                <a:solidFill>
                  <a:schemeClr val="tx2"/>
                </a:solidFill>
              </a:rPr>
              <a:t>támogatása</a:t>
            </a:r>
            <a:endParaRPr lang="hu-HU" sz="3600" b="1" dirty="0">
              <a:solidFill>
                <a:schemeClr val="tx2"/>
              </a:solidFill>
            </a:endParaRPr>
          </a:p>
        </p:txBody>
      </p:sp>
      <p:sp>
        <p:nvSpPr>
          <p:cNvPr id="6" name="Tartalom helye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ctr"/>
            <a:endParaRPr lang="hu-HU" sz="2000" b="1" dirty="0" smtClean="0"/>
          </a:p>
          <a:p>
            <a:r>
              <a:rPr lang="hu-HU" sz="2000" b="1" dirty="0" smtClean="0"/>
              <a:t>2018-ban  39 + 2,6 </a:t>
            </a:r>
            <a:r>
              <a:rPr lang="hu-HU" sz="2000" b="1" dirty="0" err="1" smtClean="0"/>
              <a:t>MrdFt</a:t>
            </a:r>
            <a:r>
              <a:rPr lang="hu-HU" sz="2000" b="1" dirty="0" smtClean="0"/>
              <a:t> </a:t>
            </a:r>
            <a:r>
              <a:rPr lang="hu-HU" sz="2000" dirty="0" smtClean="0"/>
              <a:t>költségvetési forrásból,</a:t>
            </a:r>
          </a:p>
          <a:p>
            <a:r>
              <a:rPr lang="hu-HU" sz="2000" b="1" dirty="0" smtClean="0"/>
              <a:t>1.365.000 Ft </a:t>
            </a:r>
            <a:r>
              <a:rPr lang="hu-HU" sz="2000" dirty="0" smtClean="0"/>
              <a:t>egy főre jutó támogatás mellett,</a:t>
            </a:r>
          </a:p>
          <a:p>
            <a:r>
              <a:rPr lang="hu-HU" sz="2000" b="1" dirty="0" smtClean="0"/>
              <a:t>31.000 fő </a:t>
            </a:r>
            <a:r>
              <a:rPr lang="hu-HU" sz="2000" dirty="0" smtClean="0"/>
              <a:t>megváltozott munkaképességű személy vett részt rehabilitációs foglalkoztatásban,</a:t>
            </a:r>
          </a:p>
          <a:p>
            <a:r>
              <a:rPr lang="hu-HU" sz="2000" b="1" dirty="0"/>
              <a:t>3</a:t>
            </a:r>
            <a:r>
              <a:rPr lang="hu-HU" sz="2000" b="1" dirty="0" smtClean="0"/>
              <a:t>50 </a:t>
            </a:r>
            <a:r>
              <a:rPr lang="hu-HU" sz="2000" dirty="0" smtClean="0"/>
              <a:t>akkreditált munkáltatónál</a:t>
            </a:r>
          </a:p>
          <a:p>
            <a:pPr marL="0" indent="0" algn="ctr">
              <a:buNone/>
            </a:pPr>
            <a:endParaRPr lang="hu-HU" sz="2000" dirty="0" smtClean="0"/>
          </a:p>
          <a:p>
            <a:endParaRPr lang="hu-HU" dirty="0" smtClean="0"/>
          </a:p>
          <a:p>
            <a:endParaRPr lang="hu-HU" dirty="0"/>
          </a:p>
        </p:txBody>
      </p:sp>
      <p:sp>
        <p:nvSpPr>
          <p:cNvPr id="2" name="Téglalap 1"/>
          <p:cNvSpPr/>
          <p:nvPr/>
        </p:nvSpPr>
        <p:spPr>
          <a:xfrm>
            <a:off x="4427984" y="2132856"/>
            <a:ext cx="4176464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hu-HU" sz="1400" b="1" u="sng" dirty="0" smtClean="0">
              <a:solidFill>
                <a:schemeClr val="tx2"/>
              </a:solidFill>
            </a:endParaRPr>
          </a:p>
          <a:p>
            <a:r>
              <a:rPr lang="hu-HU" sz="1600" b="1" u="sng" dirty="0" smtClean="0">
                <a:cs typeface="Times New Roman" panose="02020603050405020304" pitchFamily="18" charset="0"/>
              </a:rPr>
              <a:t>EFOP </a:t>
            </a:r>
            <a:r>
              <a:rPr lang="hu-HU" sz="1600" b="1" u="sng" dirty="0">
                <a:cs typeface="Times New Roman" panose="02020603050405020304" pitchFamily="18" charset="0"/>
              </a:rPr>
              <a:t>1.1.1.: </a:t>
            </a:r>
            <a:r>
              <a:rPr lang="hu-HU" sz="1600" dirty="0">
                <a:cs typeface="Times New Roman" panose="02020603050405020304" pitchFamily="18" charset="0"/>
              </a:rPr>
              <a:t>a konvergencia régiókban </a:t>
            </a:r>
            <a:r>
              <a:rPr lang="hu-HU" sz="1600" b="1" dirty="0" smtClean="0">
                <a:cs typeface="Times New Roman" panose="02020603050405020304" pitchFamily="18" charset="0"/>
              </a:rPr>
              <a:t>12 </a:t>
            </a:r>
            <a:r>
              <a:rPr lang="hu-HU" sz="1600" b="1" dirty="0">
                <a:cs typeface="Times New Roman" panose="02020603050405020304" pitchFamily="18" charset="0"/>
              </a:rPr>
              <a:t>milliárd Ft</a:t>
            </a:r>
            <a:r>
              <a:rPr lang="hu-HU" sz="1600" dirty="0">
                <a:cs typeface="Times New Roman" panose="02020603050405020304" pitchFamily="18" charset="0"/>
              </a:rPr>
              <a:t>, a Közép-magyarországi régióban a </a:t>
            </a:r>
            <a:r>
              <a:rPr lang="hu-HU" sz="1600" b="1" dirty="0">
                <a:cs typeface="Times New Roman" panose="02020603050405020304" pitchFamily="18" charset="0"/>
              </a:rPr>
              <a:t>VEKOP 7.1.3. programban további 2 milliárd</a:t>
            </a:r>
            <a:r>
              <a:rPr lang="hu-HU" sz="1600" dirty="0">
                <a:cs typeface="Times New Roman" panose="02020603050405020304" pitchFamily="18" charset="0"/>
              </a:rPr>
              <a:t> Ft áll rendelkezésre</a:t>
            </a:r>
            <a:r>
              <a:rPr lang="hu-HU" sz="1600" dirty="0" smtClean="0">
                <a:cs typeface="Times New Roman" panose="02020603050405020304" pitchFamily="18" charset="0"/>
              </a:rPr>
              <a:t>: bértámogatásra</a:t>
            </a:r>
            <a:r>
              <a:rPr lang="hu-HU" sz="1600" dirty="0">
                <a:cs typeface="Times New Roman" panose="02020603050405020304" pitchFamily="18" charset="0"/>
              </a:rPr>
              <a:t>, képzésre, szolgáltatások nyújtására,  nyílik lehetőség.</a:t>
            </a:r>
          </a:p>
          <a:p>
            <a:endParaRPr lang="hu-HU" sz="1600" b="1" u="sng" dirty="0"/>
          </a:p>
          <a:p>
            <a:r>
              <a:rPr lang="hu-HU" sz="1600" b="1" u="sng" dirty="0" smtClean="0"/>
              <a:t>EFOP </a:t>
            </a:r>
            <a:r>
              <a:rPr lang="hu-HU" sz="1600" b="1" u="sng" dirty="0"/>
              <a:t>1.9.3.:  a</a:t>
            </a:r>
            <a:r>
              <a:rPr lang="hu-HU" sz="1600" dirty="0"/>
              <a:t> foglalkoztatási rehabilitáció szakmai folyamatainak fejlesztése </a:t>
            </a:r>
            <a:r>
              <a:rPr lang="hu-HU" sz="1600" b="1" dirty="0"/>
              <a:t>4,2 milliárd</a:t>
            </a:r>
            <a:endParaRPr lang="hu-HU" sz="1600" dirty="0"/>
          </a:p>
          <a:p>
            <a:r>
              <a:rPr lang="hu-HU" sz="1600" b="1" dirty="0"/>
              <a:t>  </a:t>
            </a:r>
            <a:endParaRPr lang="hu-HU" sz="1600" dirty="0"/>
          </a:p>
          <a:p>
            <a:r>
              <a:rPr lang="hu-HU" sz="1600" b="1" u="sng" dirty="0"/>
              <a:t>EFOP 1.1.6</a:t>
            </a:r>
            <a:r>
              <a:rPr lang="hu-HU" sz="1600" b="1" u="sng" dirty="0" smtClean="0"/>
              <a:t>.</a:t>
            </a:r>
            <a:r>
              <a:rPr lang="hu-HU" sz="1600" b="1" dirty="0" smtClean="0"/>
              <a:t> : </a:t>
            </a:r>
            <a:r>
              <a:rPr lang="hu-HU" sz="1600" dirty="0" smtClean="0"/>
              <a:t>akkreditált foglalkoztatóknak, kompetencia fejlesztésre, képzés</a:t>
            </a:r>
            <a:r>
              <a:rPr lang="hu-HU" sz="1600" b="1" dirty="0" smtClean="0"/>
              <a:t>re 1,2 </a:t>
            </a:r>
            <a:r>
              <a:rPr lang="hu-HU" sz="1600" b="1" dirty="0"/>
              <a:t>milliárd</a:t>
            </a:r>
            <a:endParaRPr lang="hu-HU" sz="1600" dirty="0"/>
          </a:p>
          <a:p>
            <a:r>
              <a:rPr lang="hu-HU" sz="1600" b="1" dirty="0"/>
              <a:t> </a:t>
            </a: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391669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000" dirty="0" smtClean="0">
                <a:solidFill>
                  <a:schemeClr val="tx2"/>
                </a:solidFill>
              </a:rPr>
              <a:t>Szociális foglalkoztatás</a:t>
            </a:r>
            <a:r>
              <a:rPr lang="hu-HU" dirty="0" smtClean="0">
                <a:solidFill>
                  <a:schemeClr val="tx2"/>
                </a:solidFill>
              </a:rPr>
              <a:t/>
            </a:r>
            <a:br>
              <a:rPr lang="hu-HU" dirty="0" smtClean="0">
                <a:solidFill>
                  <a:schemeClr val="tx2"/>
                </a:solidFill>
              </a:rPr>
            </a:br>
            <a:r>
              <a:rPr lang="hu-HU" sz="2000" dirty="0"/>
              <a:t>2017. március 31-ig</a:t>
            </a:r>
            <a:r>
              <a:rPr lang="hu-HU" sz="2000" b="1" dirty="0"/>
              <a:t/>
            </a:r>
            <a:br>
              <a:rPr lang="hu-HU" sz="2000" b="1" dirty="0"/>
            </a:br>
            <a:endParaRPr lang="hu-HU" sz="20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564904"/>
            <a:ext cx="5111750" cy="368349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hu-HU" b="1" dirty="0" smtClean="0">
                <a:solidFill>
                  <a:schemeClr val="tx2"/>
                </a:solidFill>
              </a:rPr>
              <a:t>Fejlesztő foglalkoztatás </a:t>
            </a:r>
            <a:endParaRPr lang="hu-HU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hu-HU" b="1" dirty="0" smtClean="0">
                <a:solidFill>
                  <a:schemeClr val="tx2"/>
                </a:solidFill>
              </a:rPr>
              <a:t>2017</a:t>
            </a:r>
            <a:r>
              <a:rPr lang="hu-HU" b="1" dirty="0" smtClean="0">
                <a:solidFill>
                  <a:schemeClr val="tx2"/>
                </a:solidFill>
              </a:rPr>
              <a:t>. április 1-jétől </a:t>
            </a:r>
          </a:p>
          <a:p>
            <a:pPr marL="0" indent="0">
              <a:buNone/>
            </a:pPr>
            <a:r>
              <a:rPr lang="hu-HU" sz="2000" b="1" dirty="0" smtClean="0"/>
              <a:t>                                                          </a:t>
            </a:r>
          </a:p>
          <a:p>
            <a:pPr marL="0" indent="0">
              <a:buNone/>
            </a:pPr>
            <a:endParaRPr lang="hu-HU" sz="2000" b="1" dirty="0" smtClean="0"/>
          </a:p>
          <a:p>
            <a:pPr marL="0" indent="0">
              <a:buNone/>
            </a:pPr>
            <a:r>
              <a:rPr lang="hu-HU" sz="2000" b="1" dirty="0" smtClean="0"/>
              <a:t>Újdonsága:</a:t>
            </a:r>
          </a:p>
          <a:p>
            <a:pPr>
              <a:buFontTx/>
              <a:buChar char="-"/>
            </a:pPr>
            <a:r>
              <a:rPr lang="hu-HU" sz="1800" dirty="0" smtClean="0"/>
              <a:t>szociális szolgáltatásként </a:t>
            </a:r>
            <a:r>
              <a:rPr lang="hu-HU" sz="1800" dirty="0" smtClean="0"/>
              <a:t>működik,</a:t>
            </a:r>
            <a:endParaRPr lang="hu-HU" sz="1800" dirty="0" smtClean="0"/>
          </a:p>
          <a:p>
            <a:pPr>
              <a:buFontTx/>
              <a:buChar char="-"/>
            </a:pPr>
            <a:r>
              <a:rPr lang="hu-HU" sz="1800" dirty="0" smtClean="0"/>
              <a:t>szolgáltatói nyilvántartásba vétel szükséges,</a:t>
            </a:r>
          </a:p>
          <a:p>
            <a:pPr>
              <a:buFontTx/>
              <a:buChar char="-"/>
            </a:pPr>
            <a:r>
              <a:rPr lang="hu-HU" sz="1800" dirty="0" smtClean="0"/>
              <a:t>a fejlesztő foglalkoztatót több szervezet is létrehozhat,</a:t>
            </a:r>
          </a:p>
          <a:p>
            <a:pPr>
              <a:buFontTx/>
              <a:buChar char="-"/>
            </a:pPr>
            <a:r>
              <a:rPr lang="hu-HU" sz="1800" dirty="0" smtClean="0"/>
              <a:t>Foglalkoztatás: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hu-HU" sz="1800" dirty="0" smtClean="0"/>
              <a:t>munkaviszonyban – Munka törvénykönyve szerint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hu-HU" sz="1800" dirty="0" smtClean="0"/>
              <a:t>Fejlesztési szerződéssel – Szociális törvény szerint</a:t>
            </a:r>
          </a:p>
          <a:p>
            <a:pPr>
              <a:buFontTx/>
              <a:buChar char="-"/>
            </a:pPr>
            <a:r>
              <a:rPr lang="hu-HU" sz="1800" dirty="0" smtClean="0"/>
              <a:t>Támogatás: 2017-ben </a:t>
            </a:r>
            <a:r>
              <a:rPr lang="hu-HU" sz="1800" dirty="0" smtClean="0"/>
              <a:t>895 Ft/ó, 2018-ban 949 Ft/ó</a:t>
            </a:r>
            <a:endParaRPr lang="hu-HU" sz="1800" dirty="0" smtClean="0"/>
          </a:p>
        </p:txBody>
      </p:sp>
      <p:sp>
        <p:nvSpPr>
          <p:cNvPr id="6" name="Tartalom helye 5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sz="1800" dirty="0" smtClean="0"/>
              <a:t>2010-től a szociális foglalkoztatás két formában működött, a munka-rehabilitáció és a fejlesztő-felkészítő foglalkoztatás keretében segítette a</a:t>
            </a:r>
          </a:p>
          <a:p>
            <a:pPr lvl="1"/>
            <a:r>
              <a:rPr lang="hu-HU" dirty="0" smtClean="0"/>
              <a:t>- </a:t>
            </a:r>
            <a:r>
              <a:rPr lang="hu-HU" sz="1600" dirty="0" smtClean="0"/>
              <a:t>fogyatékos,</a:t>
            </a:r>
          </a:p>
          <a:p>
            <a:pPr lvl="1"/>
            <a:r>
              <a:rPr lang="hu-HU" sz="1600" dirty="0" smtClean="0"/>
              <a:t>- hajléktalan,</a:t>
            </a:r>
          </a:p>
          <a:p>
            <a:pPr lvl="1"/>
            <a:r>
              <a:rPr lang="hu-HU" sz="1600" dirty="0" smtClean="0"/>
              <a:t>- pszichiátriai beteg,</a:t>
            </a:r>
          </a:p>
          <a:p>
            <a:pPr lvl="1"/>
            <a:r>
              <a:rPr lang="hu-HU" sz="1600" dirty="0" smtClean="0"/>
              <a:t>- szenvedély beteg személyek fejlesztését.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hu-HU" sz="18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sz="1800" dirty="0" smtClean="0"/>
              <a:t>Évente átlagban 4,6 milliárd Ft támogatásból 7600 fő fejlesztése valósult meg. </a:t>
            </a:r>
          </a:p>
          <a:p>
            <a:r>
              <a:rPr lang="hu-HU" sz="1800" dirty="0" smtClean="0"/>
              <a:t>.</a:t>
            </a:r>
            <a:endParaRPr lang="hu-HU" sz="1800" dirty="0"/>
          </a:p>
          <a:p>
            <a:pPr marL="742950" lvl="1" indent="-285750">
              <a:buFontTx/>
              <a:buChar char="-"/>
            </a:pPr>
            <a:endParaRPr lang="hu-HU" sz="1600" dirty="0" smtClean="0"/>
          </a:p>
          <a:p>
            <a:pPr marL="742950" lvl="1" indent="-285750">
              <a:buFontTx/>
              <a:buChar char="-"/>
            </a:pPr>
            <a:endParaRPr lang="hu-HU" sz="16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5" y="764704"/>
            <a:ext cx="1980000" cy="1475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275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363272" cy="1143000"/>
          </a:xfrm>
        </p:spPr>
        <p:txBody>
          <a:bodyPr>
            <a:noAutofit/>
          </a:bodyPr>
          <a:lstStyle/>
          <a:p>
            <a:r>
              <a:rPr lang="hu-HU" sz="4000" dirty="0" smtClean="0"/>
              <a:t>2017. </a:t>
            </a:r>
            <a:r>
              <a:rPr lang="hu-HU" sz="4000" dirty="0" smtClean="0"/>
              <a:t>évi EMMI felmérés </a:t>
            </a:r>
            <a:r>
              <a:rPr lang="hu-HU" sz="4000" dirty="0" smtClean="0"/>
              <a:t>eredményei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sz="1900" dirty="0" smtClean="0"/>
              <a:t>2017-ben </a:t>
            </a:r>
            <a:r>
              <a:rPr lang="hu-HU" sz="1900" dirty="0" smtClean="0"/>
              <a:t>EMMI FRF felmérést </a:t>
            </a:r>
            <a:r>
              <a:rPr lang="hu-HU" sz="1900" dirty="0" smtClean="0"/>
              <a:t>készített </a:t>
            </a:r>
            <a:r>
              <a:rPr lang="hu-HU" sz="1900" dirty="0" smtClean="0"/>
              <a:t>a </a:t>
            </a:r>
            <a:r>
              <a:rPr lang="hu-HU" sz="1900" dirty="0" smtClean="0"/>
              <a:t>Közbeszerzési Főosztállyal közösen, milyen lehetőséget nyújtanak az új szabályok a beszerzések terén.</a:t>
            </a:r>
          </a:p>
          <a:p>
            <a:r>
              <a:rPr lang="hu-HU" sz="1900" b="1" u="sng" dirty="0" smtClean="0"/>
              <a:t>Beszerzési oldalon: </a:t>
            </a:r>
          </a:p>
          <a:p>
            <a:pPr marL="0" indent="0">
              <a:buNone/>
            </a:pPr>
            <a:r>
              <a:rPr lang="hu-HU" sz="1700" dirty="0" smtClean="0"/>
              <a:t>Az EMMI háttérintézményeinél felmértük a </a:t>
            </a:r>
            <a:r>
              <a:rPr lang="hu-HU" sz="1700" dirty="0"/>
              <a:t>beszerzési </a:t>
            </a:r>
            <a:r>
              <a:rPr lang="hu-HU" sz="1700" dirty="0" smtClean="0"/>
              <a:t>igényeket, amely</a:t>
            </a:r>
            <a:r>
              <a:rPr lang="hu-HU" sz="1700" b="1" dirty="0" smtClean="0"/>
              <a:t> 56 </a:t>
            </a:r>
            <a:r>
              <a:rPr lang="hu-HU" sz="1700" b="1" dirty="0"/>
              <a:t>gazdálkodó szervezetet érintett</a:t>
            </a:r>
            <a:r>
              <a:rPr lang="hu-HU" sz="1700" dirty="0"/>
              <a:t>. A felmérés során részletes adatot kértünk azokról a beszerzésekről, amelyek értéke a nettó 1 millió forintot meghaladta. </a:t>
            </a:r>
            <a:r>
              <a:rPr lang="hu-HU" sz="1700" dirty="0" smtClean="0"/>
              <a:t>A </a:t>
            </a:r>
            <a:r>
              <a:rPr lang="hu-HU" sz="1700" dirty="0"/>
              <a:t>válaszok alapján egy </a:t>
            </a:r>
            <a:r>
              <a:rPr lang="hu-HU" sz="1700" b="1" dirty="0"/>
              <a:t>16.562 tételt tartalmazó lista összegzi a 2015-2016. évi </a:t>
            </a:r>
            <a:r>
              <a:rPr lang="hu-HU" sz="1700" b="1" dirty="0" smtClean="0"/>
              <a:t>beszerzéseket   </a:t>
            </a:r>
            <a:r>
              <a:rPr lang="hu-HU" sz="1700" dirty="0" smtClean="0"/>
              <a:t>(irodaszerek, bútorok, kerítés karám felújítás, műbika, takarítási, őrzés, védelem szolgáltatás, stb.) </a:t>
            </a:r>
            <a:r>
              <a:rPr lang="hu-HU" sz="1700" dirty="0"/>
              <a:t> </a:t>
            </a:r>
          </a:p>
          <a:p>
            <a:r>
              <a:rPr lang="hu-HU" sz="1800" b="1" u="sng" dirty="0" smtClean="0"/>
              <a:t>Ajánlati oldalon: </a:t>
            </a:r>
          </a:p>
          <a:p>
            <a:pPr marL="0" lvl="0" indent="0">
              <a:buNone/>
            </a:pPr>
            <a:r>
              <a:rPr lang="hu-HU" sz="1800" dirty="0" smtClean="0"/>
              <a:t>A 348 </a:t>
            </a:r>
            <a:r>
              <a:rPr lang="hu-HU" sz="1800" dirty="0"/>
              <a:t>akkreditált munkáltatóból 190 munkáltató válaszolt a kérdőívre, 149 nem.</a:t>
            </a:r>
          </a:p>
          <a:p>
            <a:pPr marL="365760" lvl="1" indent="0">
              <a:buNone/>
            </a:pPr>
            <a:r>
              <a:rPr lang="hu-HU" sz="1600" dirty="0" smtClean="0"/>
              <a:t>- a </a:t>
            </a:r>
            <a:r>
              <a:rPr lang="hu-HU" sz="1600" dirty="0"/>
              <a:t>válaszoló 190 munkáltató összességében: 26.103 főt </a:t>
            </a:r>
            <a:r>
              <a:rPr lang="hu-HU" sz="1600" dirty="0" smtClean="0"/>
              <a:t>foglalkoztatott,</a:t>
            </a:r>
            <a:endParaRPr lang="hu-HU" sz="1600" dirty="0"/>
          </a:p>
          <a:p>
            <a:pPr marL="365760" lvl="1" indent="0">
              <a:buNone/>
            </a:pPr>
            <a:r>
              <a:rPr lang="hu-HU" sz="1600" dirty="0" smtClean="0"/>
              <a:t>- a </a:t>
            </a:r>
            <a:r>
              <a:rPr lang="hu-HU" sz="1600" dirty="0"/>
              <a:t>nem válaszoló 149 cég összességében: 4.613 főt </a:t>
            </a:r>
            <a:r>
              <a:rPr lang="hu-HU" sz="1600" dirty="0" smtClean="0"/>
              <a:t>foglalkoztatott. </a:t>
            </a:r>
          </a:p>
          <a:p>
            <a:pPr marL="0" lvl="0" indent="0">
              <a:buNone/>
            </a:pPr>
            <a:r>
              <a:rPr lang="hu-HU" sz="1800" u="sng" dirty="0" smtClean="0"/>
              <a:t>Jellemző szolgáltatások</a:t>
            </a:r>
            <a:r>
              <a:rPr lang="hu-HU" sz="1800" dirty="0" smtClean="0"/>
              <a:t>: takarítás, épület őrzése, adatrögzítés</a:t>
            </a:r>
          </a:p>
          <a:p>
            <a:pPr marL="0" lvl="0" indent="0">
              <a:buNone/>
            </a:pPr>
            <a:r>
              <a:rPr lang="hu-HU" sz="1800" u="sng" dirty="0" smtClean="0"/>
              <a:t>Jellemző gyártás</a:t>
            </a:r>
            <a:r>
              <a:rPr lang="hu-HU" sz="1800" dirty="0" smtClean="0"/>
              <a:t>: ruházat, egyéb textil termék, nyomdaipari áru, csomagoló eszköz.</a:t>
            </a:r>
            <a:endParaRPr lang="hu-HU" sz="1800" dirty="0"/>
          </a:p>
          <a:p>
            <a:endParaRPr lang="hu-HU" sz="1800" b="1" u="sng" dirty="0" smtClean="0"/>
          </a:p>
          <a:p>
            <a:pPr marL="0" indent="0">
              <a:buNone/>
            </a:pPr>
            <a:endParaRPr lang="hu-HU" sz="1800" b="1" u="sng" dirty="0"/>
          </a:p>
        </p:txBody>
      </p:sp>
    </p:spTree>
    <p:extLst>
      <p:ext uri="{BB962C8B-B14F-4D97-AF65-F5344CB8AC3E}">
        <p14:creationId xmlns:p14="http://schemas.microsoft.com/office/powerpoint/2010/main" val="427219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/>
              <a:t>CÉL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  <a:p>
            <a:pPr marL="0" indent="0" algn="ctr">
              <a:buNone/>
            </a:pPr>
            <a:r>
              <a:rPr lang="hu-HU" b="1" dirty="0"/>
              <a:t>A költségvetési támogatás mellett indokolt olyan lehetőségeket is biztosítani, amelyek a munkáltatók önfenntartását segítik. </a:t>
            </a:r>
            <a:r>
              <a:rPr lang="hu-HU" dirty="0"/>
              <a:t>Ezt szolgálják a Kbt. </a:t>
            </a:r>
            <a:r>
              <a:rPr lang="hu-HU" dirty="0" smtClean="0"/>
              <a:t>hivatkozott </a:t>
            </a:r>
            <a:r>
              <a:rPr lang="hu-HU" dirty="0"/>
              <a:t>rendelkezései, mely által a költségvetési támogatás jobban hasznosul akkor, ha a foglalkoztatók működőképessége </a:t>
            </a:r>
            <a:r>
              <a:rPr lang="hu-HU" b="1" dirty="0"/>
              <a:t>hosszútávon fenntarthatóvá válik, folyamatos állami megrendelések útján. 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5282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hu-HU" dirty="0" smtClean="0"/>
              <a:t>Köszönöm a figyelmet.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5196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201</TotalTime>
  <Words>602</Words>
  <Application>Microsoft Office PowerPoint</Application>
  <PresentationFormat>Diavetítés a képernyőre (4:3 oldalarány)</PresentationFormat>
  <Paragraphs>75</Paragraphs>
  <Slides>9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0" baseType="lpstr">
      <vt:lpstr>Áramlás</vt:lpstr>
      <vt:lpstr>KÖZBESZERZÉS 2018.</vt:lpstr>
      <vt:lpstr>„SZOCIÁLIS BESZERZÉS”</vt:lpstr>
      <vt:lpstr>BESZERZÉS  a Kbt. 111.§ t) pontja alapján</vt:lpstr>
      <vt:lpstr>KAPCSOLÓDÓ KIVÉTELES SZABÁLYOK</vt:lpstr>
      <vt:lpstr>Rehabilitációs foglalkoztatás támogatása</vt:lpstr>
      <vt:lpstr>Szociális foglalkoztatás 2017. március 31-ig </vt:lpstr>
      <vt:lpstr>2017. évi EMMI felmérés eredményei</vt:lpstr>
      <vt:lpstr>CÉL</vt:lpstr>
      <vt:lpstr>Köszönöm a figyelmet.</vt:lpstr>
    </vt:vector>
  </TitlesOfParts>
  <Company>KD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KÖZBESZERZÉS 2018.</dc:title>
  <dc:creator>Villányiné Dr. Bárány Anikó</dc:creator>
  <cp:lastModifiedBy>Árvai Csaba</cp:lastModifiedBy>
  <cp:revision>15</cp:revision>
  <dcterms:created xsi:type="dcterms:W3CDTF">2018-06-18T09:24:08Z</dcterms:created>
  <dcterms:modified xsi:type="dcterms:W3CDTF">2018-06-19T07:25:34Z</dcterms:modified>
</cp:coreProperties>
</file>