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400" r:id="rId2"/>
    <p:sldId id="540" r:id="rId3"/>
    <p:sldId id="589" r:id="rId4"/>
    <p:sldId id="591" r:id="rId5"/>
    <p:sldId id="592" r:id="rId6"/>
    <p:sldId id="597" r:id="rId7"/>
    <p:sldId id="599" r:id="rId8"/>
    <p:sldId id="600" r:id="rId9"/>
  </p:sldIdLst>
  <p:sldSz cx="9144000" cy="6858000" type="screen4x3"/>
  <p:notesSz cx="6735763" cy="9866313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9933"/>
    <a:srgbClr val="FFFF99"/>
    <a:srgbClr val="FF9900"/>
    <a:srgbClr val="CCFFCC"/>
    <a:srgbClr val="FF9966"/>
    <a:srgbClr val="66CCFF"/>
    <a:srgbClr val="66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Közepesen sötét stílus 2 – 2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Közepesen sötét stílus 2 – 3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Közepesen sötét stílus 2 – 4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Közepesen sötét stílus 2 – 5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Közepesen sötét stílus 2 – 6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Közepesen sötét stílus 3 – 1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incs stílus, csak rác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6D9F66E-5EB9-4882-86FB-DCBF35E3C3E4}" styleName="Közepesen sötét stílus 4 – 6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B344D84-9AFB-497E-A393-DC336BA19D2E}" styleName="Közepesen sötét stílus 3 – 3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Közepesen sötét stílus 3 – 6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EBBBCC-DAD2-459C-BE2E-F6DE35CF9A28}" styleName="Sötét stílus 2 – 3./4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03447BB-5D67-496B-8E87-E561075AD55C}" styleName="Sötét stílus 1 – 3. jelölőszín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Sötét stílus 1 – 5. jelölőszín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06799F8-075E-4A3A-A7F6-7FBC6576F1A4}" styleName="Téma alapján készült stílus 2 – 3. jelölőszín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505E3EF-67EA-436B-97B2-0124C06EBD24}" styleName="Közepesen sötét stílus 4 – 3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76" autoAdjust="0"/>
    <p:restoredTop sz="98535" autoAdjust="0"/>
  </p:normalViewPr>
  <p:slideViewPr>
    <p:cSldViewPr>
      <p:cViewPr>
        <p:scale>
          <a:sx n="70" d="100"/>
          <a:sy n="70" d="100"/>
        </p:scale>
        <p:origin x="-1548" y="-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solidFill>
                  <a:schemeClr val="tx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938" y="0"/>
            <a:ext cx="29178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78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solidFill>
                  <a:schemeClr val="tx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938" y="9372600"/>
            <a:ext cx="29178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82A9FBCD-8D8D-4697-A505-3E63CC561D4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300584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7938" y="0"/>
            <a:ext cx="29178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698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78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7938" y="9372600"/>
            <a:ext cx="29178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B3813642-C392-4C9F-AD0D-B2998B3DA4F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521430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ímd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erdo"/>
          <p:cNvPicPr/>
          <p:nvPr userDrawn="1"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179512" y="836712"/>
            <a:ext cx="6798448" cy="446449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" name="Rectangle 16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528638" y="6254750"/>
            <a:ext cx="2133600" cy="457200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200" b="0">
                <a:solidFill>
                  <a:schemeClr val="bg2">
                    <a:lumMod val="50000"/>
                  </a:schemeClr>
                </a:solidFill>
                <a:latin typeface="Book Antiqua" pitchFamily="18" charset="0"/>
                <a:cs typeface="+mn-cs"/>
              </a:defRPr>
            </a:lvl1pPr>
          </a:lstStyle>
          <a:p>
            <a:pPr>
              <a:defRPr/>
            </a:pPr>
            <a:fld id="{034F047A-B534-4181-B0AC-516F7E6325E6}" type="datetime3">
              <a:rPr lang="en-GB"/>
              <a:pPr>
                <a:defRPr/>
              </a:pPr>
              <a:t>29 August, 2013</a:t>
            </a:fld>
            <a:endParaRPr lang="hu-HU" dirty="0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2771775" y="6237288"/>
            <a:ext cx="3455988" cy="457200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200" b="0">
                <a:solidFill>
                  <a:schemeClr val="bg2">
                    <a:lumMod val="50000"/>
                  </a:schemeClr>
                </a:solidFill>
                <a:latin typeface="Book Antiqua" pitchFamily="18" charset="0"/>
                <a:cs typeface="+mn-cs"/>
              </a:defRPr>
            </a:lvl1pPr>
          </a:lstStyle>
          <a:p>
            <a:pPr>
              <a:defRPr/>
            </a:pPr>
            <a:r>
              <a:rPr lang="hu-HU"/>
              <a:t>© KONETT Team</a:t>
            </a: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43663" y="6224588"/>
            <a:ext cx="2387600" cy="457200"/>
          </a:xfrm>
        </p:spPr>
        <p:txBody>
          <a:bodyPr/>
          <a:lstStyle>
            <a:lvl1pPr algn="ctr">
              <a:spcBef>
                <a:spcPct val="20000"/>
              </a:spcBef>
              <a:defRPr sz="1200" b="0"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pPr>
              <a:defRPr/>
            </a:pPr>
            <a:r>
              <a:rPr lang="hu-HU"/>
              <a:t>Change Management Course</a:t>
            </a:r>
            <a:endParaRPr lang="hu-H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ook Antiqua" pitchFamily="18" charset="0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>
                <a:latin typeface="Gill Sans MT" pitchFamily="34" charset="-18"/>
              </a:defRPr>
            </a:lvl1pPr>
            <a:lvl2pPr marL="742950" indent="-285750">
              <a:buClr>
                <a:schemeClr val="accent1">
                  <a:lumMod val="10000"/>
                </a:schemeClr>
              </a:buClr>
              <a:buFont typeface="Wingdings" pitchFamily="2" charset="2"/>
              <a:buChar char="§"/>
              <a:defRPr>
                <a:latin typeface="Gill Sans MT" pitchFamily="34" charset="-18"/>
              </a:defRPr>
            </a:lvl2pPr>
            <a:lvl3pPr marL="1143000" indent="-228600">
              <a:buClr>
                <a:schemeClr val="bg2">
                  <a:lumMod val="50000"/>
                </a:schemeClr>
              </a:buClr>
              <a:buFont typeface="Wingdings" pitchFamily="2" charset="2"/>
              <a:buChar char="§"/>
              <a:defRPr>
                <a:latin typeface="Gill Sans MT" pitchFamily="34" charset="-18"/>
              </a:defRPr>
            </a:lvl3pPr>
            <a:lvl4pPr marL="1600200" indent="-228600">
              <a:buClr>
                <a:schemeClr val="bg2">
                  <a:lumMod val="50000"/>
                </a:schemeClr>
              </a:buClr>
              <a:buFont typeface="Wingdings" pitchFamily="2" charset="2"/>
              <a:buChar char="§"/>
              <a:defRPr>
                <a:latin typeface="Gill Sans MT" pitchFamily="34" charset="-18"/>
              </a:defRPr>
            </a:lvl4pPr>
            <a:lvl5pPr marL="2057400" indent="-228600">
              <a:buFont typeface="Arial" pitchFamily="34" charset="0"/>
              <a:buChar char="•"/>
              <a:defRPr>
                <a:latin typeface="Gill Sans MT" pitchFamily="34" charset="-18"/>
              </a:defRPr>
            </a:lvl5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pPr>
              <a:defRPr/>
            </a:pPr>
            <a:fld id="{F46F7338-8F1C-4BE3-887F-C0A0D3767829}" type="datetime3">
              <a:rPr lang="en-GB"/>
              <a:pPr>
                <a:defRPr/>
              </a:pPr>
              <a:t>29 August, 2013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pPr>
              <a:defRPr/>
            </a:pPr>
            <a:r>
              <a:rPr lang="hu-HU"/>
              <a:t>© KONETT Team</a:t>
            </a: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pPr>
              <a:defRPr/>
            </a:pPr>
            <a:fld id="{E53688DE-3C2D-4F93-94B0-20F8DA95E24B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A4E5E-CA30-4957-9050-B32E1225B3B1}" type="datetime3">
              <a:rPr lang="en-GB"/>
              <a:pPr>
                <a:defRPr/>
              </a:pPr>
              <a:t>29 August, 2013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© KONETT Team</a:t>
            </a: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5346AE-B83A-4DDF-AA8A-3A0D2A40AF44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ook Antiqua" pitchFamily="18" charset="0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27088" y="2060575"/>
            <a:ext cx="3636962" cy="3886200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 sz="2800">
                <a:latin typeface="Gill Sans MT" pitchFamily="34" charset="-18"/>
              </a:defRPr>
            </a:lvl1pPr>
            <a:lvl2pPr marL="742950" indent="-285750">
              <a:buFont typeface="Wingdings" pitchFamily="2" charset="2"/>
              <a:buChar char="§"/>
              <a:defRPr sz="2400">
                <a:latin typeface="Gill Sans MT" pitchFamily="34" charset="-18"/>
              </a:defRPr>
            </a:lvl2pPr>
            <a:lvl3pPr marL="1143000" indent="-228600">
              <a:buFont typeface="Wingdings" pitchFamily="2" charset="2"/>
              <a:buChar char="§"/>
              <a:defRPr sz="2000">
                <a:latin typeface="Gill Sans MT" pitchFamily="34" charset="-18"/>
              </a:defRPr>
            </a:lvl3pPr>
            <a:lvl4pPr marL="1600200" indent="-228600">
              <a:buFont typeface="Wingdings" pitchFamily="2" charset="2"/>
              <a:buChar char="§"/>
              <a:defRPr sz="1800">
                <a:latin typeface="Gill Sans MT" pitchFamily="34" charset="-18"/>
              </a:defRPr>
            </a:lvl4pPr>
            <a:lvl5pPr marL="2057400" indent="-228600">
              <a:buFont typeface="Wingdings" pitchFamily="2" charset="2"/>
              <a:buChar char="§"/>
              <a:defRPr sz="1800">
                <a:latin typeface="Gill Sans MT" pitchFamily="34" charset="-18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16450" y="2060575"/>
            <a:ext cx="3638550" cy="3886200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 sz="2800">
                <a:latin typeface="Gill Sans MT" pitchFamily="34" charset="-18"/>
              </a:defRPr>
            </a:lvl1pPr>
            <a:lvl2pPr marL="742950" indent="-285750">
              <a:buFont typeface="Wingdings" pitchFamily="2" charset="2"/>
              <a:buChar char="§"/>
              <a:defRPr sz="2400">
                <a:latin typeface="Gill Sans MT" pitchFamily="34" charset="-18"/>
              </a:defRPr>
            </a:lvl2pPr>
            <a:lvl3pPr marL="1143000" indent="-228600">
              <a:buFont typeface="Wingdings" pitchFamily="2" charset="2"/>
              <a:buChar char="§"/>
              <a:defRPr sz="2000">
                <a:latin typeface="Gill Sans MT" pitchFamily="34" charset="-18"/>
              </a:defRPr>
            </a:lvl3pPr>
            <a:lvl4pPr marL="1600200" indent="-228600">
              <a:buFont typeface="Wingdings" pitchFamily="2" charset="2"/>
              <a:buChar char="§"/>
              <a:defRPr sz="1800">
                <a:latin typeface="Gill Sans MT" pitchFamily="34" charset="-18"/>
              </a:defRPr>
            </a:lvl4pPr>
            <a:lvl5pPr marL="2057400" indent="-228600">
              <a:buFont typeface="Wingdings" pitchFamily="2" charset="2"/>
              <a:buChar char="§"/>
              <a:defRPr sz="1800">
                <a:latin typeface="Gill Sans MT" pitchFamily="34" charset="-18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45236-8E6C-47B4-B17D-9AE464690C17}" type="datetime3">
              <a:rPr lang="en-GB"/>
              <a:pPr>
                <a:defRPr/>
              </a:pPr>
              <a:t>29 August, 2013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© KONETT Team</a:t>
            </a: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8444F-2095-4466-8E59-158BC16C14F0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48883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07504" y="170911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107504" y="234888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295329" y="170911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295329" y="2348880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7672A-325B-4259-9086-175F5EB55047}" type="datetime3">
              <a:rPr lang="en-GB"/>
              <a:pPr>
                <a:defRPr/>
              </a:pPr>
              <a:t>29 August, 2013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© KONETT Team</a:t>
            </a:r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259EF-3105-4C13-B736-71F019C55110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ook Antiqua" pitchFamily="18" charset="0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F89F7A-08C1-4AF3-B80F-6EB154DA9BC0}" type="datetime3">
              <a:rPr lang="en-GB"/>
              <a:pPr>
                <a:defRPr/>
              </a:pPr>
              <a:t>29 August, 2013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© KONETT Team</a:t>
            </a: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C98C4-4CAB-4FBF-87DD-3DEA7B4D3E5C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pPr>
              <a:defRPr/>
            </a:pPr>
            <a:fld id="{10DA9202-2C70-4A77-9F46-43D5DC298158}" type="datetime3">
              <a:rPr lang="en-GB"/>
              <a:pPr>
                <a:defRPr/>
              </a:pPr>
              <a:t>29 August, 2013</a:t>
            </a:fld>
            <a:endParaRPr lang="hu-HU" dirty="0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pPr>
              <a:defRPr/>
            </a:pPr>
            <a:r>
              <a:rPr lang="hu-HU"/>
              <a:t>© KONETT Team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pPr>
              <a:defRPr/>
            </a:pPr>
            <a:fld id="{0C6CD2B7-4B48-49CE-874C-4A589F34210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42100" y="404813"/>
            <a:ext cx="1962150" cy="5541962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755650" y="404813"/>
            <a:ext cx="5734050" cy="5541962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Cím, diagra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838200"/>
            <a:ext cx="9144000" cy="6096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iagram helye 2"/>
          <p:cNvSpPr>
            <a:spLocks noGrp="1"/>
          </p:cNvSpPr>
          <p:nvPr>
            <p:ph type="chart" sz="half" idx="1"/>
          </p:nvPr>
        </p:nvSpPr>
        <p:spPr>
          <a:xfrm>
            <a:off x="457200" y="1752600"/>
            <a:ext cx="4038600" cy="4419600"/>
          </a:xfrm>
        </p:spPr>
        <p:txBody>
          <a:bodyPr/>
          <a:lstStyle/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648200" y="1752600"/>
            <a:ext cx="4038600" cy="44196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Footer Placeholder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57200" y="6172200"/>
            <a:ext cx="8229600" cy="381000"/>
          </a:xfrm>
        </p:spPr>
        <p:txBody>
          <a:bodyPr/>
          <a:lstStyle>
            <a:lvl1pPr algn="l">
              <a:spcBef>
                <a:spcPct val="0"/>
              </a:spcBef>
              <a:defRPr sz="18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hu-HU"/>
              <a:t>© KONETT Team</a:t>
            </a: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701675" y="158750"/>
            <a:ext cx="7416800" cy="124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hu-HU" smtClean="0"/>
          </a:p>
        </p:txBody>
      </p:sp>
      <p:sp>
        <p:nvSpPr>
          <p:cNvPr id="102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7088" y="2060575"/>
            <a:ext cx="7427912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smtClean="0"/>
          </a:p>
        </p:txBody>
      </p:sp>
      <p:sp>
        <p:nvSpPr>
          <p:cNvPr id="48169" name="Line 41"/>
          <p:cNvSpPr>
            <a:spLocks noChangeShapeType="1"/>
          </p:cNvSpPr>
          <p:nvPr/>
        </p:nvSpPr>
        <p:spPr bwMode="auto">
          <a:xfrm>
            <a:off x="8532813" y="0"/>
            <a:ext cx="0" cy="68580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hu-HU" sz="180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pic>
        <p:nvPicPr>
          <p:cNvPr id="1029" name="Picture 1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84163" y="115888"/>
            <a:ext cx="536575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Dátum helye 1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  <a:latin typeface="Book Antiqua" pitchFamily="18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  <a:latin typeface="Book Antiqua" pitchFamily="18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4"/>
          </p:nvPr>
        </p:nvSpPr>
        <p:spPr>
          <a:xfrm>
            <a:off x="6156325" y="6381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  <a:latin typeface="Book Antiqua" pitchFamily="18" charset="0"/>
                <a:cs typeface="Arial" charset="0"/>
              </a:defRPr>
            </a:lvl1pPr>
          </a:lstStyle>
          <a:p>
            <a:pPr>
              <a:defRPr/>
            </a:pPr>
            <a:fld id="{E2D6865F-4BD1-4CEC-AC28-EE3DADB0632C}" type="slidenum">
              <a:rPr lang="hu-HU"/>
              <a:pPr>
                <a:defRPr/>
              </a:pPr>
              <a:t>‹#›</a:t>
            </a:fld>
            <a:endParaRPr lang="hu-HU"/>
          </a:p>
        </p:txBody>
      </p:sp>
      <p:pic>
        <p:nvPicPr>
          <p:cNvPr id="1033" name="Kép 6" descr="320x144_Uj_ERFO_logo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763" y="765175"/>
            <a:ext cx="1066800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2"/>
          <p:cNvSpPr txBox="1">
            <a:spLocks noChangeArrowheads="1"/>
          </p:cNvSpPr>
          <p:nvPr userDrawn="1"/>
        </p:nvSpPr>
        <p:spPr bwMode="auto">
          <a:xfrm>
            <a:off x="611188" y="6453188"/>
            <a:ext cx="1873250" cy="2159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800" b="1" dirty="0">
                <a:solidFill>
                  <a:srgbClr val="404040"/>
                </a:solidFill>
                <a:latin typeface="Cambria" charset="0"/>
                <a:ea typeface="ÇlÇr ñæí©" charset="0"/>
                <a:cs typeface="Arial" charset="0"/>
              </a:rPr>
              <a:t>TÁMOP-5.3.8-11/A1-2012-0001</a:t>
            </a:r>
            <a:endParaRPr lang="en-US" dirty="0"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93" r:id="rId1"/>
    <p:sldLayoutId id="2147485094" r:id="rId2"/>
    <p:sldLayoutId id="2147485095" r:id="rId3"/>
    <p:sldLayoutId id="2147485096" r:id="rId4"/>
    <p:sldLayoutId id="2147485097" r:id="rId5"/>
    <p:sldLayoutId id="2147485098" r:id="rId6"/>
    <p:sldLayoutId id="2147485099" r:id="rId7"/>
    <p:sldLayoutId id="2147485100" r:id="rId8"/>
    <p:sldLayoutId id="2147485101" r:id="rId9"/>
    <p:sldLayoutId id="2147485102" r:id="rId10"/>
    <p:sldLayoutId id="2147485103" r:id="rId11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6600"/>
          </a:solidFill>
          <a:latin typeface="Book Antiqua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6600"/>
          </a:solidFill>
          <a:latin typeface="Book Antiqua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6600"/>
          </a:solidFill>
          <a:latin typeface="Book Antiqua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6600"/>
          </a:solidFill>
          <a:latin typeface="Book Antiqua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6600"/>
          </a:solidFill>
          <a:latin typeface="Book Antiqua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FF6600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FF6600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FF6600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FF6600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SzPct val="75000"/>
        <a:buFont typeface="Webdings" pitchFamily="18" charset="2"/>
        <a:buChar char=""/>
        <a:defRPr sz="2400">
          <a:solidFill>
            <a:schemeClr val="tx1"/>
          </a:solidFill>
          <a:latin typeface="Gill Sans MT" pitchFamily="34" charset="-18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Szövegdoboz 12"/>
          <p:cNvSpPr txBox="1">
            <a:spLocks noChangeArrowheads="1"/>
          </p:cNvSpPr>
          <p:nvPr/>
        </p:nvSpPr>
        <p:spPr bwMode="auto">
          <a:xfrm>
            <a:off x="250825" y="5661025"/>
            <a:ext cx="8353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hu-HU" sz="1800" i="1">
                <a:solidFill>
                  <a:srgbClr val="FF0000"/>
                </a:solidFill>
                <a:latin typeface="Book Antiqua" pitchFamily="18" charset="0"/>
              </a:rPr>
              <a:t>Trénerek:</a:t>
            </a:r>
          </a:p>
        </p:txBody>
      </p:sp>
      <p:cxnSp>
        <p:nvCxnSpPr>
          <p:cNvPr id="15" name="Egyenes összekötő 14"/>
          <p:cNvCxnSpPr/>
          <p:nvPr/>
        </p:nvCxnSpPr>
        <p:spPr>
          <a:xfrm>
            <a:off x="733425" y="5989638"/>
            <a:ext cx="7416800" cy="0"/>
          </a:xfrm>
          <a:prstGeom prst="line">
            <a:avLst/>
          </a:prstGeom>
          <a:ln>
            <a:solidFill>
              <a:srgbClr val="FF66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19" name="TextBox 1"/>
          <p:cNvSpPr txBox="1">
            <a:spLocks noChangeArrowheads="1"/>
          </p:cNvSpPr>
          <p:nvPr/>
        </p:nvSpPr>
        <p:spPr bwMode="auto">
          <a:xfrm>
            <a:off x="2857500" y="2813050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124075" y="1196975"/>
            <a:ext cx="3743325" cy="39703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hu-HU" sz="1800" b="1" i="1" dirty="0">
                <a:solidFill>
                  <a:schemeClr val="accent3"/>
                </a:solidFill>
                <a:latin typeface="Arial" charset="0"/>
                <a:cs typeface="Arial" charset="0"/>
              </a:rPr>
              <a:t>Rehabilitáció - Érték - Változás (RÉV):</a:t>
            </a:r>
            <a:endParaRPr lang="en-US" sz="1800" dirty="0">
              <a:solidFill>
                <a:schemeClr val="accent3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hu-HU" sz="1800" b="1" dirty="0">
                <a:solidFill>
                  <a:schemeClr val="accent3"/>
                </a:solidFill>
                <a:latin typeface="Arial" charset="0"/>
                <a:cs typeface="Arial" charset="0"/>
              </a:rPr>
              <a:t>Megváltozott munkaképességű személyek</a:t>
            </a:r>
            <a:endParaRPr lang="en-US" sz="1800" dirty="0">
              <a:solidFill>
                <a:schemeClr val="accent3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hu-HU" sz="1800" b="1" dirty="0">
                <a:solidFill>
                  <a:schemeClr val="accent3"/>
                </a:solidFill>
                <a:latin typeface="Arial" charset="0"/>
                <a:cs typeface="Arial" charset="0"/>
              </a:rPr>
              <a:t> munkaerő-piaci helyzetének elősegítése érdekében történő rendszerszintű képzési és szolgáltatásfejlesztési modellprogram című projekt keretében megvalósuló alapvető képzés</a:t>
            </a:r>
            <a:endParaRPr lang="en-US" sz="1800" dirty="0">
              <a:solidFill>
                <a:schemeClr val="accent3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hu-HU" sz="1800" b="1" dirty="0">
                <a:solidFill>
                  <a:schemeClr val="accent3"/>
                </a:solidFill>
                <a:latin typeface="Arial" charset="0"/>
                <a:cs typeface="Arial" charset="0"/>
              </a:rPr>
              <a:t> </a:t>
            </a:r>
            <a:endParaRPr lang="en-US" sz="1800" dirty="0">
              <a:solidFill>
                <a:schemeClr val="accent3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hu-HU" sz="1800" i="1" dirty="0">
                <a:solidFill>
                  <a:schemeClr val="accent3"/>
                </a:solidFill>
                <a:latin typeface="Arial" charset="0"/>
                <a:cs typeface="Arial" charset="0"/>
              </a:rPr>
              <a:t>Munkavállaláshoz szükséges képességek fejlesztése</a:t>
            </a:r>
            <a:endParaRPr lang="en-US" sz="1800" dirty="0">
              <a:solidFill>
                <a:schemeClr val="accent3"/>
              </a:solidFill>
              <a:latin typeface="Arial" charset="0"/>
              <a:cs typeface="Arial" charset="0"/>
            </a:endParaRPr>
          </a:p>
        </p:txBody>
      </p:sp>
      <p:pic>
        <p:nvPicPr>
          <p:cNvPr id="12" name="Picture 4" descr="Leírás: uszt_logo_rg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425" y="260350"/>
            <a:ext cx="2125663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263" y="963613"/>
            <a:ext cx="1060450" cy="65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Kép 12" descr="320x144_Uj_ERFO_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100" y="1916113"/>
            <a:ext cx="89535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Kép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2627313"/>
            <a:ext cx="10858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Kép 15" descr="kezmu_logo_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388" y="3182938"/>
            <a:ext cx="866775" cy="74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Kép 1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588" y="4076700"/>
            <a:ext cx="107632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Kép 1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400" y="5480050"/>
            <a:ext cx="2879725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Társas támogatás keresése</a:t>
            </a:r>
          </a:p>
        </p:txBody>
      </p:sp>
      <p:graphicFrame>
        <p:nvGraphicFramePr>
          <p:cNvPr id="6" name="Tábláza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3900491"/>
              </p:ext>
            </p:extLst>
          </p:nvPr>
        </p:nvGraphicFramePr>
        <p:xfrm>
          <a:off x="900113" y="1052513"/>
          <a:ext cx="7633649" cy="6152534"/>
        </p:xfrm>
        <a:graphic>
          <a:graphicData uri="http://schemas.openxmlformats.org/drawingml/2006/table">
            <a:tbl>
              <a:tblPr/>
              <a:tblGrid>
                <a:gridCol w="7493949"/>
                <a:gridCol w="139700"/>
              </a:tblGrid>
              <a:tr h="2851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800" noProof="0" dirty="0">
                        <a:latin typeface="Book Antiqua" pitchFamily="18" charset="0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800" noProof="0">
                        <a:latin typeface="Book Antiqua" pitchFamily="18" charset="0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28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2400" b="0" i="0" noProof="0" dirty="0" smtClean="0">
                          <a:solidFill>
                            <a:srgbClr val="FF6600"/>
                          </a:solidFill>
                          <a:latin typeface="Gill Sans MT" pitchFamily="34" charset="-18"/>
                          <a:ea typeface="Times New Roman"/>
                          <a:cs typeface="Times New Roman"/>
                        </a:rPr>
                        <a:t>Miért is keressük mások támogatását?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hu-HU" sz="2400" b="1" i="1" noProof="0" dirty="0" smtClean="0">
                        <a:latin typeface="Gill Sans MT" pitchFamily="34" charset="-18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2400" b="1" i="0" noProof="0" dirty="0" smtClean="0">
                          <a:latin typeface="Gill Sans MT" pitchFamily="34" charset="-18"/>
                          <a:ea typeface="Times New Roman"/>
                          <a:cs typeface="Times New Roman"/>
                        </a:rPr>
                        <a:t>Biztonságot kapunk másoktól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hu-HU" sz="2400" b="1" i="0" noProof="0" dirty="0" smtClean="0">
                        <a:latin typeface="Gill Sans MT" pitchFamily="34" charset="-18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2400" b="1" i="0" noProof="0" dirty="0" smtClean="0">
                          <a:latin typeface="Gill Sans MT" pitchFamily="34" charset="-18"/>
                          <a:ea typeface="Times New Roman"/>
                          <a:cs typeface="Times New Roman"/>
                        </a:rPr>
                        <a:t>Tanulunk egymástól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hu-HU" sz="2400" b="1" i="0" noProof="0" dirty="0" smtClean="0">
                        <a:latin typeface="Gill Sans MT" pitchFamily="34" charset="-18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2400" b="1" i="0" noProof="0" dirty="0" smtClean="0">
                          <a:latin typeface="Gill Sans MT" pitchFamily="34" charset="-18"/>
                          <a:ea typeface="Times New Roman"/>
                          <a:cs typeface="Times New Roman"/>
                        </a:rPr>
                        <a:t>Tudjuk kik vagyunk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hu-HU" sz="2400" b="1" i="0" noProof="0" dirty="0" smtClean="0">
                        <a:latin typeface="Gill Sans MT" pitchFamily="34" charset="-18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2400" b="1" i="0" noProof="0" dirty="0" smtClean="0">
                          <a:latin typeface="Gill Sans MT" pitchFamily="34" charset="-18"/>
                          <a:ea typeface="Times New Roman"/>
                          <a:cs typeface="Times New Roman"/>
                        </a:rPr>
                        <a:t>Konkrét tanácsokat, konkrét segítséget kaphatunk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hu-HU" sz="2400" b="1" i="0" noProof="0" dirty="0" smtClean="0">
                        <a:latin typeface="Gill Sans MT" pitchFamily="34" charset="-18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2400" b="1" i="0" noProof="0" dirty="0" smtClean="0">
                          <a:latin typeface="Gill Sans MT" pitchFamily="34" charset="-18"/>
                          <a:ea typeface="Times New Roman"/>
                          <a:cs typeface="Times New Roman"/>
                        </a:rPr>
                        <a:t>Könnyebben</a:t>
                      </a:r>
                      <a:r>
                        <a:rPr lang="hu-HU" sz="2400" b="1" i="0" baseline="0" noProof="0" dirty="0" smtClean="0">
                          <a:latin typeface="Gill Sans MT" pitchFamily="34" charset="-18"/>
                          <a:ea typeface="Times New Roman"/>
                          <a:cs typeface="Times New Roman"/>
                        </a:rPr>
                        <a:t> érvényesítjük akaratunkat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hu-HU" sz="2400" b="1" i="1" baseline="0" noProof="0" dirty="0" smtClean="0">
                        <a:latin typeface="Gill Sans MT" pitchFamily="34" charset="-18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hu-HU" sz="2400" b="1" i="1" noProof="0" dirty="0" smtClean="0">
                        <a:latin typeface="Gill Sans MT" pitchFamily="34" charset="-18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600" i="1" noProof="0" dirty="0">
                        <a:latin typeface="Gill Sans MT" pitchFamily="34" charset="-18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47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600" noProof="0" dirty="0">
                        <a:latin typeface="Gill Sans MT" pitchFamily="34" charset="-18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600" noProof="0" dirty="0">
                        <a:latin typeface="Gill Sans MT" pitchFamily="34" charset="-18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9" name="il_fi" descr="szemlyi_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2132856"/>
            <a:ext cx="2037670" cy="2088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A társas támogatás formái</a:t>
            </a:r>
          </a:p>
        </p:txBody>
      </p:sp>
      <p:graphicFrame>
        <p:nvGraphicFramePr>
          <p:cNvPr id="7" name="Tábláza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235438"/>
              </p:ext>
            </p:extLst>
          </p:nvPr>
        </p:nvGraphicFramePr>
        <p:xfrm>
          <a:off x="395536" y="822714"/>
          <a:ext cx="8064500" cy="6785228"/>
        </p:xfrm>
        <a:graphic>
          <a:graphicData uri="http://schemas.openxmlformats.org/drawingml/2006/table">
            <a:tbl>
              <a:tblPr/>
              <a:tblGrid>
                <a:gridCol w="7918450"/>
                <a:gridCol w="146050"/>
              </a:tblGrid>
              <a:tr h="4606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57150" marR="57150" marT="57150" marB="5715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57150" marR="57150" marT="57150" marB="5715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94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-18"/>
                          <a:cs typeface="Times New Roman" pitchFamily="18" charset="0"/>
                        </a:rPr>
                        <a:t>Érzelmi támogatás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-18"/>
                          <a:cs typeface="Times New Roman" pitchFamily="18" charset="0"/>
                        </a:rPr>
                        <a:t>     (Támogatlak, Törődöm veled, Meg tudod csinálni!)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-18"/>
                          <a:cs typeface="Times New Roman" pitchFamily="18" charset="0"/>
                        </a:rPr>
                        <a:t>„Anyagi” támogatás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-18"/>
                          <a:cs typeface="Times New Roman" pitchFamily="18" charset="0"/>
                        </a:rPr>
                        <a:t>(Eszközzel, vagy anyagiakkal, idővel, energiával támogatni a másikat.)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-18"/>
                          <a:cs typeface="Times New Roman" pitchFamily="18" charset="0"/>
                        </a:rPr>
                        <a:t>Információs támogatás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-18"/>
                          <a:cs typeface="Times New Roman" pitchFamily="18" charset="0"/>
                        </a:rPr>
                        <a:t>(Anyagi és érzelmi támogatással nem, de információkkal tudlak segíteni.)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-18"/>
                          <a:cs typeface="Times New Roman" pitchFamily="18" charset="0"/>
                        </a:rPr>
                        <a:t>A támogatás során nagyon fontos a kölcsönösség!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  <a:cs typeface="Times New Roman" pitchFamily="18" charset="0"/>
                      </a:endParaRPr>
                    </a:p>
                  </a:txBody>
                  <a:tcPr marL="57150" marR="57150" marT="57150" marB="5715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  <a:cs typeface="Times New Roman" pitchFamily="18" charset="0"/>
                      </a:endParaRPr>
                    </a:p>
                  </a:txBody>
                  <a:tcPr marL="57150" marR="57150" marT="57150" marB="5715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8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  <a:cs typeface="Times New Roman" pitchFamily="18" charset="0"/>
                      </a:endParaRPr>
                    </a:p>
                  </a:txBody>
                  <a:tcPr marL="57150" marR="57150" marT="57150" marB="5715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-18"/>
                        <a:cs typeface="Times New Roman" pitchFamily="18" charset="0"/>
                      </a:endParaRPr>
                    </a:p>
                  </a:txBody>
                  <a:tcPr marL="57150" marR="57150" marT="57150" marB="5715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8" name="rg_hi" descr="ANd9GcSXVv7mGCV57qnkKP-j27rvsRwn0NeOdyZE1y1HqM9ouc8M3AG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1484784"/>
            <a:ext cx="1477896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http://t2.gstatic.com/images?q=tbn:ANd9GcRcfMTmRYnUdD8kcc9r2wobdKYtTOLJGPIxqwXh0Kpry_m2T9Psp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3284984"/>
            <a:ext cx="1368152" cy="930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Az együttműködés három területe</a:t>
            </a:r>
            <a:br>
              <a:rPr lang="hu-HU" dirty="0" smtClean="0"/>
            </a:br>
            <a:r>
              <a:rPr lang="hu-HU" dirty="0" smtClean="0"/>
              <a:t> – A bizalom</a:t>
            </a:r>
          </a:p>
        </p:txBody>
      </p:sp>
      <p:sp>
        <p:nvSpPr>
          <p:cNvPr id="16387" name="Tartalom helye 8"/>
          <p:cNvSpPr>
            <a:spLocks noGrp="1"/>
          </p:cNvSpPr>
          <p:nvPr>
            <p:ph idx="1"/>
          </p:nvPr>
        </p:nvSpPr>
        <p:spPr>
          <a:xfrm>
            <a:off x="755650" y="1484313"/>
            <a:ext cx="7777163" cy="4537075"/>
          </a:xfrm>
        </p:spPr>
        <p:txBody>
          <a:bodyPr/>
          <a:lstStyle/>
          <a:p>
            <a:pPr algn="just"/>
            <a:r>
              <a:rPr lang="hu-HU" sz="2000" dirty="0" smtClean="0"/>
              <a:t>Bizalom abban, hogy a felek megtartják vállalt kötelezettségeiket, megteszik azt, ami rájuk hárul a feladatokból a közös cél elérése érdekében.</a:t>
            </a:r>
          </a:p>
          <a:p>
            <a:pPr algn="just"/>
            <a:endParaRPr lang="hu-HU" sz="2000" dirty="0" smtClean="0"/>
          </a:p>
          <a:p>
            <a:pPr algn="just"/>
            <a:r>
              <a:rPr lang="hu-HU" sz="2000" dirty="0" smtClean="0"/>
              <a:t>Társas támogatás esetén a bizalom azt is jelentheti, hogy átmenetileg rátehetem a magamért való felelősségem a másikra.</a:t>
            </a:r>
          </a:p>
          <a:p>
            <a:pPr algn="just"/>
            <a:endParaRPr lang="hu-HU" sz="2000" dirty="0" smtClean="0"/>
          </a:p>
          <a:p>
            <a:pPr algn="just"/>
            <a:r>
              <a:rPr lang="hu-HU" sz="2000" dirty="0" smtClean="0"/>
              <a:t>Hosszú távú együttműködéshez kölcsönös bizalom kell.</a:t>
            </a:r>
          </a:p>
          <a:p>
            <a:pPr algn="just"/>
            <a:endParaRPr lang="hu-HU" sz="2000" dirty="0" smtClean="0"/>
          </a:p>
          <a:p>
            <a:pPr algn="just"/>
            <a:r>
              <a:rPr lang="hu-HU" sz="2000" dirty="0" smtClean="0"/>
              <a:t>A bizalmat könnyű elveszíteni, nehéz visszaszerezni.</a:t>
            </a:r>
          </a:p>
          <a:p>
            <a:endParaRPr lang="hu-HU" dirty="0" smtClean="0"/>
          </a:p>
          <a:p>
            <a:endParaRPr lang="hu-HU" dirty="0" smtClean="0"/>
          </a:p>
        </p:txBody>
      </p:sp>
      <p:pic>
        <p:nvPicPr>
          <p:cNvPr id="7" name="rg_hi" descr="ANd9GcSiFkqk4eGU9Qrx77hkqEkn0XERbhEAU4lssZw8HWOH4NYsh4R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5085184"/>
            <a:ext cx="1152128" cy="1384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rg_hi" descr="ANd9GcRAXSs-_cWufXzoBxNZXxvssCIJKZqUSSvbhP_DKokYmA5guvm-2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8344" y="3645024"/>
            <a:ext cx="1080121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http://www.hir24.hu/Root/Shared/Pictures/2012/06/21/haldoklas%28210x140%2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5229200"/>
            <a:ext cx="1836205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Az együttműködés három területe</a:t>
            </a:r>
            <a:br>
              <a:rPr lang="hu-HU" dirty="0" smtClean="0"/>
            </a:br>
            <a:r>
              <a:rPr lang="hu-HU" dirty="0" smtClean="0"/>
              <a:t> – A ráhatás</a:t>
            </a:r>
          </a:p>
        </p:txBody>
      </p:sp>
      <p:sp>
        <p:nvSpPr>
          <p:cNvPr id="17411" name="Tartalom helye 7"/>
          <p:cNvSpPr>
            <a:spLocks noGrp="1"/>
          </p:cNvSpPr>
          <p:nvPr>
            <p:ph idx="1"/>
          </p:nvPr>
        </p:nvSpPr>
        <p:spPr>
          <a:xfrm>
            <a:off x="611560" y="1628800"/>
            <a:ext cx="7848600" cy="4608513"/>
          </a:xfrm>
        </p:spPr>
        <p:txBody>
          <a:bodyPr/>
          <a:lstStyle/>
          <a:p>
            <a:pPr algn="just"/>
            <a:r>
              <a:rPr lang="hu-HU" sz="2000" dirty="0" smtClean="0"/>
              <a:t>Az egymás befolyásolása, az egymásra való ráhatás, a büntetés lehetősége az az eszköz, amely lehetőséget ad az együttműködésre olyan esetben is, amikor a bizalom nincs meg. </a:t>
            </a:r>
          </a:p>
          <a:p>
            <a:pPr algn="just"/>
            <a:endParaRPr lang="hu-HU" sz="2000" dirty="0" smtClean="0"/>
          </a:p>
          <a:p>
            <a:pPr algn="just"/>
            <a:r>
              <a:rPr lang="hu-HU" sz="2000" dirty="0" smtClean="0"/>
              <a:t>Az első szerződéseknél biztosítékokat kötnek ki, és szankciókat helyeznek kilátásba, az együttműködés szabályinak megsértésére.</a:t>
            </a:r>
          </a:p>
          <a:p>
            <a:pPr algn="just"/>
            <a:endParaRPr lang="hu-HU" sz="2000" dirty="0" smtClean="0"/>
          </a:p>
          <a:p>
            <a:pPr algn="just"/>
            <a:r>
              <a:rPr lang="hu-HU" sz="2000" dirty="0" smtClean="0"/>
              <a:t>A hosszútávon stabil, szimmetrikus együttműködésnek feltétele, hogy a felek kölcsönösen hatni is tudjanak egymásra.</a:t>
            </a:r>
          </a:p>
        </p:txBody>
      </p:sp>
      <p:sp>
        <p:nvSpPr>
          <p:cNvPr id="1741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hu-HU"/>
          </a:p>
        </p:txBody>
      </p:sp>
      <p:pic>
        <p:nvPicPr>
          <p:cNvPr id="9" name="Picture 8" descr="https://encrypted-tbn0.google.com/images?q=tbn:ANd9GcQcUPDH2bL-eDG7mw9IIlOL1WZInYXBhycu15hLBvOJg6Lm6R1TU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4725144"/>
            <a:ext cx="1728192" cy="1382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Az együttműködés három területe</a:t>
            </a:r>
            <a:br>
              <a:rPr lang="hu-HU" dirty="0" smtClean="0"/>
            </a:br>
            <a:r>
              <a:rPr lang="hu-HU" dirty="0" smtClean="0"/>
              <a:t> – A kommunikáció</a:t>
            </a:r>
          </a:p>
        </p:txBody>
      </p:sp>
      <p:sp>
        <p:nvSpPr>
          <p:cNvPr id="18435" name="Tartalom helye 7"/>
          <p:cNvSpPr>
            <a:spLocks noGrp="1"/>
          </p:cNvSpPr>
          <p:nvPr>
            <p:ph idx="1"/>
          </p:nvPr>
        </p:nvSpPr>
        <p:spPr>
          <a:xfrm>
            <a:off x="395536" y="1484784"/>
            <a:ext cx="8280400" cy="5589587"/>
          </a:xfrm>
        </p:spPr>
        <p:txBody>
          <a:bodyPr/>
          <a:lstStyle/>
          <a:p>
            <a:pPr algn="just"/>
            <a:r>
              <a:rPr lang="hu-HU" sz="2000" dirty="0" smtClean="0"/>
              <a:t>A </a:t>
            </a:r>
            <a:r>
              <a:rPr lang="hu-HU" sz="2000" b="1" dirty="0" smtClean="0"/>
              <a:t>kommunikáció</a:t>
            </a:r>
            <a:r>
              <a:rPr lang="hu-HU" sz="2000" dirty="0" smtClean="0"/>
              <a:t> az együttműködési folyamat alapvető feltétele .</a:t>
            </a:r>
          </a:p>
          <a:p>
            <a:pPr algn="just"/>
            <a:endParaRPr lang="hu-HU" sz="800" dirty="0" smtClean="0"/>
          </a:p>
          <a:p>
            <a:pPr algn="just"/>
            <a:r>
              <a:rPr lang="hu-HU" sz="2000" dirty="0" smtClean="0"/>
              <a:t>A kommunikáció teszi lehetővé, hogy a felek kapcsolatba kerüljenek egymással, megfogalmazzák az együttműködés célját.</a:t>
            </a:r>
          </a:p>
          <a:p>
            <a:pPr algn="just"/>
            <a:endParaRPr lang="hu-HU" sz="800" dirty="0" smtClean="0"/>
          </a:p>
          <a:p>
            <a:pPr algn="just"/>
            <a:r>
              <a:rPr lang="hu-HU" sz="2000" dirty="0" smtClean="0"/>
              <a:t>A tevékenységek összehangolása a kommunikáción keresztül történik.</a:t>
            </a:r>
          </a:p>
          <a:p>
            <a:pPr algn="just"/>
            <a:endParaRPr lang="hu-HU" sz="800" dirty="0" smtClean="0"/>
          </a:p>
          <a:p>
            <a:pPr algn="just"/>
            <a:r>
              <a:rPr lang="hu-HU" sz="2000" dirty="0" smtClean="0"/>
              <a:t>A befolyásolási lehetőségek, a szankciók kilátásba helyezése, egymás hatalmának érzékelése a kommunikáció során történik meg.</a:t>
            </a:r>
          </a:p>
          <a:p>
            <a:pPr algn="just"/>
            <a:endParaRPr lang="hu-HU" sz="800" dirty="0" smtClean="0"/>
          </a:p>
          <a:p>
            <a:pPr algn="just"/>
            <a:r>
              <a:rPr lang="hu-HU" sz="2000" dirty="0" smtClean="0"/>
              <a:t>A bizalom kiépítésében és fenntartásában is kulcsszerepe van a rendszeres és nyílt kommunikációnak. </a:t>
            </a:r>
            <a:endParaRPr lang="hu-HU" dirty="0" smtClean="0"/>
          </a:p>
        </p:txBody>
      </p:sp>
      <p:pic>
        <p:nvPicPr>
          <p:cNvPr id="3074" name="Picture 2" descr="http://1.bp.blogspot.com/-3N6R0C7U6rc/T7D_cA4NaZI/AAAAAAAAAZE/M6RzA3pkscU/s1600/sz%C3%A1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5013176"/>
            <a:ext cx="1944216" cy="13939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Alapérzelmek</a:t>
            </a:r>
          </a:p>
        </p:txBody>
      </p:sp>
      <p:pic>
        <p:nvPicPr>
          <p:cNvPr id="7" name="il_fi" descr="erzelmekblo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1556792"/>
            <a:ext cx="4103687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églalap 8"/>
          <p:cNvSpPr/>
          <p:nvPr/>
        </p:nvSpPr>
        <p:spPr>
          <a:xfrm>
            <a:off x="1043608" y="1700808"/>
            <a:ext cx="4536504" cy="3347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  <a:buFont typeface="Arial" pitchFamily="34" charset="0"/>
              <a:buChar char="•"/>
            </a:pPr>
            <a:r>
              <a:rPr lang="hu-HU" sz="2400" dirty="0" smtClean="0"/>
              <a:t>ÖRÖM </a:t>
            </a:r>
          </a:p>
          <a:p>
            <a:pPr marL="514350" indent="-514350">
              <a:lnSpc>
                <a:spcPct val="150000"/>
              </a:lnSpc>
              <a:buFont typeface="Arial" pitchFamily="34" charset="0"/>
              <a:buChar char="•"/>
            </a:pPr>
            <a:r>
              <a:rPr lang="hu-HU" sz="2400" dirty="0" smtClean="0"/>
              <a:t>BÁNAT</a:t>
            </a:r>
          </a:p>
          <a:p>
            <a:pPr marL="514350" indent="-514350">
              <a:lnSpc>
                <a:spcPct val="150000"/>
              </a:lnSpc>
              <a:buFont typeface="Arial" pitchFamily="34" charset="0"/>
              <a:buChar char="•"/>
            </a:pPr>
            <a:r>
              <a:rPr lang="hu-HU" sz="2400" dirty="0" smtClean="0"/>
              <a:t>HARAG</a:t>
            </a:r>
          </a:p>
          <a:p>
            <a:pPr marL="514350" indent="-514350">
              <a:lnSpc>
                <a:spcPct val="150000"/>
              </a:lnSpc>
              <a:buFont typeface="Arial" pitchFamily="34" charset="0"/>
              <a:buChar char="•"/>
            </a:pPr>
            <a:r>
              <a:rPr lang="hu-HU" sz="2400" dirty="0" smtClean="0"/>
              <a:t>FÉLELEM</a:t>
            </a:r>
          </a:p>
          <a:p>
            <a:pPr marL="514350" indent="-514350">
              <a:lnSpc>
                <a:spcPct val="150000"/>
              </a:lnSpc>
              <a:buFont typeface="Arial" pitchFamily="34" charset="0"/>
              <a:buChar char="•"/>
            </a:pPr>
            <a:r>
              <a:rPr lang="hu-HU" sz="2400" dirty="0" smtClean="0"/>
              <a:t>MEGLEPETÉS</a:t>
            </a:r>
          </a:p>
          <a:p>
            <a:pPr marL="514350" indent="-514350">
              <a:lnSpc>
                <a:spcPct val="150000"/>
              </a:lnSpc>
              <a:buFont typeface="Arial" pitchFamily="34" charset="0"/>
              <a:buChar char="•"/>
            </a:pPr>
            <a:r>
              <a:rPr lang="hu-HU" sz="2400" dirty="0" smtClean="0"/>
              <a:t>UNDOR</a:t>
            </a:r>
            <a:endParaRPr lang="hu-HU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340768"/>
            <a:ext cx="7702373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01675" y="158750"/>
            <a:ext cx="7416800" cy="1243013"/>
          </a:xfrm>
        </p:spPr>
        <p:txBody>
          <a:bodyPr/>
          <a:lstStyle/>
          <a:p>
            <a:r>
              <a:rPr lang="hu-HU" dirty="0" smtClean="0"/>
              <a:t>Érzelmek-gesztusok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ezdőlap">
  <a:themeElements>
    <a:clrScheme name="Kezdőlap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Egyéni 1. séma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Kezdőlap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zdőlap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zdőlap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zdőlap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zdőlap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zdőlap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zdőlap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zdőlap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zdőlap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zdőlap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zdőlap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zdőlap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3912</TotalTime>
  <Words>320</Words>
  <Application>Microsoft Office PowerPoint</Application>
  <PresentationFormat>Diavetítés a képernyőre (4:3 oldalarány)</PresentationFormat>
  <Paragraphs>63</Paragraphs>
  <Slides>8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9" baseType="lpstr">
      <vt:lpstr>Kezdőlap</vt:lpstr>
      <vt:lpstr>PowerPoint bemutató</vt:lpstr>
      <vt:lpstr>Társas támogatás keresése</vt:lpstr>
      <vt:lpstr>A társas támogatás formái</vt:lpstr>
      <vt:lpstr>Az együttműködés három területe  – A bizalom</vt:lpstr>
      <vt:lpstr>Az együttműködés három területe  – A ráhatás</vt:lpstr>
      <vt:lpstr>Az együttműködés három területe  – A kommunikáció</vt:lpstr>
      <vt:lpstr>Alapérzelmek</vt:lpstr>
      <vt:lpstr>Érzelmek-gesztusok</vt:lpstr>
    </vt:vector>
  </TitlesOfParts>
  <Company>Konett Team Kft.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HEGYESI</dc:creator>
  <cp:lastModifiedBy>Nagy Dóra</cp:lastModifiedBy>
  <cp:revision>712</cp:revision>
  <cp:lastPrinted>2012-04-27T06:05:32Z</cp:lastPrinted>
  <dcterms:created xsi:type="dcterms:W3CDTF">2011-01-20T08:15:09Z</dcterms:created>
  <dcterms:modified xsi:type="dcterms:W3CDTF">2013-08-29T10:56:42Z</dcterms:modified>
</cp:coreProperties>
</file>