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633" r:id="rId2"/>
    <p:sldId id="607" r:id="rId3"/>
    <p:sldId id="618" r:id="rId4"/>
    <p:sldId id="620" r:id="rId5"/>
    <p:sldId id="621" r:id="rId6"/>
    <p:sldId id="622" r:id="rId7"/>
    <p:sldId id="623" r:id="rId8"/>
    <p:sldId id="625" r:id="rId9"/>
    <p:sldId id="627" r:id="rId10"/>
    <p:sldId id="630" r:id="rId11"/>
    <p:sldId id="631" r:id="rId12"/>
    <p:sldId id="632" r:id="rId13"/>
    <p:sldId id="624" r:id="rId14"/>
    <p:sldId id="626" r:id="rId15"/>
    <p:sldId id="629" r:id="rId16"/>
  </p:sldIdLst>
  <p:sldSz cx="9144000" cy="6858000" type="screen4x3"/>
  <p:notesSz cx="6735763" cy="9866313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FF6600"/>
    <a:srgbClr val="FF9933"/>
    <a:srgbClr val="FFFF99"/>
    <a:srgbClr val="FF9900"/>
    <a:srgbClr val="CCFFCC"/>
    <a:srgbClr val="FF9966"/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Közepesen sötét stílus 3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Közepesen sötét stílus 3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ötét stílus 1 – 3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éma alapján készült stílus 2 – 3. jelölőszín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5" autoAdjust="0"/>
    <p:restoredTop sz="98535" autoAdjust="0"/>
  </p:normalViewPr>
  <p:slideViewPr>
    <p:cSldViewPr>
      <p:cViewPr>
        <p:scale>
          <a:sx n="70" d="100"/>
          <a:sy n="70" d="100"/>
        </p:scale>
        <p:origin x="-1584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F97C4FB-0C74-4E71-9B2E-B24B9A36ACF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07890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938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938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0A31B066-C8E8-4D14-9461-CBD6CD49CA7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21291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6" descr="erdo"/>
          <p:cNvPicPr/>
          <p:nvPr userDrawn="1"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79512" y="836712"/>
            <a:ext cx="6798448" cy="44644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28638" y="6254750"/>
            <a:ext cx="2133600" cy="4572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fld id="{7AD8C030-741B-4A8F-BBF4-B12016852DB5}" type="datetime3">
              <a:rPr lang="en-GB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2771775" y="6237288"/>
            <a:ext cx="3455988" cy="4572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43663" y="6224588"/>
            <a:ext cx="2387600" cy="457200"/>
          </a:xfrm>
        </p:spPr>
        <p:txBody>
          <a:bodyPr/>
          <a:lstStyle>
            <a:lvl1pPr algn="ctr">
              <a:spcBef>
                <a:spcPct val="2000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/>
              <a:t>Change Management Course</a:t>
            </a:r>
            <a:endParaRPr lang="hu-H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Gill Sans MT" pitchFamily="34" charset="-18"/>
              </a:defRPr>
            </a:lvl1pPr>
            <a:lvl2pPr marL="742950" indent="-285750">
              <a:buClr>
                <a:schemeClr val="accent1">
                  <a:lumMod val="1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2pPr>
            <a:lvl3pPr marL="11430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3pPr>
            <a:lvl4pPr marL="16002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4pPr>
            <a:lvl5pPr marL="2057400" indent="-228600">
              <a:buFont typeface="Arial" pitchFamily="34" charset="0"/>
              <a:buChar char="•"/>
              <a:defRPr>
                <a:latin typeface="Gill Sans MT" pitchFamily="34" charset="-18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D650042E-FCAF-4755-9E0E-9E19279A916C}" type="datetime3">
              <a:rPr lang="en-GB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48139EA3-4D6F-4189-8EF8-0A8CD3DCC99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174CD-DAF5-4993-A3FC-2195CE0A358B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494B8-CEEA-4F5F-9FF8-2CD85075734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636962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2060575"/>
            <a:ext cx="3638550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EB727-5A7F-428D-AF7F-BFF039B597D4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9061F-01F9-4414-9493-60B958A5095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48883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7504" y="170911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07504" y="2348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295329" y="170911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295329" y="2348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1D9ED-48E4-4556-B72E-42F79F93D994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FEB17-A880-4506-A9B1-A05BD8AE89D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B1BE5-8504-4FA9-8FBD-4C47F01C426B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67701-FBD3-4664-8BF0-ABD8CC60447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1EDC2F83-C19E-4F9E-AA4F-5D9B310618AA}" type="datetime3">
              <a:rPr lang="en-GB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50B5460F-EDF1-40C8-8C40-EA7DEB36760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42100" y="404813"/>
            <a:ext cx="1962150" cy="5541962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55650" y="404813"/>
            <a:ext cx="5734050" cy="5541962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Cím, diagra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6096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iagram helye 2"/>
          <p:cNvSpPr>
            <a:spLocks noGrp="1"/>
          </p:cNvSpPr>
          <p:nvPr>
            <p:ph type="chart" sz="half" idx="1"/>
          </p:nvPr>
        </p:nvSpPr>
        <p:spPr>
          <a:xfrm>
            <a:off x="457200" y="1752600"/>
            <a:ext cx="4038600" cy="4419600"/>
          </a:xfrm>
        </p:spPr>
        <p:txBody>
          <a:bodyPr/>
          <a:lstStyle/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752600"/>
            <a:ext cx="4038600" cy="4419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172200"/>
            <a:ext cx="8229600" cy="381000"/>
          </a:xfrm>
        </p:spPr>
        <p:txBody>
          <a:bodyPr/>
          <a:lstStyle>
            <a:lvl1pPr algn="l">
              <a:spcBef>
                <a:spcPct val="0"/>
              </a:spcBef>
              <a:defRPr sz="18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43858-51AE-47CC-B05E-650C8C1EBC51}" type="datetime1">
              <a:rPr lang="hu-HU"/>
              <a:pPr>
                <a:defRPr/>
              </a:pPr>
              <a:t>2013.08.29.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701675" y="15875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hu-HU" smtClean="0"/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060575"/>
            <a:ext cx="74279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smtClean="0"/>
          </a:p>
        </p:txBody>
      </p:sp>
      <p:sp>
        <p:nvSpPr>
          <p:cNvPr id="48169" name="Line 41"/>
          <p:cNvSpPr>
            <a:spLocks noChangeShapeType="1"/>
          </p:cNvSpPr>
          <p:nvPr/>
        </p:nvSpPr>
        <p:spPr bwMode="auto">
          <a:xfrm>
            <a:off x="8532813" y="0"/>
            <a:ext cx="0" cy="6858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 sz="18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1029" name="Picture 1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4163" y="115888"/>
            <a:ext cx="536575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átum helye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4"/>
          </p:nvPr>
        </p:nvSpPr>
        <p:spPr>
          <a:xfrm>
            <a:off x="6156325" y="6381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Arial" charset="0"/>
              </a:defRPr>
            </a:lvl1pPr>
          </a:lstStyle>
          <a:p>
            <a:pPr>
              <a:defRPr/>
            </a:pPr>
            <a:fld id="{97A09666-90AC-4CC4-824A-73A37C84FFE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1033" name="Kép 6" descr="320x144_Uj_ERFO_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763" y="765175"/>
            <a:ext cx="10668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"/>
          <p:cNvSpPr txBox="1">
            <a:spLocks noChangeArrowheads="1"/>
          </p:cNvSpPr>
          <p:nvPr userDrawn="1"/>
        </p:nvSpPr>
        <p:spPr bwMode="auto">
          <a:xfrm>
            <a:off x="611188" y="6453188"/>
            <a:ext cx="1873250" cy="2159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" b="1" dirty="0">
                <a:solidFill>
                  <a:srgbClr val="404040"/>
                </a:solidFill>
                <a:latin typeface="Cambria" charset="0"/>
                <a:ea typeface="ÇlÇr ñæí©" charset="0"/>
                <a:cs typeface="Arial" charset="0"/>
              </a:rPr>
              <a:t>TÁMOP-5.3.8-11/A1-2012-0001</a:t>
            </a:r>
            <a:endParaRPr lang="en-US" dirty="0"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07" r:id="rId1"/>
    <p:sldLayoutId id="2147485408" r:id="rId2"/>
    <p:sldLayoutId id="2147485409" r:id="rId3"/>
    <p:sldLayoutId id="2147485410" r:id="rId4"/>
    <p:sldLayoutId id="2147485411" r:id="rId5"/>
    <p:sldLayoutId id="2147485412" r:id="rId6"/>
    <p:sldLayoutId id="2147485413" r:id="rId7"/>
    <p:sldLayoutId id="2147485414" r:id="rId8"/>
    <p:sldLayoutId id="2147485415" r:id="rId9"/>
    <p:sldLayoutId id="2147485416" r:id="rId10"/>
    <p:sldLayoutId id="2147485417" r:id="rId11"/>
    <p:sldLayoutId id="2147485418" r:id="rId1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75000"/>
        <a:buFont typeface="Webdings" pitchFamily="18" charset="2"/>
        <a:buChar char=""/>
        <a:defRPr sz="2400">
          <a:solidFill>
            <a:schemeClr val="tx1"/>
          </a:solidFill>
          <a:latin typeface="Gill Sans MT" pitchFamily="34" charset="-18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19.jpeg"/><Relationship Id="rId3" Type="http://schemas.openxmlformats.org/officeDocument/2006/relationships/image" Target="../media/image5.png"/><Relationship Id="rId21" Type="http://schemas.openxmlformats.org/officeDocument/2006/relationships/image" Target="../media/image22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jpeg"/><Relationship Id="rId2" Type="http://schemas.openxmlformats.org/officeDocument/2006/relationships/image" Target="../media/image4.jpeg"/><Relationship Id="rId16" Type="http://schemas.openxmlformats.org/officeDocument/2006/relationships/image" Target="../media/image2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89" y="2812375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41" name="rg_hi" descr="ANd9GcRQWE94rdeCjDjAF-r_NbRBMzt41fmzQax-CR4QZVaqYnW9pS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9" name="Picture 59" descr="banner_asztalos_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4664"/>
            <a:ext cx="432048" cy="432048"/>
          </a:xfrm>
          <a:prstGeom prst="rect">
            <a:avLst/>
          </a:prstGeom>
          <a:noFill/>
        </p:spPr>
      </p:pic>
      <p:pic>
        <p:nvPicPr>
          <p:cNvPr id="10298" name="Picture 58" descr="banner_bor_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04664"/>
            <a:ext cx="432048" cy="432048"/>
          </a:xfrm>
          <a:prstGeom prst="rect">
            <a:avLst/>
          </a:prstGeom>
          <a:noFill/>
        </p:spPr>
      </p:pic>
      <p:pic>
        <p:nvPicPr>
          <p:cNvPr id="10297" name="Picture 57" descr="banner_csomagolo_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04664"/>
            <a:ext cx="432048" cy="432048"/>
          </a:xfrm>
          <a:prstGeom prst="rect">
            <a:avLst/>
          </a:prstGeom>
          <a:noFill/>
        </p:spPr>
      </p:pic>
      <p:pic>
        <p:nvPicPr>
          <p:cNvPr id="10296" name="Picture 56" descr="banner_felkeszito_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04664"/>
            <a:ext cx="432048" cy="432048"/>
          </a:xfrm>
          <a:prstGeom prst="rect">
            <a:avLst/>
          </a:prstGeom>
          <a:noFill/>
        </p:spPr>
      </p:pic>
      <p:pic>
        <p:nvPicPr>
          <p:cNvPr id="10295" name="Picture 55" descr="banner_hobby_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404664"/>
            <a:ext cx="432048" cy="432048"/>
          </a:xfrm>
          <a:prstGeom prst="rect">
            <a:avLst/>
          </a:prstGeom>
          <a:noFill/>
        </p:spPr>
      </p:pic>
      <p:pic>
        <p:nvPicPr>
          <p:cNvPr id="10294" name="Picture 54" descr="banner_muanyag_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404664"/>
            <a:ext cx="432048" cy="432048"/>
          </a:xfrm>
          <a:prstGeom prst="rect">
            <a:avLst/>
          </a:prstGeom>
          <a:noFill/>
        </p:spPr>
      </p:pic>
      <p:pic>
        <p:nvPicPr>
          <p:cNvPr id="10293" name="Picture 53" descr="banner_nyomda_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6056" y="404664"/>
            <a:ext cx="432048" cy="432048"/>
          </a:xfrm>
          <a:prstGeom prst="rect">
            <a:avLst/>
          </a:prstGeom>
          <a:noFill/>
        </p:spPr>
      </p:pic>
      <p:pic>
        <p:nvPicPr>
          <p:cNvPr id="10292" name="Picture 52" descr="banner_papir_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52120" y="404664"/>
            <a:ext cx="432048" cy="432048"/>
          </a:xfrm>
          <a:prstGeom prst="rect">
            <a:avLst/>
          </a:prstGeom>
          <a:noFill/>
        </p:spPr>
      </p:pic>
      <p:pic>
        <p:nvPicPr>
          <p:cNvPr id="10291" name="Picture 51" descr="banner_sepru_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404664"/>
            <a:ext cx="432048" cy="432048"/>
          </a:xfrm>
          <a:prstGeom prst="rect">
            <a:avLst/>
          </a:prstGeom>
          <a:noFill/>
        </p:spPr>
      </p:pic>
      <p:pic>
        <p:nvPicPr>
          <p:cNvPr id="10290" name="Picture 50" descr="banner_szerelo_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4248" y="404664"/>
            <a:ext cx="432048" cy="432048"/>
          </a:xfrm>
          <a:prstGeom prst="rect">
            <a:avLst/>
          </a:prstGeom>
          <a:noFill/>
        </p:spPr>
      </p:pic>
      <p:pic>
        <p:nvPicPr>
          <p:cNvPr id="10289" name="Picture 49" descr="banner_textil_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80312" y="404664"/>
            <a:ext cx="432048" cy="432048"/>
          </a:xfrm>
          <a:prstGeom prst="rect">
            <a:avLst/>
          </a:prstGeom>
          <a:noFill/>
        </p:spPr>
      </p:pic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22860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228600" y="1228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22860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4" name="Rectangle 64"/>
          <p:cNvSpPr>
            <a:spLocks noChangeArrowheads="1"/>
          </p:cNvSpPr>
          <p:nvPr/>
        </p:nvSpPr>
        <p:spPr bwMode="auto">
          <a:xfrm>
            <a:off x="228600" y="1952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5" name="Rectangle 65"/>
          <p:cNvSpPr>
            <a:spLocks noChangeArrowheads="1"/>
          </p:cNvSpPr>
          <p:nvPr/>
        </p:nvSpPr>
        <p:spPr bwMode="auto">
          <a:xfrm>
            <a:off x="228600" y="2343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6" name="Rectangle 66"/>
          <p:cNvSpPr>
            <a:spLocks noChangeArrowheads="1"/>
          </p:cNvSpPr>
          <p:nvPr/>
        </p:nvSpPr>
        <p:spPr bwMode="auto">
          <a:xfrm>
            <a:off x="228600" y="2695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7" name="Rectangle 67"/>
          <p:cNvSpPr>
            <a:spLocks noChangeArrowheads="1"/>
          </p:cNvSpPr>
          <p:nvPr/>
        </p:nvSpPr>
        <p:spPr bwMode="auto">
          <a:xfrm>
            <a:off x="22860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8" name="Rectangle 68"/>
          <p:cNvSpPr>
            <a:spLocks noChangeArrowheads="1"/>
          </p:cNvSpPr>
          <p:nvPr/>
        </p:nvSpPr>
        <p:spPr bwMode="auto">
          <a:xfrm>
            <a:off x="22860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9" name="Rectangle 69"/>
          <p:cNvSpPr>
            <a:spLocks noChangeArrowheads="1"/>
          </p:cNvSpPr>
          <p:nvPr/>
        </p:nvSpPr>
        <p:spPr bwMode="auto">
          <a:xfrm>
            <a:off x="228600" y="3848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0" name="Rectangle 70"/>
          <p:cNvSpPr>
            <a:spLocks noChangeArrowheads="1"/>
          </p:cNvSpPr>
          <p:nvPr/>
        </p:nvSpPr>
        <p:spPr bwMode="auto">
          <a:xfrm>
            <a:off x="228600" y="423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314" name="Objektum 7"/>
          <p:cNvPicPr>
            <a:picLocks noChangeArrowheads="1"/>
          </p:cNvPicPr>
          <p:nvPr/>
        </p:nvPicPr>
        <p:blipFill>
          <a:blip r:embed="rId14" cstate="print"/>
          <a:srcRect l="-3789" t="-2179" r="-5789" b="-7133"/>
          <a:stretch>
            <a:fillRect/>
          </a:stretch>
        </p:blipFill>
        <p:spPr bwMode="auto">
          <a:xfrm>
            <a:off x="2483768" y="1196752"/>
            <a:ext cx="43338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11" y="1273968"/>
            <a:ext cx="106045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Kép 32" descr="320x144_Uj_ERFO_logo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1" y="2102166"/>
            <a:ext cx="895350" cy="481965"/>
          </a:xfrm>
          <a:prstGeom prst="rect">
            <a:avLst/>
          </a:prstGeom>
          <a:noFill/>
        </p:spPr>
      </p:pic>
      <p:pic>
        <p:nvPicPr>
          <p:cNvPr id="34" name="Kép 33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1" y="2733288"/>
            <a:ext cx="1085850" cy="371475"/>
          </a:xfrm>
          <a:prstGeom prst="rect">
            <a:avLst/>
          </a:prstGeom>
          <a:noFill/>
        </p:spPr>
      </p:pic>
      <p:pic>
        <p:nvPicPr>
          <p:cNvPr id="35" name="Kép 34" descr="kezmu_logo_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31" y="3244627"/>
            <a:ext cx="867410" cy="74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Kép 35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90" y="4250633"/>
            <a:ext cx="1076325" cy="363220"/>
          </a:xfrm>
          <a:prstGeom prst="rect">
            <a:avLst/>
          </a:prstGeom>
          <a:noFill/>
        </p:spPr>
      </p:pic>
      <p:pic>
        <p:nvPicPr>
          <p:cNvPr id="37" name="Picture 4" descr="Leírás: uszt_logo_rgb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13936"/>
            <a:ext cx="2125345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Kép 37"/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86" y="5589240"/>
            <a:ext cx="2880360" cy="899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701675" y="457200"/>
            <a:ext cx="7416800" cy="1243013"/>
          </a:xfrm>
        </p:spPr>
        <p:txBody>
          <a:bodyPr/>
          <a:lstStyle/>
          <a:p>
            <a:r>
              <a:rPr lang="hu-HU" smtClean="0"/>
              <a:t>Önálló gondolkodás, szabad akarat</a:t>
            </a:r>
          </a:p>
        </p:txBody>
      </p:sp>
      <p:sp>
        <p:nvSpPr>
          <p:cNvPr id="15364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pic>
        <p:nvPicPr>
          <p:cNvPr id="15365" name="il_fi" descr="hu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1584325"/>
            <a:ext cx="3824287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900113" y="1844675"/>
            <a:ext cx="5616575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Tx/>
              <a:buBlip>
                <a:blip r:embed="rId2"/>
              </a:buBlip>
              <a:defRPr/>
            </a:pPr>
            <a:r>
              <a:rPr lang="hu-HU" sz="2000" b="1" dirty="0">
                <a:latin typeface="+mn-lt"/>
                <a:cs typeface="+mn-cs"/>
              </a:rPr>
              <a:t>Önálló gondolkodásnak és szabad akaratnak </a:t>
            </a:r>
            <a:r>
              <a:rPr lang="hu-HU" sz="2000" dirty="0">
                <a:latin typeface="+mn-lt"/>
                <a:cs typeface="+mn-cs"/>
              </a:rPr>
              <a:t>azt nevezzük, hogy egy személynek megvan a lehetősége, hogy egy adott helyzetben </a:t>
            </a:r>
            <a:r>
              <a:rPr lang="hu-HU" sz="2000" b="1" dirty="0">
                <a:latin typeface="+mn-lt"/>
                <a:cs typeface="+mn-cs"/>
              </a:rPr>
              <a:t>szabadon választhat két vagy több különböző alternatíva </a:t>
            </a:r>
            <a:r>
              <a:rPr lang="hu-HU" sz="2000" dirty="0">
                <a:latin typeface="+mn-lt"/>
                <a:cs typeface="+mn-cs"/>
              </a:rPr>
              <a:t>közül.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Tx/>
              <a:buBlip>
                <a:blip r:embed="rId2"/>
              </a:buBlip>
              <a:defRPr/>
            </a:pPr>
            <a:r>
              <a:rPr lang="hu-HU" sz="2000" dirty="0">
                <a:latin typeface="+mn-lt"/>
                <a:cs typeface="+mn-cs"/>
              </a:rPr>
              <a:t>A szabad akarat tehát nem azt jelenti, hogy bármit megtehetünk amihez kedvünk van, hiszen azt számos körülmény gátolhatja, például a törvényi előírások vagy a környezetünkben élő embertársaink érdeke.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Tx/>
              <a:buBlip>
                <a:blip r:embed="rId2"/>
              </a:buBlip>
              <a:defRPr/>
            </a:pPr>
            <a:r>
              <a:rPr lang="hu-HU" sz="2000" dirty="0">
                <a:latin typeface="+mn-lt"/>
                <a:cs typeface="+mn-cs"/>
              </a:rPr>
              <a:t>Saját életünket viszont szabadon, saját akaratunkból úgy irányíthatjuk, ahogyan azt mi szeretnénk.</a:t>
            </a: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Definíció</a:t>
            </a:r>
          </a:p>
        </p:txBody>
      </p:sp>
      <p:pic>
        <p:nvPicPr>
          <p:cNvPr id="16390" name="il_fi" descr="so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025" y="1989138"/>
            <a:ext cx="16256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rg_hi" descr="ANd9GcTnjznj-45RCErwxxb87T2ErBgoPPt32eo2pS6qr4ZNhUksJ5G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5229225"/>
            <a:ext cx="17430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rg_hi" descr="ANd9GcTQp2I7F7b0riydpz9G8I_VI0gTwbtmoNjhyPwKCzA6rgZF84x9w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3500438"/>
            <a:ext cx="1947863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900113" y="1844675"/>
            <a:ext cx="7416800" cy="336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Egyesülési jog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Gyülekezési jog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Szólás- és sajtószabadság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Vallásszabadság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A személyi szabadságjogok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Gazdasági, szociális és kulturális jogok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Népszavazás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Tüntetés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Polgári engedetlenség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endParaRPr lang="hu-HU" sz="1800" dirty="0">
              <a:latin typeface="+mn-lt"/>
              <a:cs typeface="+mn-cs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Állampolgári jogok</a:t>
            </a:r>
          </a:p>
        </p:txBody>
      </p:sp>
      <p:sp>
        <p:nvSpPr>
          <p:cNvPr id="17414" name="AutoShape 2" descr="data:image/jpeg;base64,/9j/4AAQSkZJRgABAQAAAQABAAD/2wCEAAkGBhISEBQUEhQVFBUUFRQVFBUVFRQUFRcVFBQVFBQUFBYXHCYeFxkjGRQUHy8gIycpLCwsFR4xNTAqNSYrLCkBCQoKDgwOGg8PGikkHBwpKSksKSkpKSkpKSkpKSksLCkpKSwpLCkpLCkpKSkpKSkpKSkpKSkpKSksLCwsLCkpKf/AABEIALcBEwMBIgACEQEDEQH/xAAbAAABBQEBAAAAAAAAAAAAAAAFAAECAwQGB//EADkQAAEDAgQDBgUCBAcBAAAAAAEAAhEDIQQFEjEGQVEiYXGBkfATobHB0TLhFCNCcgcVM1KCovEW/8QAGQEAAgMBAAAAAAAAAAAAAAAAAAIBAwQF/8QAJxEAAgICAgICAgEFAAAAAAAAAAECEQMhEjEEQRNRImEyI4Gx0fD/2gAMAwEAAhEDEQA/ABIcphVAKbVyjqk9CWhIFPKCSJamhWhOGqAIAKYCeE8IAiUpTwooJJpaVCVNpQA2lUYiqGi61FDcyqBrSTyQiDj87xTqjz0TZRgPiVAO9Y69fU4nvldjwXgxeodm3WiT4xExxU5nZ0A2lTEmIAWGvxJSEw4WQvHPq1SSYDeXL6rH/kAe39RB8/qsiS9nSbfo31uLqY3esD+MWk9kOPeCIKyv4Up8yZ7z9FF/DYsQbjnz81ZUCtvIEWZnrkjmbTulXEhUYbB6T753/K3sw8gDvSuk9Fqutg6hTh0qZq9klWYzsN80HxeK7PmmSsiTo14uo3qEPa+fmhWYVy4rBTxTmHmr449GGfkUzqKQC0NageGzQFFsNiQUsk0WxnGXRoQfiDAS3WNxujbWqrGN7MFRF0yZxUotM4rDPhw8V3eCq6mCOgXB4hkOPifquv4fxjTRaJuIBV+VWrObh02goVWVaVW4LMaSMJJQkpALBqfSpAKQVYxWGp4VgCeEAQCdS0KRagkrSDlIsTBqAJByeJUIThADmmkGJ0muQAzgud4pfopb3K6YFcZxtVkgJ4K5CzdI5hu9ua9TybKNFBjNiQC5cJwrl/xcQ2xIb2jadl6rg69MkiQH/wC0iDHdKnyJbSLvDx6cvsrqtDQAPms+JYdM/PZXYiqBLjaOa5jOOLgZZSa6oW76QS0eJHNZ4xcno2ylGCtkcdVIJ7SqwWbAEAuuubzrNMRRrvpV6fw3tgOYd2yA4bGNiD5rG3Fl1zZafgaWzKvKhJ/iemscHCURoYS0hctwhjPiNh39J+S67E4kMZZZpKnRri7OZzpku0rncbhtKM4quXOe7mLj8LkMwzSo5xkx3BaMSZlzyUezQ6mFlqUmm3VY3Yt55lM0k81pUWjC5p+i+plzhcKVFxB5rbg65Ah4kdenirqmGBKXk+mOsS7iEcrxWoQTJWvMKHYKD5fRLX+/Qro61PVTPgqpKmaItuJ55jW9oqWWvIqN8eqljh2j4lZKR7Q8QtS2jly1I9EomyRCpwLewPBaHBY32bCqEk8p0AGNKkAmBUgVWMOAknBUgAgBgpAJQnhBIoTQpJlADaExpqaeEAVaE2lWpIAoe6AT0XnebVS+q4u8l6DmP+m7wXnrqfxaukf1OA9TCuxfYk1ejvP8KMK0U3PeLvfY89IER6ytPGGEiHNlrhOkixseRCMYDBto06bWgWsqc+ZqZBiyzuVys6eOHCKRzuFqtxdPVUcRp7LmzAkczG4KB47PKNNlXDtYHscNIcOyWn/cI/V5odjmkOeASBPI7xtKFupLRjgijPPVUQfQdVeXPqF5O5cSXGLXJubBbm4RzhpEEzIWMUl23DPDksDqgidhz8+isyTozYMKb0i/hXIQ1gc+dUkGCQCOU9USz+sWgAdETeG0gGgQBey5nOcfqeByWO3J2dRJRiZm7LjcZT7TvE/VdXiscKbRNydly+OdqcT1MrXiOf5FNGEA8k3xiw2UtUFV1GErUv2c2Vro34TMJcAbTbuRWo0gBw2tI5eI6KngzEZfTqv/AMyoVK1Mt7BpPLXMeDNw1w1Ai29unSrB5o2XMghhLtGoyQ0k6Wk87QFVOHtF2HK+pB/At1bIphZAIO6DZIe1Hp4I+5sFZpdnQicFm1HTWcO8n5oY5t10fFuHhwd1XPFa8e0cvMqm0dlw/iC+kJ3CJuC53heoRY7HZdKVmmqkaIO4lBSU0kowW0piFbCfQqySoFSDlLSkWIJE0qwFVhqm1QBIJ4TBKUAPCUJkpQAiEykUoQBhzb/Rf/afoVyPB2FFTFNtIBk+S7DNWj4T/wC0/QoZ/h5lsa6hG5hqe6ixscOWRHcltx4oNjq8guOxkDv8EbqCBfkD81zGOryTPfHcO4LMlZ0mcVjv1u8UHm5RzMWdsoCzdbsfRkz+g7wvgg+sCRIbfz5L0bDN7M+yVxXCzwxhdzJXW1ceKdHWT1j7lZ8ruRqwwqJDNcSBTP8AuJ35QuXqt1uhSwufnFNrCI+HpLCObTIM94IB80GzDMzSaHAmTa3v3KaEGnRE5x4c71/onxDS0FgnkftdCCJUn1w8TMz13n8qyhlld4tTdHUjSPmtKVIwTfKWt2YX0lD4SPM4dqf1aR5/hWsytjDftI+RIr+BsAswzuisGBd0XQloJ7IEFaRhLbeKX5B1gQFy+k9jgQSPp6LoaWYPJGqD37KD8GIBjZWso8yPFVydl8Y0BeLKkgLlwUf4rqdqAgFNasX8Tl+S/wCodTwy0OYOrfyuh0oBwiJYfFdAs8/5F2P+KIEJKRSSDBYKQT6UoSDDkJ4TBPKCRiEgE6SgCTQlCjKWpAEtCRak1ymCgCEJQrIUXQBPRBMVbpArPscKdOBcut6o7w/gRTosaOknxK43Og91Sm5w7JeAPVeh5e3sjwCSXR0uKi+K9IlXFn9whchmA03K7V7Jae8/LZc3meHmQliyDhMc+XFAqS6nE5FUkkR5n8IX/wDK4kmGND77NcJ/7QtkGqM2QI8It1vcDs2D6roM8y19cNY1wa3+om8eXP5LRw5wqaFEa+y913iQTPSRYIy3AMH7rPOX5WjZCajGvZzuDygUqJpUWzO73WBPMz+FjqcFtiax+J0EljR6XJ9PBdg+mEBzfGl9m2A9n5qFKV2iKTjxrQGDWURFOmxne0do+Ltz5qs4x55k+KnTu6/JXnDjkrO+yjS0jDLjunZgSUSZhFRi84oUB2nAu5AXPp+Uy/QjaStkcPlJH1C2tw7WtnbxK5nE8bPP+mwDoXXPkAslXGV6xBe63LkPQfdPwfsrWSL6OnrZkNm38B91Km6f1eQQDC69g4j0WoYCoXB2skjaVDRYpAXid384jogzQusr5IKtQuqTJ6WQbNMpNEyJLCYBO4PQrRjkqSObnwytz9B3hOnFKeqOkobw9Q00G94lESVnm7kyyCqKGKSSSUYNSlKpbXBUtSQkslShUhymHIJJQmhJOFACAT6FIBOgCAanlSKYhACDk1QSI9VFwWvBNHNRLo0eOvzTOLzrHOdUph1mteBsvQstqTTB7lzPG2Ga2iHNAEOBKP5O/wDlN8vskluKNTf9Rhd1qaBPp6jdHKxsB5qqnhRukRDMNDKWm7h5LY2mGCGgAK82C5vO+IQwkTt6pkrFjFsMFpdJEWEoNi8y0OjdAXcSVS5oY0FpIGpzoaNRgdrbdRxb65BdoBDXFstMjUACRfmA4eqsUaLFxTqzbjuKiBEC6B1s51bITjKjybtcP+JWcVPLoro40VzyV0EW4l82EytdOpVjZZsFU0kc11NHToFuSiX4laXI5LF1KrpDnPA7jHlssH+RN3lx8/2XXYukwmLKunlons3CaORrorliT7Obw+WgbDzN0SpZfa+6NjLQrf4UBRybJUUgGzBQ6w3E7xcX/PoiuHpEi6uOHDgWjqPT39Uq+K0NMXgXPLyUXZKKalDt+SH5rhg+k5oEkx6zuqsBm3xi4nswYHOVkx+Kc2u0T2Ry8U1UyUua10w7hKWmm0dAFZCkwWHgmISmSqIwknSQQZMuxWrmjtJshcxkLNl2FJlgiapkQdooLE4CvNNL4aQcpAUmtVgpKWhAEQEip6UgFAFacKRamhACDVNj9PgohSlA8JOLtAfjDFNdh3WMiDHKyM8P1tVBnOzfssObYEVaT2nm0j5LXw3hPh0msmYCWVcTTHJzlf6OlrG/kFFruapxFaHwpt5fsqkWsH55mYpU3OPILxrOM7NWoek+wuv/AMTsyLYpj+o/IR+V5qV0PHxquTMPlZuFQj/cI4rNXOYGFxLWzpbPZaTvA5/uo4HP69FminULWzOmGuEncgOBhDiU0rXxVUcyWRt2GW8UV7yWum8Fo+WmFbh+J3Ndq+GwnS9ouRGtrmE95hxhAk8peEfon5Z/Z0GHxDWMDpJcXfoGwbBvJ8gBfxXQYbOdVGRyhcPh8TyM+M8uiOZUyaboNpgjykff0VOSGjoePlb6DmWH4tS57/wuipsAsNlzOTVmsMldBRx7Ss8tGq7IZhnFOiJqOA6Ddx5WHNBH8YU3n9LgPIn6rLneWtq1nVBIJieYsIFj3AJsLlgkAiCdnNESReCOVvodk6UaKbl7NTuJaY/S2o53f2QsWJzWvVEQGjoL/VF6WWt9VqZgGhpso5IftHP4DA/DEEkyZ8FHHU/57fJH69FsgoW9mp4d0lF+y7GklSCja9gpCsh7qhURXSIxS7CfxEkO/iUlIpVw602Xa09guP4ebYLsGiyJ9iQ6JpApJQkHHlPKinUAShNpThOgkhCYqyFFwQBBOAn0p0ARc1asmbd1rDSB5n9lnRLKqUMnq/5N9lLLouw9lONr/wA5b2C3v5IK8zVlGQ+G++Sp9Gxnnn+LOF7NJ4/pJB8HbH1b815pEr2fjHA/HpPYem/Rw7TT67+JXkAwjg8sI7QOmO/ZdPxppwr6OX5eJuafp/5KBTTuoFdmzJ6dJkQC6Lu3uekoe7tgU+YJAt/TMxbxT/N9EPw9bOb+Geh9CoaCu3dTERZrRbvtyCCY5gcYaFMc1+hJeG0uwGEe4XgmqJ2a18dzTBPlqQ2phkb4ewhp06tRwvUZoZ/YSC90d8ADzTTacWRhxyjkX/aLqLCHI3lmELj1QWmTPmulyyoG0/p87lZJG+PWi3/Lbpv4BpLQTpDqlFpPTVVYyf8AsramJLRYFxiYEEnuCGOrVnua4D4bWnV2iCSbgSGzYbx4KIoJPVBnNMEylU0tdIAYZ7y0OMd10Kq5/TLvhsOpxsYuPXZBM7zh92NnoX8z1A6KjhoMmTvJKs46bKYz2oHT1KQP6iVnq0wNhaFpfVHRYq9dUNmltVSKaqoKVSsoalKKXEeUlHUmTaF4BHh4WC6sFcvw8LBdQGpZ9lMeiQKkoQpBKMOlKZOoJJBOohSCAHShNqTgoAUJiFIKLHaj2RMbnl6oJSvoZrTsLyiteoGUwB/SItzPMj1KGtpRd5nqBEffZV4vGF3uypm70jVixuO2LCvvPUx3c/fkUSDvU+7oXhqkb7+vitDsWADfzn7paL2NjXN0lv7+MWXCcQcONc8PpmHG56W6rqcViiTvHmCh9etYzcH1VsJOL0H4tVICsrue2HDtbEC5nqALnZYzh3MJqAED9JMGBMWnYFEq4YdrR6kn8fcrGzFPZOl5EyLGbHcX7rLQmTLYPxmNBEC/vmhpdJ6lFH0m2kA8r932WhuHAuAB5KxOjPKP2zJhMvuDUH/Dr/eencijwXe7eAHTuT0aRd+Vtp4cRfl79+Khu+xW/SB9OlCM4dnZBQ3GMHIn2UsBVcXBvLn79FDVhEvxeFq63Pp1CJiWES2wAt6LNWw9dzQA/T1hv3R2xKiCB76pbYNI5unlRuHOJ5H2VZlmTtpPLgZB2ndF8U9uoixVFer19ETk6oXhHQq9dD6jiSo1q91LD3KriqGcaKXtKoNaCi1SgIQnGUoKeOytyokKqSw/FTp+Ac0dRkAsF07UCyXDwAjwaq5dmePRIKQUU8pRiScBQlTDkALSknlPKgCMJnOgSU9Ws1okmAmwtHW4OfAAgtbN5NwT5devcoboeMXJ0To4V1SJ7LL+LuQ8Atri1ggCANrdfqqq+L5X+R/CyVcfA6+BVLbZshBRGxNfoT5R9LShjqvWPfVSxOI1DosVet8vYTJDNmsYkAT9FVUxY8+XX15hYKmKB/PcslbE9DffxVigRZqfVmb9fvZZ61eyx/xBP7KmpWdKtURHIvNULJWIKjKrITpFTmRm60UWEqumxbqFJMxOzbhacD33n8q/R7+0JqLPdloAjmLePTkkLDL8Ac1CmQAQFc+kT+VRRiJ5e/ypRDdFtfF6GwLkqhj3GBMEqkN1Pk/pbdb8HQ59VD0hE2yNSiGkdVjxdVasxq9vwCFV3qpj3TM1V91ZRxMLNVVQcra0PLIHqeKELJi3ArE2vCZ9dCRVqRW6ldJPrSVti/Ed3lTbBFoQ7LBYIlqWZlRGEtKmnCgkqhSCnCUIAYKutVggde7wt6kDzTYjFBthd1rfOT5KzCUHTqcQ4nkLaQOTRz33St0iyEHJ/okzDGQ54HVrTyg93u6nWqRcW8DPfcJ64i7TG9jMX3+iHV60DkPfVUtuXZsjFRWh62I77930ssler7nv9FnxFQeB7gsVXEjmCnUSWzWan/tp/CwV3dwuqqmIaqH1u/7K1RK2yxzgqnu9/VUvr/8AhulJKsSK3Ig590xdKn/DlW02JhLMvwCp/wAOUSpUeqavR9/kqSDFSpx771upQAs7GfJWVHgeCkLNbMQmdiAASbAIaMX0uqK1cut69EUK8lG844vMNs3mev4TVHyQ1u83WRr9Ahu59QFcx+iwvUdt3TzKgVbNrWAuFNvL9R7+iJsEclly/DBre9a3PCqZcgNjXS8rBUK34kc0PqFDFT2UVGrK9q2yqKjE0WRLZn1qtzk9QQqC5XxiZeTiy74qSp1Jk1Is+SR6dlpsESSSWN9kilSaUkkASlZ62JvpaJdzmwAPM9UkkrHgrdMfC0NPOSd3HnN46ge+5Xuxdr+XMeiSSzvs3JVoH18w9/sh2Jxkj9kklYkgBeKxawVcZ3lJJXRRTNsznET1lQFRw5p0lckVWyYC30WgfQ7pJKGQjQaUjol/DpJKCWaqVKFDEM7JnpPkEkkLsVnOuzgn9Gx2J3I8OSqbUc89oz47eiSS0tJGTm32XF/JvqrGu0/b8pJKtlkSt2Lgw39c78h3rfleHgydzz5pJJZdF0Q8X2VdStDSTsAkkqH2XejI5zXNluyEYhsJJJvZTEpBScE6SEMZKzFkcy6SS0RK+KbJaEkkkxfxR//Z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17415" name="il_fi" descr="1295543250_126925562_5cc85c95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3300" y="1628775"/>
            <a:ext cx="16176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5" descr="http://hartay.blog.beol.hu/files/2012/01/tunt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4508500"/>
            <a:ext cx="20161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 descr="http://csepel.info/wp-content/uploads/nepszavaz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941888"/>
            <a:ext cx="2035175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rg_hi" descr="ANd9GcRVixZYo2T2NkEn1M19W-DupfVDvxrDLFdbj1v8xp8Hn_puyah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3663" y="2852738"/>
            <a:ext cx="971550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900113" y="1844675"/>
            <a:ext cx="7416800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400" dirty="0">
                <a:latin typeface="+mn-lt"/>
                <a:cs typeface="+mn-cs"/>
              </a:rPr>
              <a:t>Általános honvédelmi kötelezettség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400" dirty="0">
                <a:latin typeface="+mn-lt"/>
                <a:cs typeface="+mn-cs"/>
              </a:rPr>
              <a:t>Közteherviselés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400" dirty="0">
                <a:latin typeface="+mn-lt"/>
                <a:cs typeface="+mn-cs"/>
              </a:rPr>
              <a:t>Tankötelezettség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400" dirty="0">
                <a:latin typeface="+mn-lt"/>
                <a:cs typeface="+mn-cs"/>
              </a:rPr>
              <a:t>Pereskedés, tanúskodás</a:t>
            </a:r>
          </a:p>
          <a:p>
            <a:pPr>
              <a:defRPr/>
            </a:pPr>
            <a:endParaRPr lang="hu-HU" sz="2000" dirty="0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Állampolgári kötelességek</a:t>
            </a:r>
          </a:p>
        </p:txBody>
      </p:sp>
      <p:pic>
        <p:nvPicPr>
          <p:cNvPr id="18438" name="Picture 2" descr="http://t2.gstatic.com/images?q=tbn:ANd9GcToxDeRP5GcjnRZ-AVCihcdoR6cQnLFXFQN96CtNHz-p5lTUjCv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4149725"/>
            <a:ext cx="1371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4" descr="http://www.hir24.hu/Root/Shared/Pictures/2012/08/28/koznevelesi-torveny%28210x140%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565400"/>
            <a:ext cx="20002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404813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Hatalmi struktúra</a:t>
            </a:r>
          </a:p>
        </p:txBody>
      </p:sp>
      <p:sp>
        <p:nvSpPr>
          <p:cNvPr id="7" name="Isosceles Triangle 6"/>
          <p:cNvSpPr/>
          <p:nvPr/>
        </p:nvSpPr>
        <p:spPr>
          <a:xfrm>
            <a:off x="1979613" y="1196975"/>
            <a:ext cx="4968875" cy="1655763"/>
          </a:xfrm>
          <a:prstGeom prst="triangle">
            <a:avLst>
              <a:gd name="adj" fmla="val 5055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9462" name="TextBox 7"/>
          <p:cNvSpPr txBox="1">
            <a:spLocks noChangeArrowheads="1"/>
          </p:cNvSpPr>
          <p:nvPr/>
        </p:nvSpPr>
        <p:spPr bwMode="auto">
          <a:xfrm>
            <a:off x="2124075" y="1700213"/>
            <a:ext cx="50403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3000"/>
              </a:lnSpc>
            </a:pPr>
            <a:r>
              <a:rPr lang="hu-HU" sz="3000"/>
              <a:t>Törvényhozói</a:t>
            </a:r>
            <a:r>
              <a:rPr lang="hu-HU" sz="2800"/>
              <a:t> </a:t>
            </a:r>
          </a:p>
          <a:p>
            <a:pPr algn="ctr">
              <a:lnSpc>
                <a:spcPts val="3000"/>
              </a:lnSpc>
            </a:pPr>
            <a:r>
              <a:rPr lang="hu-HU"/>
              <a:t>hatalom</a:t>
            </a:r>
          </a:p>
          <a:p>
            <a:pPr algn="ctr"/>
            <a:r>
              <a:rPr lang="hu-HU" sz="1600"/>
              <a:t>Parlament, köztársasági elnök, helyi önkormányzatok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79613" y="4079875"/>
            <a:ext cx="4968875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3" name="Rectangle 12"/>
          <p:cNvSpPr/>
          <p:nvPr/>
        </p:nvSpPr>
        <p:spPr>
          <a:xfrm>
            <a:off x="1979613" y="5232400"/>
            <a:ext cx="4968875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grpSp>
        <p:nvGrpSpPr>
          <p:cNvPr id="19465" name="Csoportba foglalás 13"/>
          <p:cNvGrpSpPr>
            <a:grpSpLocks/>
          </p:cNvGrpSpPr>
          <p:nvPr/>
        </p:nvGrpSpPr>
        <p:grpSpPr bwMode="auto">
          <a:xfrm>
            <a:off x="1908175" y="2781300"/>
            <a:ext cx="5400675" cy="3384550"/>
            <a:chOff x="1908175" y="2781300"/>
            <a:chExt cx="5400675" cy="3384550"/>
          </a:xfrm>
        </p:grpSpPr>
        <p:sp>
          <p:nvSpPr>
            <p:cNvPr id="9" name="Rectangle 8"/>
            <p:cNvSpPr/>
            <p:nvPr/>
          </p:nvSpPr>
          <p:spPr>
            <a:xfrm>
              <a:off x="1979613" y="2924175"/>
              <a:ext cx="4968875" cy="9144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  <p:sp>
          <p:nvSpPr>
            <p:cNvPr id="19468" name="TextBox 9"/>
            <p:cNvSpPr txBox="1">
              <a:spLocks noChangeArrowheads="1"/>
            </p:cNvSpPr>
            <p:nvPr/>
          </p:nvSpPr>
          <p:spPr bwMode="auto">
            <a:xfrm>
              <a:off x="2555875" y="2781300"/>
              <a:ext cx="3744913" cy="1076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/>
                <a:t>Végrehajtó hatalom</a:t>
              </a:r>
            </a:p>
            <a:p>
              <a:pPr algn="ctr"/>
              <a:r>
                <a:rPr lang="hu-HU" sz="1600"/>
                <a:t>Köztársasági elnök, kormány, helyi kormányzás, honvédség, rendőrség</a:t>
              </a:r>
            </a:p>
          </p:txBody>
        </p:sp>
        <p:sp>
          <p:nvSpPr>
            <p:cNvPr id="19469" name="TextBox 11"/>
            <p:cNvSpPr txBox="1">
              <a:spLocks noChangeArrowheads="1"/>
            </p:cNvSpPr>
            <p:nvPr/>
          </p:nvSpPr>
          <p:spPr bwMode="auto">
            <a:xfrm>
              <a:off x="1908175" y="4109318"/>
              <a:ext cx="5400675" cy="831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/>
                <a:t>Igazságszolgáltatói hatalom</a:t>
              </a:r>
            </a:p>
            <a:p>
              <a:pPr algn="ctr"/>
              <a:r>
                <a:rPr lang="hu-HU" sz="1600"/>
                <a:t>Alkotmánybíróság, bíróság, ügyészség</a:t>
              </a:r>
            </a:p>
          </p:txBody>
        </p:sp>
        <p:sp>
          <p:nvSpPr>
            <p:cNvPr id="19470" name="TextBox 13"/>
            <p:cNvSpPr txBox="1">
              <a:spLocks noChangeArrowheads="1"/>
            </p:cNvSpPr>
            <p:nvPr/>
          </p:nvSpPr>
          <p:spPr bwMode="auto">
            <a:xfrm>
              <a:off x="2555875" y="5087938"/>
              <a:ext cx="3744913" cy="1077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/>
                <a:t>Ellenőrző hatalom</a:t>
              </a:r>
            </a:p>
            <a:p>
              <a:pPr algn="ctr"/>
              <a:r>
                <a:rPr lang="hu-HU" sz="1600"/>
                <a:t>Állami Számvevőszék, jegybank, PSZÁF, Gazdasági Versenyhivatal stb.</a:t>
              </a:r>
            </a:p>
          </p:txBody>
        </p:sp>
      </p:grpSp>
      <p:sp>
        <p:nvSpPr>
          <p:cNvPr id="15" name="Down Arrow 14"/>
          <p:cNvSpPr/>
          <p:nvPr/>
        </p:nvSpPr>
        <p:spPr>
          <a:xfrm>
            <a:off x="7308850" y="1987550"/>
            <a:ext cx="484188" cy="388937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900113" y="1844675"/>
            <a:ext cx="7416800" cy="336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hu-HU" sz="2200" dirty="0"/>
              <a:t>A szociális törvény célja, hogy a szociális biztonság megteremtése és megőrzése érdekében meghatározza az állam által biztosított egyes szociális ellátások formáit, szervezetét, a szociális ellátásokra való jogosultság feltételeit, valamint érvényesítésének garanciáit.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pénzbeli ellátások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természetben nyújtott szociális ellátások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családi szükségleteket kielégítő gazdálkodást segítő támogatás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>
                <a:latin typeface="+mn-lt"/>
                <a:cs typeface="+mn-cs"/>
              </a:rPr>
              <a:t>szociális szolgáltatások.</a:t>
            </a:r>
          </a:p>
          <a:p>
            <a:pPr>
              <a:defRPr/>
            </a:pPr>
            <a:endParaRPr lang="hu-HU" sz="1600" dirty="0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Szociális törvény</a:t>
            </a:r>
          </a:p>
        </p:txBody>
      </p:sp>
      <p:pic>
        <p:nvPicPr>
          <p:cNvPr id="20486" name="Picture 2" descr="http://t3.gstatic.com/images?q=tbn:ANd9GcQXR_yWUItu9cEq2yL0ew98nfpQDy_ee-Hp0PUGNKVz0LVkQcI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357563"/>
            <a:ext cx="13081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AutoShape 4" descr="data:image/jpeg;base64,/9j/4AAQSkZJRgABAQAAAQABAAD/2wCEAAkGBhQQEBUQDxQVFBQVGBUUEBYQEBUQFRAUFBUVFBYUFRQXGyYeFxkjGhUUHy8gIycpLCwsFR4xNTAqNSYrLCkBCQoKDgwOGg8PGikcHyE1KSkpKSkpLCksKSksKSwsKSkpKSksKSkpKSkpLCkpKSkpKSkpKSksLCwpLCkpKSkpNf/AABEIAMMBAwMBIgACEQEDEQH/xAAcAAEAAgMBAQEAAAAAAAAAAAAABQYDBAcBAgj/xABHEAABAwIDBAcDBwoEBwEAAAABAAIDBBESITEFBkFRBxMiYYGRoTJxsSNCUmLB0fAUJDNTcpKiwuHxFrKz0jRDY3OChKMV/8QAGgEBAAMBAQEAAAAAAAAAAAAAAAECAwQFBv/EACYRAAICAQQCAQUBAQAAAAAAAAABAhEDBBIhMRNBUQUUIjJhcRX/2gAMAwEAAhEDEQA/AO4IiIAiIgC8XqIAiIgCIiAIiIAiIgCIiAIiIAiIgCIl0AREQBERAEsvF6gCIiAIiIAiIgCIiAIiIAiIgCLwm2q8Eo5jzCA+kWMzclglz1P2IDbXij3zNGWXmsbZGnVTtZFkoTbVeGQDio/8pZe1x5/1Q17QP6qdrI3IkBIDxXjpQFEybYYOF+4ZnyusEu3mt5XOebtPfyVljkyHkiibE1+C860jX0VZm3uYDbLLXtD0Xy3e1pBOgH07Mv7uat4JFfLEsn5eL2sfRfbqkDQX+z3qqv3wYG3xN9xc1Rk28k0pAjZroQCRyvfCrLTy9keZei6yV5H0fIrGytc3M2Puv9pVfpaBzsJkecWruyBbiBwU9bJZSjRpGVmY7WFwMJzIA04reBUTTkGQN1+d5EKWWZY9REUgIiIAiIgCIiAIiIDxeoiAIiXQArFJNbTMr5qOSxDLRSkDwc3H7vJHyABfJbde9TzVqKtmLrjwyXw+S6zkr4e3mFdIq3ZrOI7j4LBK46raMIdpdfD9mO52939loqRm0yNkmPJak9T3HwcpWbZ7+BxftXPwCj6iiI1b+4PvW0XFmM1Ii6iqHMjxP2LRll+v5tcVvVIAOEuAJyDZTmfAeHmtGpojxYfewZeq6oJHHOTRpywuIyse/IH1KjauF+ji4D9om3gCtqamF+y4X5OOfoFqyvmZ9K3oumMUYuZHOjc04rueBwxFt+HFWw9IcLRiFPgc0HC1pFib3Ayjsq0/aIPttB9wufUrE4xu0cR3OI+xWnhjPsRzSj0btZ0lzvJwhsfLIOsPABSGyekp+UdQQQcg5oLbZDMixJ0PmqnV0J4jLmP6qLlpPo+in7XHJVReOolfZ3HdDaRnnJ+i1wcL3sTYj0VzXKug1zniqe8kkPjGfew/cuqrwNRFRyOKPYxNuKbPQiIsDUIiIAiIgCIiA8ReogCIiAIi+ZHWBPIE+SA1JnXcV83WrPWgZ81hbVlxs3P0+K2UGYuZI9avYml2ZyHDvWsYw0YnuPcBdfLtrsY10khwxttc2JtcgDQXOZHBQ+Cy5PrbEsUTC97wwDMlzgMgCTqdcvRVOnqq2oJliLYo9II5cDXS4bte7tsxAZBw1BDuS1do7QbU/ntZcUrf+GhvcVRHaBeLEYTaVhDmi/u1rj6+orpg9sj4msyZ1MjomsaBYNDQ7LJgBtqsJTbVI0Uadlqm21PEcNTE5pGrmBz2kaXxBgF7g5e5ZY94nEfJyDyYfDNRjdtVUQDZMFTGPmytxyHh7cjjyHDmvmOroKl2G7qWY+zG2+G+QF+rjw6lvHirRzyj3yUlijLrgsNFvK4OAkJcPqsB4H6IUu+qa8DDcX4Obh+Kqn/5tZS3dC2KdtgWksbcDmcb+R9FEzb1VhODFTntaNpixxZbg7HYG6tLUw+KJx6adcuy2VcQB0z81XdoUkl8TMQ/8SfRVr/F0+QfKC7NhsHi7nnskHFwFlt0e0Jp2S3fKMmNbgmc27o3XcRnlcea0h9QjHpWVyfT5S7dG2+qk0kaHDn7B8gFiuw+y/CeRFx5uK1tj75tkw9fGH6BwjAY5pNj2nOBDhblzHJXnZVNs+qa5sGEvLSO1F7BLXAEExj05LtX1DGzzpfTpoo9VSX9oB3e117+DVGnZtz2T4EYftVl2rsN1IHAuJzIjINm5Hi2+eXuUQakX7bRfm0AL0oZdytHBLE4umQtXC+J2V/K49fetY1DXe0MJ56/crVNhe0OFnDiCPDiqxtWNjj8nkQbEcOPcFfzQjzLgnY/R0boRZaOqzv24v8AI5dNXLOghrhHVh4t24rZg/MdyXU187qJqeRyj0z3cEaxpM9ReL1YmwREQBERAEREAREQBERAFqbVcRC/Drhd/lK21pbWmwsz4kDwN+CldkPlFVkMkjBga4kZZNJGVr6eK+4ah0QwvbY2zBBB8j7lPQOu2zBbvIt6FQNZIITJNO7sNJzsC51rGzGDNx1yF9F1rIn2czxVyjLJXtZG6SazWN4k2JOZDRc2ubWAVX2ntFhAqq4WhBJpKfIOma7ISPa4jVjmm7XasPDXPUyTSyMmkhDmgO6iJ1QIcBBb2n5drtAOs8aHkobaG60tS901YY4xc4cFVG8MaXEgCNjwDrbT4LiyZLfB1whS5NDrJtpzdfOezoLXyGRLWEg3GZOZ1ViZNHC0C4aBzNvioyRlIzsPqpXCxAbFQyNGf12O9/mvltXStdiiopHk27T62dty3Q4HNIHuWP5MvUTZqN5YAbB4ceTXNJP8S1q4ukGF9JVPY4GxEF4zw1xe/wBVmftqpP6FkcA5GGGf+J7AeXksFTJPP+mlDrfq2tjA8I02v5JbXpEfsyqrKSdopXdXGbkw5tGhPaAbe9yTrqr3/ihkzcG0YLjnGCWA95e8fW9FAbL2dbPX3kk8easUdECMwpZS+RLutHOwuoZw6zXBsTnjq2kg64Gl2oPHiVAN2bVUfWCWBzw5rW3hY97G4XHNpcBrfipip2KQMULixwzBFyLjTs3sc7KGm37qqWYwTuE1mtNjEyPI3AzDTy9Fm4x7NY5JPjsqM2zRhkaMLhhJYy93HQAFo4rVkycG3scUTWtksA3EQD38brph3loqkD8rgDL6dQ90h8eraLanXuWvUbo00wxU1Q1uYLWSgB5LTlnJJfUeoUU/9Lbl/hpt22TGIH/8sBndZtmgjPQ2WkK1rblmBxPZs4njyse5e7Y3VnDg+eN2EANDoHGQuAvY4Iud7+K0YtjwkfpXsIzAkhfGbjT23BdX/U8EacWeZk0cpu0RG3KvqtMIJuezmRoePvUPDte5OMX49+upzVjqdy2zOxNqXXPA05Nrd5kWhN0eytcC2Zr+HbwQDjlcvyXFm+pYs7pyr+COmcV0XjoHrw8VYB1fFhBtkBGb6d660uG9DWyp6PaboZTHgkikf8nKyXNnVgXwk29o8V3JdcGtv4nTFUqPUXi9VyQiIgCIiAIiIAiIgCIiAKN2y0HCSL2IPdcHJSSg95drNgDb2DjoSf6q0U2+CG0lbPpsrj7vQLR2hSsc3E5gkcw4o2uaHNDgCASD7yMiNVXa3eNtsReBmb3LQofaO3gfZfcHXDhN9Vu8cUvydHM9RT4JT8glnmLpHuFrBwa4jIjIZ3ysNFkr9ksw4cIPgPuWluVtdkUNVLV/IsxQBrpLRhxPXZAuIBOi2No74Uhvge5+QPYDHCxPc9edOcE+HwdePdON0V3a5/JYetY1pOMMzGWbXO0y+ioiPeGoc4taIRYA36t19L/TW9vFtNs8AjYHA9a03c22jHjmeah6amLS5+K+QFjbiCFl5Y32dEcTroP2rO++OQgco3OaPiVO7nNvFKXEk9Yyxcb27ByUCaQCwJ1z4cVu7Nq5IGOELrAkEjLMgW5FU8sb4LvFLaX2haFN07Vz/d3eCV9QY5A3Da5Nzf2XHlzAV+o5LrftHM1TJCKK+S5hv/GBtFw/6Uf866pTDMLlnSTIG7TN/wBVF/Osc36m2D9iEhpzjYGOLLuDTgOG9+dvxksNPJJ1pJfch8TQbm4xG2vks0O0IxJFd7RaRurh396wUszXSnCQflqfQg/P7lEm1FNGkUnKmWX/ABbVUdQYxK5zWi4Er3vba7mjLEOS3ZN96WZt6qCKRziLPhiDC3K17yAn8BQu8Dfz63ONv+aRQtfCLMNuHfzKlZG07IljSZePyKmkH5nVOZJbEWTF7g0WxWGCMDTFx5KBmqg84H4n4SWuLT2SRkbB2a+tsbFifDC/FJ1gtdrGNcwDsWLze7cs/NaG2YacMIDmyyuYMbonh5a+/aBANgMuXFeXn8c5cKn/AA87NOVuL9EtuftGOPaLJI29XicyDCQM+tdGMsPu9V24L87VlNNE2Kp7Pyb2uDmkkYmuLhc4bfN9F3rYNX1tLDISCXRxl1j84saT6lejoZcNIjFK+GSCIi9I2CIiAIiIAiIgCIiAIiIAuZ9L0U7nwCntaxxkua23aH0iOC6WqN0pR/IxuBA7bG537WIns5c1hqMkseNyj2Vkk1TOfU+wS5o66a51LQO76Qd+LKTgawAxxRglo1eRY6C93jvHFa9LRaOLXA6cLeHFb5ewNwhodibhwyAEhpN8TrZYri1xzXy+XVZcr/JthY0jR2s4nZ0vWho/OKTLskDtycRkeCrlTIwPfYt9hlrW+keS6PupRRVEVRHNFFLG0wljJI8cQJ60ktYdDf1Tae71PGC6Og2ebcDSZnO3ML2dPhUscbdHTizbI8I59WVYtlf9I3RpPA8gtVtVk6zZNW2tFIeJ5NV6ZVYchRUI/wDWI8fbWGq3+kpZepFLBewPycJAzaHfrO9a/bJezX7hv0UySozb2JNB/wAmTv8Aqr7p5zhPYk14xvH8qumzekiqqJDGyNkdhrZ4490hW1Ntaqk9t/gHPsfAlWWCJDzy+Co7ry3qnZEZN1aR81/MLqGzo8lAbM2eXSdZJmRpb3EcVaqZtuC2qjnk75N2nGa+K7ZUMxxSxMc61rljSbDvtdZIlnaL/juuoa+SL+CmR7qdTdsbYXNvduOmje8ZAe2654eq+Yuj6CYYnNMUmON92uOE9W69sDSAMgPNa0/SY9k0kbqbEGOwgsYM8geMnessfSrH86knH7PVAf6iyeWHRusORco1t6+j+QudVQzA2Y1ojMWZs8/PL+T+XBQEm4MklmxVeNwF8BojFfPTG6S3EefcrcOlKnOToJ2359V/vW9sXfSlqZhDFjbIRdoeW6Ymt4d7gkZY3wiWsi5ZQ94YX088EUmZa09YwODMVo4yO0CQojeCtjeQaeAROHt3nElxnlbCM728lO9LFIXbQjLD2iDe2RuI4bKFpOjypqpgSRG1wu97SWhziSSSbHPTguaWBeSzycm+U2vkidmxvne6IueGBjntJLnNcW27Nr2Bu45nTNdk6JZnCjMMhJcx7yLm9mE2YPJq19i9GcUDMDpZX5EZvaR2iT+rHNWfYeyI6Ulsd7usCTa9he2gHMrrwwcZWaQxSi7ZNIiLtOgIiIAiIgCIiAIvEQHqIvEAVE6UdoNFJfDjLJY7EX7LrOc12XLvV7XMt+dkVIxjD1kD3NcCHNbhc1gaAQ5xJucWdlz6hXBk1aZQaPak018ZeIQflHtjBbHc2b2rAZusMyNVLM6qJ74WyY4XAuYDhbeS4aCSHE2wgjW3cp/YPR4zqflpHkPs8xxvMYGLtYXWJD7G3DUXSt6Nqci8TpWO4F8jpBx4ZLyXpG+VwUWnyV/TZ6Ljaklb2cnNza7Fe75zmrFVMuCo7ZMUdJGYo24QbYjriIxHgObitl1cDxXoYb2Ky6xuCpmk+iF1R972hu0CPqN/0mroBqAqJvg4GvebD2Y7Zf8ASapyT2KzfDHc6PjciMOqne77Vdm0iqG5BArHaDsA6fWKvDZQmKW5WM0droy00NlvxrSZMFmbUBaGJIROWeJ2fn8Co6OoWWKpz8/gUYXZyGv/AOJn/wC5/K1Yl9V7/wA5n/7n8rVhc+y8KcXuZ70HwZLqW3MNtpxfsW/+0axbC3ZnrDiZ2I/1jrO4X9jEHcR5q6bH3BhppGzF73ytFgQ9zW2xB3sm/EDiujT4ZbtxhmyJxcSc2js6OZ4e9rXFt7EvLeQ4HuC+mMAyADR3G/xX2I7f3X1gGS9ZHmrFH2YnW0vdfAmcz2Db3AH4rM6L8DJaFTcHVLZooo3YN4cOUouOY18sgpuGoa8XYQR3EH4KnscHixtdaoqHwO7DiALWFyRzzF1KyV2Vlivovq9Vaod7hkJxb6wuf4QCf7qwwzteA5puD+NFspJnO4tdn2vV4vVJACIiA8ReogCIiAKM3kv+R1Bb7QhlLL3sHCN1jl3qTssVREHMc06OBB8QR9qrJcA5Ds7ecwGNsskRxtAvEXGz2su4OxEZ3yVspttNeO0PH8Fcr2tsqZ0lT1kcmAzStiLYnGwZM6xyGhGHPisGxK+oZaJrHnALAljiLC2pw964Mc5K4s0xaxN7Z8HXpo2kXaVgGx2SZuL2HnHhB9QVT6TeV8bg2dj49M3xuY035Oc0A6hXGg2/G9oAc05DQt5LU9B1JfJF7R2NUx50zmSDiJMZeddMAAv96pO2Y6h87nvaxhIaMJxA9loGi61G8PzBHmFrVlAHuGMAgX7uXEe5JrcqZg8bXMDl+xKqSnmMr43EFobdg5G/EhTUe9zSbBj/AOD/AHK2u2ZASHdSXH6rpPsPes8e3Immz4HxjiXQOA/ec0KYKuEZPFN/sysQ7ec7SKQ+Df8Acssm8QjzlvEOclm/arnFXxPF2Fvk1fTrcmn/AMWu+xaDwlNh3qiIuJWEcSHLE/fanac5o7/tj71ZJN1KZ8xley5PAPe0aAcHd3JSNLsaBnsxAe9znfEqpTxyOIy1pkmkdG0uD39i1ji7IGWfcrVuxuFUTvbLVN6qIEOwODmvfY3tYtLSOznno5dPFHHcHA0EaZD4LIZxxI9Aslhjdm6nMwtiwtDGizGgNY0aNa0WFvBZQW/3WF84vrf3LXnrGtC3TobTakkAWq6r8VD1O1r6LTNfxJt4hRZNUWVsthmVo11UFBVG2gBr6hRFZvGOfwVGyUTrayzrLbDw5UaPbt3/AI+5WnZ9WCBmLm3Ec7KpYzzMtp6LNSzPhdiiNu75ru429wX3I29lhMlj7ktroOKfZbNj7wNn7DuzIOByxa+yLk8PVS656Ywcxrrytb4qb2VvGWWjnzGjXAchoQBYaa962hkvs5p4muUWdF8RyBwu0gjmCD8F9LcwPUXlkQHqIiALxeogISu3exuJaWhpzw4eJzJ5LRpd3xEDhp2+IiN9PuVpRQopeiu1FbrthMqGFk9O0gg2OGLE3L5rjex08gqNXdH9VTuMlETJHc2ic4YxnYDG57W5Ajh80rrq8UOKZrGbj0cf2XvRnhddrhqDfLTiMuKnm7bxMcBra414AlWvb26tPXNtURhzgLMcb3j1sRna4udVzrae41bR3dARPF81oxvlAPJrYwMr89AsZY2ujqhnT7PiPfUt7JuLZZEjTLgs82+rZG9W/MHXHd9hmLi41zVL2xXPD8MzXxSfRmbgdx4E+/yKi/yx/v8AeqptGraZf6PbbWmzD2bm17/crJQbZBbf8WXHmV1rcDnrkM1uR7Ykb7Jv3jPJQ7I3I683bI/F1kZtoHj8VyAbxyXzuszd43W/H3pYdHVptugcfitJ+2gcr/Fc0k2648V8DbbxwJ8P6pZW0dRj2tYa38CozaO289fiqON4jbK/kPvUfU7UfIcySUJ3IttRt/l9qjajb5P4KgWxvOq++otqpKWbc+1iQtB1QShsvGuCEG7QjO6smzKwNIOv91V45rKRoagXzVWWTLzBXhwWJ9RdygW7SsLBZ6GQudiP40VDTssUTlnAvwWtSuC3A1OwZaPaUkB7JJbxa4k5cbZ2Cs2zdsMmGWThqM8teNrcCqmYiVhLcJuNRoRqFpHJXDMZ4k+joKKms3lmAAIa63E3ue82Xi18qMPEy6IiLYyCIiAIiIAvLL1EAXlkRARu1926eqaWzxg31Lew7n7Qz9VRNpdCUbjemnMQ4NMbp792J8q6cihpMlSaOE7Q6Ka6K/VtbK0fOL2Rkj9nEVVajZ0sRIfHIyxsSY3Yf3iLL9Pla1fs2KduCeNkjfoyMDx5HxVHBF1kZ+ZMb+BH7oTrHcc/ABdT3i6HruL6F4aNSyTMZAZMDGgDQ+aqcnR1XtdhEDnd4w4T32LrqjizVTRWBUOHzfX+izNr+BFvC/2K7UXQ/VyNxPkijP0XMfceVws56FqrhUQeLJFG1kb0UAvaefqFnhla3QK6joZqif00HjHIt2g6FH4vzmcFvKnLmHh9Jp702Mb0c+krh+D9izUezKmpdhghe4nTG10Tf3nCy7LsrouoYMzEJjzqWRSnjxwA8fQK009M2NoZG0MaMgGgNA4ZAK6gVeQ4nSdEVc/9IWxe4xy/zBbcnQtUgXbOHHl1LG38esXZkU7EU8jPzftrdipo3WqIyBqHM7bbZ5ktyb7J1PLmtOCYt/F1+la2hjmYY5mNkYdWyND2n3g5LjG/O4DqFxmgu6nPMi8WTcjoMziOQ4KkoGsMl8MhaWqvqp2hnGX3qpQyWsRopOkrLcVg0bplyp6hSEdRkqtSVvepWCrVS5PRyL5kF1oxTrOyW6Egxfi6LJjCIRRfkRF6B5oREQBERAEREAREQBERAEREAREQBeL1EARLogCIiAIiXQBY6inbIxzHi7XAtcOYcLEZdxWREBxnfro9fTOM9MC+JxJc1rXOMd3aAAHLtAXJ4KlQT8Qb+7NfpiSMOFnAEcQRcFct3/6Ni3FV0TfrSxCwAADiXNu4AaNGEDjdYzh7RvDJ6ZTaWrUtTVaqschBsbgjIg3BHgt+nqe9YNHSmW6CsW4ypVZpqvvUhDVDRVLJk4JkUaKlFBNnXkRF6B5gREQBERAEREAREQBAiIDxeoiAIiIAiIgCIiAIiIAiIgCIiAIiKAcZ6VdnRxVTDExrC8PLy1oBcQ2K1+ep81S2FEXNPs64dG/C4qSpnIizZqjda4oiKCT/2Q=="/>
          <p:cNvSpPr>
            <a:spLocks noChangeAspect="1" noChangeArrowheads="1"/>
          </p:cNvSpPr>
          <p:nvPr/>
        </p:nvSpPr>
        <p:spPr bwMode="auto">
          <a:xfrm>
            <a:off x="155575" y="-890588"/>
            <a:ext cx="2466975" cy="1857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20488" name="Picture 6" descr="http://www.tinnye.hu/wp-content/gallery/hirek/lakasfenntartasi_tamogatas_j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9563" y="4724400"/>
            <a:ext cx="1627187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Általános ügyintézés – </a:t>
            </a:r>
          </a:p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közigazgatási eljárások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92500" y="1773238"/>
            <a:ext cx="1438275" cy="584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dirty="0"/>
              <a:t>Hivatal</a:t>
            </a:r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684213" y="2492375"/>
            <a:ext cx="3249612" cy="461963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/>
              <a:t>Személyes ügyintézés</a:t>
            </a:r>
          </a:p>
        </p:txBody>
      </p:sp>
      <p:sp>
        <p:nvSpPr>
          <p:cNvPr id="21511" name="TextBox 9"/>
          <p:cNvSpPr txBox="1">
            <a:spLocks noChangeArrowheads="1"/>
          </p:cNvSpPr>
          <p:nvPr/>
        </p:nvSpPr>
        <p:spPr bwMode="auto">
          <a:xfrm>
            <a:off x="5076825" y="2463800"/>
            <a:ext cx="3421063" cy="4619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/>
              <a:t>Elektronikus ügyintézés</a:t>
            </a:r>
          </a:p>
        </p:txBody>
      </p:sp>
      <p:sp>
        <p:nvSpPr>
          <p:cNvPr id="21512" name="TextBox 10"/>
          <p:cNvSpPr txBox="1">
            <a:spLocks noChangeArrowheads="1"/>
          </p:cNvSpPr>
          <p:nvPr/>
        </p:nvSpPr>
        <p:spPr bwMode="auto">
          <a:xfrm>
            <a:off x="5076825" y="3255963"/>
            <a:ext cx="3471863" cy="4603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/>
              <a:t>Kormányzati ügyfélkapu</a:t>
            </a:r>
          </a:p>
        </p:txBody>
      </p:sp>
      <p:sp>
        <p:nvSpPr>
          <p:cNvPr id="21513" name="TextBox 11"/>
          <p:cNvSpPr txBox="1">
            <a:spLocks noChangeArrowheads="1"/>
          </p:cNvSpPr>
          <p:nvPr/>
        </p:nvSpPr>
        <p:spPr bwMode="auto">
          <a:xfrm>
            <a:off x="684213" y="3255963"/>
            <a:ext cx="3240087" cy="46037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400"/>
              <a:t>Időpont foglalás</a:t>
            </a:r>
          </a:p>
        </p:txBody>
      </p:sp>
      <p:sp>
        <p:nvSpPr>
          <p:cNvPr id="21514" name="TextBox 12"/>
          <p:cNvSpPr txBox="1">
            <a:spLocks noChangeArrowheads="1"/>
          </p:cNvSpPr>
          <p:nvPr/>
        </p:nvSpPr>
        <p:spPr bwMode="auto">
          <a:xfrm>
            <a:off x="1619250" y="4365625"/>
            <a:ext cx="5616575" cy="584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/>
              <a:t>ügyintézés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148064" y="2060848"/>
            <a:ext cx="792088" cy="360040"/>
          </a:xfrm>
          <a:prstGeom prst="straightConnector1">
            <a:avLst/>
          </a:prstGeom>
          <a:ln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557463" y="2060575"/>
            <a:ext cx="719137" cy="3587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940425" y="2924175"/>
            <a:ext cx="0" cy="360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484438" y="2997200"/>
            <a:ext cx="0" cy="287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9" name="TextBox 25"/>
          <p:cNvSpPr txBox="1">
            <a:spLocks noChangeArrowheads="1"/>
          </p:cNvSpPr>
          <p:nvPr/>
        </p:nvSpPr>
        <p:spPr bwMode="auto">
          <a:xfrm>
            <a:off x="3708400" y="3860800"/>
            <a:ext cx="13319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i="1"/>
              <a:t>(30 nap)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940425" y="3789363"/>
            <a:ext cx="0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484438" y="3789363"/>
            <a:ext cx="0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2" name="TextBox 32"/>
          <p:cNvSpPr txBox="1">
            <a:spLocks noChangeArrowheads="1"/>
          </p:cNvSpPr>
          <p:nvPr/>
        </p:nvSpPr>
        <p:spPr bwMode="auto">
          <a:xfrm>
            <a:off x="611188" y="4076700"/>
            <a:ext cx="7842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800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21523" name="TextBox 33"/>
          <p:cNvSpPr txBox="1">
            <a:spLocks noChangeArrowheads="1"/>
          </p:cNvSpPr>
          <p:nvPr/>
        </p:nvSpPr>
        <p:spPr bwMode="auto">
          <a:xfrm>
            <a:off x="7740650" y="4005263"/>
            <a:ext cx="5254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800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00788" y="5661025"/>
            <a:ext cx="2519362" cy="8318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hu-HU" sz="2400" dirty="0"/>
              <a:t>Fellebezés </a:t>
            </a:r>
          </a:p>
          <a:p>
            <a:pPr>
              <a:defRPr/>
            </a:pPr>
            <a:r>
              <a:rPr lang="hu-HU" sz="2400" dirty="0"/>
              <a:t>15 napon belül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7524750" y="5084763"/>
            <a:ext cx="360363" cy="504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6011863" y="5157788"/>
            <a:ext cx="431800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Általános ügyintézés – </a:t>
            </a:r>
          </a:p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fogyasztóvédelem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92500" y="1773238"/>
            <a:ext cx="1779588" cy="584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dirty="0"/>
              <a:t>Vásárlás</a:t>
            </a:r>
          </a:p>
        </p:txBody>
      </p:sp>
      <p:sp>
        <p:nvSpPr>
          <p:cNvPr id="22534" name="TextBox 8"/>
          <p:cNvSpPr txBox="1">
            <a:spLocks noChangeArrowheads="1"/>
          </p:cNvSpPr>
          <p:nvPr/>
        </p:nvSpPr>
        <p:spPr bwMode="auto">
          <a:xfrm>
            <a:off x="684213" y="2492375"/>
            <a:ext cx="2686050" cy="461963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/>
              <a:t>Garancia (jótállás)</a:t>
            </a:r>
          </a:p>
        </p:txBody>
      </p:sp>
      <p:sp>
        <p:nvSpPr>
          <p:cNvPr id="22535" name="TextBox 9"/>
          <p:cNvSpPr txBox="1">
            <a:spLocks noChangeArrowheads="1"/>
          </p:cNvSpPr>
          <p:nvPr/>
        </p:nvSpPr>
        <p:spPr bwMode="auto">
          <a:xfrm>
            <a:off x="5076825" y="2508250"/>
            <a:ext cx="2663825" cy="4619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2400"/>
              <a:t>Szavatosság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364088" y="2060848"/>
            <a:ext cx="792088" cy="360040"/>
          </a:xfrm>
          <a:prstGeom prst="straightConnector1">
            <a:avLst/>
          </a:prstGeom>
          <a:ln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628900" y="2060575"/>
            <a:ext cx="719138" cy="3587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8" name="TextBox 21"/>
          <p:cNvSpPr txBox="1">
            <a:spLocks noChangeArrowheads="1"/>
          </p:cNvSpPr>
          <p:nvPr/>
        </p:nvSpPr>
        <p:spPr bwMode="auto">
          <a:xfrm>
            <a:off x="611188" y="3068638"/>
            <a:ext cx="388937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hu-HU" sz="1800"/>
              <a:t>10 ezer forintnál drágább tartós fogyasztási cikk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hu-HU" sz="1800"/>
              <a:t>1 év kötelező garancia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hu-HU" sz="1800"/>
              <a:t>Kereskedőnek kell bizonyítania, hogy helytelenül használták</a:t>
            </a:r>
          </a:p>
        </p:txBody>
      </p:sp>
      <p:sp>
        <p:nvSpPr>
          <p:cNvPr id="22539" name="TextBox 22"/>
          <p:cNvSpPr txBox="1">
            <a:spLocks noChangeArrowheads="1"/>
          </p:cNvSpPr>
          <p:nvPr/>
        </p:nvSpPr>
        <p:spPr bwMode="auto">
          <a:xfrm>
            <a:off x="5076825" y="3068638"/>
            <a:ext cx="38877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hu-HU" sz="1800"/>
              <a:t>Garancia lejárása után 2 év szavatosság (utólagos rejtett hiba, vevőnek kell bizonyítania, hogy nem az ő hibájából keletkezett)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hu-HU" sz="1800"/>
              <a:t>1 év szavatosság akkor, ha nem jár garancia a termékre (egyszerű termékek, pl. cipő)</a:t>
            </a:r>
          </a:p>
        </p:txBody>
      </p:sp>
      <p:pic>
        <p:nvPicPr>
          <p:cNvPr id="22540" name="Picture 2" descr="http://t2.gstatic.com/images?q=tbn:ANd9GcRBThzE8qlEsqghtlJk8cmEV1AIkb96-3_Eq_nk9zWC90rCh6Fk1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4581525"/>
            <a:ext cx="9398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684213" y="1943100"/>
            <a:ext cx="3671887" cy="2062163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Clr>
                <a:schemeClr val="bg1"/>
              </a:buClr>
              <a:buSzPct val="75000"/>
              <a:buFont typeface="Wingdings" pitchFamily="2" charset="2"/>
              <a:buChar char="Ø"/>
              <a:defRPr/>
            </a:pPr>
            <a:r>
              <a:rPr lang="hu-HU" sz="1600" dirty="0">
                <a:solidFill>
                  <a:schemeClr val="bg1"/>
                </a:solidFill>
              </a:rPr>
              <a:t>Havi fizetés</a:t>
            </a:r>
          </a:p>
          <a:p>
            <a:pPr marL="342900" indent="-342900">
              <a:buClr>
                <a:schemeClr val="bg1"/>
              </a:buClr>
              <a:buSzPct val="75000"/>
              <a:buFont typeface="Wingdings" pitchFamily="2" charset="2"/>
              <a:buChar char="Ø"/>
              <a:defRPr/>
            </a:pPr>
            <a:r>
              <a:rPr lang="hu-HU" sz="1600" dirty="0">
                <a:solidFill>
                  <a:schemeClr val="bg1"/>
                </a:solidFill>
              </a:rPr>
              <a:t>Segélyek</a:t>
            </a:r>
          </a:p>
          <a:p>
            <a:pPr marL="800100" lvl="1" indent="-342900">
              <a:buClr>
                <a:schemeClr val="bg1"/>
              </a:buClr>
              <a:buSzPct val="75000"/>
              <a:buFont typeface="Wingdings" pitchFamily="2" charset="2"/>
              <a:buChar char="§"/>
              <a:defRPr/>
            </a:pPr>
            <a:r>
              <a:rPr lang="hu-HU" sz="1600" dirty="0">
                <a:solidFill>
                  <a:schemeClr val="bg1"/>
                </a:solidFill>
              </a:rPr>
              <a:t>családi</a:t>
            </a:r>
          </a:p>
          <a:p>
            <a:pPr marL="800100" lvl="1" indent="-342900">
              <a:buClr>
                <a:schemeClr val="bg1"/>
              </a:buClr>
              <a:buSzPct val="75000"/>
              <a:buFont typeface="Wingdings" pitchFamily="2" charset="2"/>
              <a:buChar char="§"/>
              <a:defRPr/>
            </a:pPr>
            <a:r>
              <a:rPr lang="hu-HU" sz="1600" dirty="0">
                <a:solidFill>
                  <a:schemeClr val="bg1"/>
                </a:solidFill>
              </a:rPr>
              <a:t>szociális</a:t>
            </a:r>
          </a:p>
          <a:p>
            <a:pPr marL="800100" lvl="1" indent="-342900">
              <a:buClr>
                <a:schemeClr val="bg1"/>
              </a:buClr>
              <a:buSzPct val="75000"/>
              <a:buFont typeface="Wingdings" pitchFamily="2" charset="2"/>
              <a:buChar char="§"/>
              <a:defRPr/>
            </a:pPr>
            <a:r>
              <a:rPr lang="hu-HU" sz="1600" dirty="0">
                <a:solidFill>
                  <a:schemeClr val="bg1"/>
                </a:solidFill>
              </a:rPr>
              <a:t>egyéb segélyek</a:t>
            </a:r>
          </a:p>
          <a:p>
            <a:pPr marL="342900" indent="-342900">
              <a:buClr>
                <a:schemeClr val="bg1"/>
              </a:buClr>
              <a:buSzPct val="75000"/>
              <a:buFont typeface="Wingdings" pitchFamily="2" charset="2"/>
              <a:buChar char="Ø"/>
              <a:defRPr/>
            </a:pPr>
            <a:r>
              <a:rPr lang="hu-HU" sz="1600" dirty="0">
                <a:solidFill>
                  <a:schemeClr val="bg1"/>
                </a:solidFill>
                <a:latin typeface="+mn-lt"/>
                <a:cs typeface="+mn-cs"/>
              </a:rPr>
              <a:t>Befektetések, megtakarítások kamatai, hozamai</a:t>
            </a:r>
          </a:p>
          <a:p>
            <a:pPr>
              <a:defRPr/>
            </a:pPr>
            <a:endParaRPr lang="hu-HU" sz="1600" dirty="0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Családi költségvetés</a:t>
            </a:r>
          </a:p>
        </p:txBody>
      </p:sp>
      <p:sp>
        <p:nvSpPr>
          <p:cNvPr id="23558" name="Rectangle 14"/>
          <p:cNvSpPr>
            <a:spLocks noChangeArrowheads="1"/>
          </p:cNvSpPr>
          <p:nvPr/>
        </p:nvSpPr>
        <p:spPr bwMode="auto">
          <a:xfrm>
            <a:off x="4500563" y="1917700"/>
            <a:ext cx="4103687" cy="427831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Lakás bérleti díja vagy törlesztőrészlete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Rezsi (víz/csatorna, gáz, áram, közös költség)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Biztosítás (lakás, autó stb.)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Karbantartás, felújítás, javítás kiadásai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Utazási költségek (bérlet, buszjegy, benzinköltség, szervíz, parkolás)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Vidéki utazások (családlátogatás)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Élelmiszer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Ruházkodás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Tisztító- és tisztálkodási- és kozmetikai szerek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Várható vendégségek, ünnepek (Karácsony, rokoni születésnapok stb.)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Meglévő hitel havi törlesztőrésze</a:t>
            </a:r>
          </a:p>
          <a:p>
            <a:pPr marL="342900" lvl="1" indent="-342900">
              <a:buClr>
                <a:schemeClr val="bg1"/>
              </a:buClr>
              <a:buSzPct val="75000"/>
              <a:buFont typeface="Wingdings" pitchFamily="2" charset="2"/>
              <a:buChar char="Ø"/>
            </a:pPr>
            <a:r>
              <a:rPr lang="hu-HU" sz="1600">
                <a:solidFill>
                  <a:schemeClr val="bg1"/>
                </a:solidFill>
              </a:rPr>
              <a:t>Egyéb, előre nem látható kiadások (pl. valamelyik háztartási gép tönkremegy).</a:t>
            </a:r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755650" y="1455738"/>
            <a:ext cx="15382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/>
              <a:t>Bevételek</a:t>
            </a:r>
          </a:p>
        </p:txBody>
      </p:sp>
      <p:sp>
        <p:nvSpPr>
          <p:cNvPr id="23560" name="TextBox 8"/>
          <p:cNvSpPr txBox="1">
            <a:spLocks noChangeArrowheads="1"/>
          </p:cNvSpPr>
          <p:nvPr/>
        </p:nvSpPr>
        <p:spPr bwMode="auto">
          <a:xfrm>
            <a:off x="6634163" y="1455738"/>
            <a:ext cx="15382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/>
              <a:t>Kiadások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68538" y="1281113"/>
            <a:ext cx="46672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</a:t>
            </a:r>
            <a:endParaRPr lang="hu-HU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49963" y="1281113"/>
            <a:ext cx="46672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</a:t>
            </a:r>
            <a:endParaRPr lang="hu-H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Down Arrow 11"/>
          <p:cNvSpPr/>
          <p:nvPr/>
        </p:nvSpPr>
        <p:spPr>
          <a:xfrm rot="-1920000">
            <a:off x="1395413" y="4125913"/>
            <a:ext cx="485775" cy="105568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13" name="Down Arrow 12"/>
          <p:cNvSpPr/>
          <p:nvPr/>
        </p:nvSpPr>
        <p:spPr>
          <a:xfrm rot="3000000">
            <a:off x="3534569" y="4464844"/>
            <a:ext cx="484187" cy="71437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3565" name="TextBox 13"/>
          <p:cNvSpPr txBox="1">
            <a:spLocks noChangeArrowheads="1"/>
          </p:cNvSpPr>
          <p:nvPr/>
        </p:nvSpPr>
        <p:spPr bwMode="auto">
          <a:xfrm>
            <a:off x="611188" y="5157788"/>
            <a:ext cx="34877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/>
              <a:t>Havi megtakarítás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684213" y="3052763"/>
            <a:ext cx="367188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hu-HU" sz="1600" dirty="0"/>
              <a:t>Vedd meg most, fizesd később!</a:t>
            </a:r>
          </a:p>
          <a:p>
            <a:pPr marL="800100" lvl="1" indent="-342900">
              <a:buClr>
                <a:schemeClr val="tx1"/>
              </a:buClr>
              <a:buSzPct val="75000"/>
              <a:buFont typeface="Wingdings" pitchFamily="2" charset="2"/>
              <a:buChar char="§"/>
              <a:defRPr/>
            </a:pPr>
            <a:r>
              <a:rPr lang="hu-HU" sz="1600" dirty="0"/>
              <a:t>hozzájutunk egyébként elérhetetlen értékekhez</a:t>
            </a:r>
          </a:p>
          <a:p>
            <a:pPr marL="342900" indent="-342900"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hu-HU" sz="1600" dirty="0"/>
              <a:t>Gyors segítség szorult helyzetben</a:t>
            </a:r>
          </a:p>
          <a:p>
            <a:pPr marL="342900" indent="-342900"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hu-HU" sz="1600" dirty="0"/>
              <a:t>Kedvező vagy kedvezőnek tűnő konstrukciók</a:t>
            </a:r>
          </a:p>
          <a:p>
            <a:pPr>
              <a:buClr>
                <a:schemeClr val="tx1"/>
              </a:buClr>
              <a:defRPr/>
            </a:pPr>
            <a:endParaRPr lang="hu-HU" sz="1600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Hitelfelvétel előnyei és veszélyei</a:t>
            </a:r>
          </a:p>
        </p:txBody>
      </p:sp>
      <p:sp>
        <p:nvSpPr>
          <p:cNvPr id="24582" name="Rectangle 14"/>
          <p:cNvSpPr>
            <a:spLocks noChangeArrowheads="1"/>
          </p:cNvSpPr>
          <p:nvPr/>
        </p:nvSpPr>
        <p:spPr bwMode="auto">
          <a:xfrm>
            <a:off x="4643438" y="2997200"/>
            <a:ext cx="41052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hu-HU" sz="1600"/>
              <a:t>A végén összességében jóval többet fizetünk</a:t>
            </a:r>
          </a:p>
          <a:p>
            <a:pPr marL="342900" indent="-342900"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hu-HU" sz="1600"/>
              <a:t>Folyamatosan, hosszú időn keresztül fizetnünk kell, előre „elköltjük” a későbbi pénzünket</a:t>
            </a:r>
          </a:p>
          <a:p>
            <a:pPr marL="342900" lvl="1" indent="-342900"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hu-HU" sz="1600"/>
              <a:t>Ha elmaradunk a fizetéssel, visszaveszik a terméket</a:t>
            </a:r>
          </a:p>
          <a:p>
            <a:pPr marL="342900" lvl="1" indent="-342900"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hu-HU" sz="1600"/>
              <a:t>A havi törlesztőrészleg menet közben emelkedhet</a:t>
            </a:r>
          </a:p>
          <a:p>
            <a:pPr marL="342900" lvl="1" indent="-342900">
              <a:buClr>
                <a:schemeClr val="tx1"/>
              </a:buClr>
              <a:buSzPct val="75000"/>
              <a:buFont typeface="Wingdings" pitchFamily="2" charset="2"/>
              <a:buChar char="Ø"/>
            </a:pPr>
            <a:r>
              <a:rPr lang="hu-HU" sz="1600"/>
              <a:t>Ha elromlik vagy ellopják a terméket, akkor is tovább kell fizetni a részleteket</a:t>
            </a:r>
          </a:p>
        </p:txBody>
      </p:sp>
      <p:sp>
        <p:nvSpPr>
          <p:cNvPr id="24583" name="TextBox 7"/>
          <p:cNvSpPr txBox="1">
            <a:spLocks noChangeArrowheads="1"/>
          </p:cNvSpPr>
          <p:nvPr/>
        </p:nvSpPr>
        <p:spPr bwMode="auto">
          <a:xfrm>
            <a:off x="1331913" y="2133600"/>
            <a:ext cx="13795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>
                <a:solidFill>
                  <a:srgbClr val="00B050"/>
                </a:solidFill>
              </a:rPr>
              <a:t>Előnyök</a:t>
            </a:r>
          </a:p>
        </p:txBody>
      </p:sp>
      <p:sp>
        <p:nvSpPr>
          <p:cNvPr id="24584" name="TextBox 8"/>
          <p:cNvSpPr txBox="1">
            <a:spLocks noChangeArrowheads="1"/>
          </p:cNvSpPr>
          <p:nvPr/>
        </p:nvSpPr>
        <p:spPr bwMode="auto">
          <a:xfrm>
            <a:off x="5724525" y="2133600"/>
            <a:ext cx="17764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>
                <a:solidFill>
                  <a:srgbClr val="FF0000"/>
                </a:solidFill>
              </a:rPr>
              <a:t>Hátrányok </a:t>
            </a:r>
          </a:p>
        </p:txBody>
      </p:sp>
      <p:sp>
        <p:nvSpPr>
          <p:cNvPr id="24585" name="AutoShape 2" descr="data:image/jpeg;base64,/9j/4AAQSkZJRgABAQAAAQABAAD/2wCEAAkGBhQSERIUEg8RFBUSFxgYGBgVGRYVEhgYFxwcFRUYFBUYHiYeFxknGRccIC8gIy0pLCwsFR4xNTwqNScsLCkBCQoKDgwOGg8PGikkHyQyLCwvNS41LCswLDUsLTUpNSosLCwtKiwwLCk1LCksKSksNCwsKiwsKSwsKSwsKSwsKf/AABEIAIcAiAMBIgACEQEDEQH/xAAbAAACAgMBAAAAAAAAAAAAAAAABQYHAgMEAf/EAE0QAAIBAgIECQULCAkFAAAAAAECAwARBAUGEiExBxMjQVFhcXKBIjJCgpEUUlNzg5KhscHC0SQzNGN0o7KzFRclQ0RUYpOiNVWE0tP/xAAZAQEAAwEBAAAAAAAAAAAAAAAAAgMEAQX/xAAsEQACAgEDAQgCAQUAAAAAAAAAAQIDEQQSITITIjFBUXHB8GGR8RRCUoGh/9oADAMBAAIRAxEAPwC8aKKKAKKK0YrHRxgGSREBNgXYKL9AJO+gN9Fea1cGa57DhxeWQAnco8qRu6g2nt3VxtJZYSyMK5MzL8TLxX5zUfU7+qdTf12qFYrhajViBCtv9coDeKoj28TXR/WLh5oJQyul43GsrayX1TsEkflIesgWqhamp8KSLOymucEc0azRnzCFcPFMrhj7pLszMyjYxlvuN/fbjYC1W0KpnJ8C2FnweIlnTVkYMxGuhsTY6xB2+VY223tY3qZ5jwnwRnyY3boLlYlPYG8o/NrNpboRg90vPzLroScuETSioXlnCfBIbOhUe+RllUd4LZh82pdhcYkih43V1O4qQR7RW2FsJ9LyZ5RcfFG6itcs6qpZmCqN5JAA7Sd1ZJICAQbg7QRtBHUeerCJlRRRQBRRRQBRRRQHhqptKdGMQj4uYukl+iS0oVyQrlT5o2quz4MbwNltVVXCc6JjIiBMCyqZNQizLc2G0bDyfPddgNrisuqjF194upbUuDpg0YzOOJfcmPWSFlBQNrRuFYXFhtA2HmNc2E4MMVO5OLxCqp87VJd27b7D2sWt0VZuBhVY41QWVUUKOcKAAAfCuipPTwl45/ZxWyXgQ7D8FeDVQCJj18YV+hLAeApNpLwVRLFLJhppEZUc2c6wICkkawsw8dYdVWVWLVJ0Vv8AtRztZ+pUGZxDER4GGKaMSMFUEOCVOuDt1bkbOqpLl3BHh1F5ZppGO8qQgv8ASx8WNR7Q3L5I8fhp3JKYrjWVeMLMokuwDnVGvbdt6jVu1k0tFbi2+eS66ySeFwQTH8EeGYcnLMjDcSRIL+Nm9jCkcOhWaYZz7nlRgfSD6t+jWBsT62t21a9eWrS9NW3lLHtwVK6Xnz7lT6S5JmAhE2MxakIyasMflazE7iTZQbX2i/RsvT7QnRvEwYiRpGVY7WKK+uLkCylRsQqbts9/svc004Q0X3DIW17qQU1Lawfcuw7xt7ejbXDwWMr4aSTlDI8h4wyWuTa6kW3+S287fC1VquKuXrj1Jbm4E1ooorYUBRRRQBRRRQGvEYhY1Z3YKqgkk7gBtJNVPptjBiMTI8MmsmrHGCtipPFzSuD1iwuObW27asvSDGLFhppHUOqo3knaHJFglufWJC+tUXj0XjwwyqLUGsJ2MhF/LkMLySE9IMiDfzKBVVkN6w/AnCW15JLkGcxTxLxUqOVRNYKb6pZbgH2EdoI3g00qMaI5fHhpcZh0jVNSUOtha8UwLxjuq3GKBuGrUnqxZ8yAVi+41lWL7jXQVzknn5T3PumrIqt8k8/Ke5901ZFYtF0P3+EX39SCiiitpQRDhBzCMwcQsyca0sA1QV4wBmBvqn/Tc0t4Os3jiV45pkV5WidAxAZuMjUWUbL+UpHspniMjhxOZOzRKRh4dVztuZZxq9mssA37+XHRSeDJ4ly/LcY0YZ8MIndmuWMbnli3TbjDJ1alU7Hv38ZJ7u7gsaivBXtXEAooooAoorw0Ahz48diMJhhtGscRJ3ILagPbMyfMborZnf6Vl4/XSH2QS/jWvR7lZsXiTuZ+Jj+Lw91JHbM0h8BWWcn8sy/vzH9yw+2gMc1HE43CzejMGw0nrcrAT2OrL8tT+lek2XtNhZUj/OAa8fVLGRJF4a6jwNdOVZis8MUyebKiuOkawvY9Y3eFAddYvuNZVi+40BXOSeflPc+6asiq3yTz8p7n3TVkVi0XQ/f4Rff1IK1zzhFZmICqCSTuAAuSfCtlIdLTrpFhhvxcgjbp4ocpP+7Ur64raUHuicR9z8c4IfFM07A7xxm2NT1rGEX1aw0WwiyZXho3F1kwyKw6VZLMPYaeyCynqFKdDh/Z+C/Z4v4BQBoliWbCoshvJAWhkPOWiOprHvABvWpzSDCnicwmj9HFxiZejjIrRTDxQxH51PxQBRRRQBSzSTMWgw0jptkICRjplkISIHq12F+q9M6QZly2Nw8O9cODiX6NY3iw4PjxjfJCgGeUZauHgihU3ESBbnebDax6ybk9ZpbnH6dl/wD5B/dgfbT6kWZ/9QwPcxJ+iIfbQD2kGjPJvisN8DKXT4qe8q26g/GL6tP6QZqOJxuFm3LMGw0njysBPY6svy1AP6xfcayFYvuNAVzknn5T3PumrIqt8k8/Ke5901ZFYtF0P3+EX39SCkGD5bHzSehhUECdHGSWlnPzREvg1NsyxywRSSv5sSM7dNlFzbr2VxaL4BosMgkFpZLyy/GSkyOPAtqjqUVtKBlOfJbsP1Us0Q/QMF+zQfy1pjizyb91vqNLtEP0DBfs0H8taA0aW8mkOJH+FlV2+KfkpvAI+t6lPq04vCrIjxuLrIpVh0qw1WHsNK9EsUzYVFkN5IC0Eh5y0J1NY9bKA3rUA6ooooApBooOME+K/wA1KSh/Ux8lD4EKX+UrbpZimXDMkZtJiCsEZ5w0p1Sw7q6z+rTTB4VY0SNBZY1VVHQqiwHsFAbqR48f2jg+qDFH/lhx9tPKSYof2jh+rDYn6ZMMPsoB3SvSbL2mwsqx/nAA8fVLGRJF/wA1HgTTSvDQHLlWYLPDFMnmyorjpGsL2PWN3hXS+40i0Z5N8VhvgZS6fFT3lW3UH4xfUp6+40BXOSeflPc+6asiq3yTz8p7n3TVkGsWi6H7/CL7+pCHSblXw2F38dJrv8VBaRr9Rfi19en1IMnHHYvFT+jGRho+yPypiO2VtX5EU/raUHPmB5KTuN9Rrh0SH5Dg/wBnh/lrXZmp5Cb4t/4TXLosLYLCfEQ/y1oBpSDCnicwmT0cXGJl3W4yK0Uw8UMR8Gp/SHS3k0hxI/wkqu3xTclN4BHLepQD6iiigKY0s0px64q0gERwruUMaayeUCiuS2sdqE2JA3mkkumuMf8Ax03qvb+Gro0j0ZTFKNupKvmuPbqsPSUnm5t4qss50eaFrYiBepyA0bdkltnYbGvH1fbVvKbcfx5G+h1yWGlkjjZ5iDvxWIPykn41xvmc3HqePnuI228ZJexZee97XG6pJg8ngLANCtj0Fh9RqSJoRgiA3ufbbfrybt/vumstVjnypP7/ALL5qMfIrPEZ3jl/NYvE+Ejfaa9w/CBmsZF8XN69mHtOypRj8jw6uQsIsOlnP1k0YHKVd9SHDhn6EUM3aT6I6yQKlHWTT2RWX9/J1wjjLSNGU8IWO47jyElfi+LPJ+Sy62styhUawYm230233q7MtmkeBGmjEcjKC6A6wUneutz2qOaMaFcUyyzkNIu1EG1Iz039J/oHN01LHOw16+nVm3Nn8HnWuDfcRXOSeflPc+6akenmaYrD4cSYVEazcprC7Kp3MoJA3779NRTR3MI3lypUlRmVLEAgkHUO8c1Wc6hgQQCDvB2gg8xHRVWkTdcl+fhErnia++ZQC6WYyJBH7qmjAvssIySzFmJYKLksxN789c76QYht+LxDfKv9hqyNINBHQl8MNePeYvTXuX2OvUdo691QuXLoyxDQprDeCuq4PWuwjxrzL53VPv59/I2V9nJd1IQ4nHylGvNMfJbfJIeY9daY8ZOI01J5hZF3SSDmG7ytlTzKNGcJKLNhwbjpcfUa25rong4k8nDgdHlSEdA3tSM5bN25neN2MFbDSPM4zdcXiQPjC31mmmC4QcydWjkxBkV1Ksrorkqw1SCLE7Qaa/0bCu3iox2j/wBqkuQ6HTT28gwxe+K6pI/Vxkbe1rDn8rdVleqtt7ta+/8ARONcVmWBrwbaQ42fk5ok4qFApkIKylgAFBFyCxG07B9Ioqa5blqQRrHGtlXxJPOWPOTzmvK9qtSUUpPLPMk03wddYvGCCCAQd4O0HtFZVizgbyB21MiJsToXhHN+ICHpjLR/wECvBolGF1RPiQOjjCfpIvTNsxiG+WMdrL+NYf0vD8PD89fxqt1QbzhEt8vUVxaC4QG5jZz+sd2HsJtTURRYeM2EcUa7T5qIOs7h4mvRmcR3TRHsdfxqseELSCR55cPxrpHGY2QoLoTZXu5Xyt56wLDZVdkoUQ3JfonCMrJYyTWfTvDL5pkk60Q28C+qD2io5pbpqJsNJFHxkLNazM0QBA3owJJ1W3G23bz1BYsyl3a0UvYUY+Oqyn/jXdgvi4Yz06so+kRmvKlrrpcYRsWngueRZFisRdCXljFwQ5VFC23EEjYei9r9lWphuEOOwvDKdnnBomJ67KQPZULJHw2H9s//AMqWzyapukMTEc6pL9fFrVNd1tKxFJE51wsfLLVw+nWGbzmkj76G3iy3A8bUzxGXwYlQXjilUjyWIDbD71ujsNUbJm0vvo4/m630l29i1NuDDPX1zh2kZo1jeQF/Js2utwl/K1fLPnc42W216Gm1bsltsS59DNbQorMWS5dCsMpuiyxn/RJIo9mtaibQyBzeQzv3pZLewGmjZlEN80Q7WX8aw/peH/MQ/PX8a39lX/iv0Zt8vU04HRzDwm8eHjUj0rXbwY3Ipjq1zrmUR3TRnsZfxrckgO5gewg1NJLhEW8mdFFFdBGdL9GsTigBh8xkw3UoGqe0jbVbY/gdzJify1Ze9JID9NFFAKJuBzMh6MbfKj7a0f1Q5j8FH/urRRQGyPgczI/3cQ+VX7KZ5fwOZmpuJoEvvBcuPEapooqMoqSxJZOptPKGUvBhmA3jBS+s6H2MprfgdCcVH+cyyJ+7LH9tqKKzf0dOcpY/Zb28/UZHIW/7J++it/FSzHaFYqT83lkKd6WM/UDXtFdekqfijiumc8XBhmJ2A4OEd53PsAApdjuBjMib8fBJzCzsmzoA1QBRRU69PVXzGJyVs5eLFsnA5mQ/u4j8qPtrV/VDmPwUf+6v40UVeVm6LgczI+jGPlR9lNcDwN5kCPytIuySQn6KKKAsTQ/RLF4U3nzOSce8Iuo9ZttFFFAf/9k="/>
          <p:cNvSpPr>
            <a:spLocks noChangeAspect="1" noChangeArrowheads="1"/>
          </p:cNvSpPr>
          <p:nvPr/>
        </p:nvSpPr>
        <p:spPr bwMode="auto">
          <a:xfrm>
            <a:off x="112713" y="-630238"/>
            <a:ext cx="1295400" cy="128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4586" name="AutoShape 4" descr="data:image/jpeg;base64,/9j/4AAQSkZJRgABAQAAAQABAAD/2wCEAAkGBhQSERIUEg8RFBUSFxgYGBgVGRYVEhgYFxwcFRUYFBUYHiYeFxknGRccIC8gIy0pLCwsFR4xNTwqNScsLCkBCQoKDgwOGg8PGikkHyQyLCwvNS41LCswLDUsLTUpNSosLCwtKiwwLCk1LCksKSksNCwsKiwsKSwsKSwsKSwsKf/AABEIAIcAiAMBIgACEQEDEQH/xAAbAAACAgMBAAAAAAAAAAAAAAAABQYHAgMEAf/EAE0QAAIBAgIECQULCAkFAAAAAAECAwARBAUGEiExBxMjQVFhcXKBIjJCgpEUUlNzg5KhscHC0SQzNGN0o7KzFRclQ0RUYpOiNVWE0tP/xAAZAQEAAwEBAAAAAAAAAAAAAAAAAgMEAQX/xAAsEQACAgEDAQgCAQUAAAAAAAAAAQIDEQQSITITIjFBUXHB8GGR8RRCUoGh/9oADAMBAAIRAxEAPwC8aKKKAKKK0YrHRxgGSREBNgXYKL9AJO+gN9Fea1cGa57DhxeWQAnco8qRu6g2nt3VxtJZYSyMK5MzL8TLxX5zUfU7+qdTf12qFYrhajViBCtv9coDeKoj28TXR/WLh5oJQyul43GsrayX1TsEkflIesgWqhamp8KSLOymucEc0azRnzCFcPFMrhj7pLszMyjYxlvuN/fbjYC1W0KpnJ8C2FnweIlnTVkYMxGuhsTY6xB2+VY223tY3qZ5jwnwRnyY3boLlYlPYG8o/NrNpboRg90vPzLroScuETSioXlnCfBIbOhUe+RllUd4LZh82pdhcYkih43V1O4qQR7RW2FsJ9LyZ5RcfFG6itcs6qpZmCqN5JAA7Sd1ZJICAQbg7QRtBHUeerCJlRRRQBRRRQBRRRQHhqptKdGMQj4uYukl+iS0oVyQrlT5o2quz4MbwNltVVXCc6JjIiBMCyqZNQizLc2G0bDyfPddgNrisuqjF194upbUuDpg0YzOOJfcmPWSFlBQNrRuFYXFhtA2HmNc2E4MMVO5OLxCqp87VJd27b7D2sWt0VZuBhVY41QWVUUKOcKAAAfCuipPTwl45/ZxWyXgQ7D8FeDVQCJj18YV+hLAeApNpLwVRLFLJhppEZUc2c6wICkkawsw8dYdVWVWLVJ0Vv8AtRztZ+pUGZxDER4GGKaMSMFUEOCVOuDt1bkbOqpLl3BHh1F5ZppGO8qQgv8ASx8WNR7Q3L5I8fhp3JKYrjWVeMLMokuwDnVGvbdt6jVu1k0tFbi2+eS66ySeFwQTH8EeGYcnLMjDcSRIL+Nm9jCkcOhWaYZz7nlRgfSD6t+jWBsT62t21a9eWrS9NW3lLHtwVK6Xnz7lT6S5JmAhE2MxakIyasMflazE7iTZQbX2i/RsvT7QnRvEwYiRpGVY7WKK+uLkCylRsQqbts9/svc004Q0X3DIW17qQU1Lawfcuw7xt7ejbXDwWMr4aSTlDI8h4wyWuTa6kW3+S287fC1VquKuXrj1Jbm4E1ooorYUBRRRQBRRRQGvEYhY1Z3YKqgkk7gBtJNVPptjBiMTI8MmsmrHGCtipPFzSuD1iwuObW27asvSDGLFhppHUOqo3knaHJFglufWJC+tUXj0XjwwyqLUGsJ2MhF/LkMLySE9IMiDfzKBVVkN6w/AnCW15JLkGcxTxLxUqOVRNYKb6pZbgH2EdoI3g00qMaI5fHhpcZh0jVNSUOtha8UwLxjuq3GKBuGrUnqxZ8yAVi+41lWL7jXQVzknn5T3PumrIqt8k8/Ke5901ZFYtF0P3+EX39SCiiitpQRDhBzCMwcQsyca0sA1QV4wBmBvqn/Tc0t4Os3jiV45pkV5WidAxAZuMjUWUbL+UpHspniMjhxOZOzRKRh4dVztuZZxq9mssA37+XHRSeDJ4ly/LcY0YZ8MIndmuWMbnli3TbjDJ1alU7Hv38ZJ7u7gsaivBXtXEAooooAoorw0Ahz48diMJhhtGscRJ3ILagPbMyfMborZnf6Vl4/XSH2QS/jWvR7lZsXiTuZ+Jj+Lw91JHbM0h8BWWcn8sy/vzH9yw+2gMc1HE43CzejMGw0nrcrAT2OrL8tT+lek2XtNhZUj/OAa8fVLGRJF4a6jwNdOVZis8MUyebKiuOkawvY9Y3eFAddYvuNZVi+40BXOSeflPc+6asiq3yTz8p7n3TVkVi0XQ/f4Rff1IK1zzhFZmICqCSTuAAuSfCtlIdLTrpFhhvxcgjbp4ocpP+7Ur64raUHuicR9z8c4IfFM07A7xxm2NT1rGEX1aw0WwiyZXho3F1kwyKw6VZLMPYaeyCynqFKdDh/Z+C/Z4v4BQBoliWbCoshvJAWhkPOWiOprHvABvWpzSDCnicwmj9HFxiZejjIrRTDxQxH51PxQBRRRQBSzSTMWgw0jptkICRjplkISIHq12F+q9M6QZly2Nw8O9cODiX6NY3iw4PjxjfJCgGeUZauHgihU3ESBbnebDax6ybk9ZpbnH6dl/wD5B/dgfbT6kWZ/9QwPcxJ+iIfbQD2kGjPJvisN8DKXT4qe8q26g/GL6tP6QZqOJxuFm3LMGw0njysBPY6svy1AP6xfcayFYvuNAVzknn5T3PumrIqt8k8/Ke5901ZFYtF0P3+EX39SCkGD5bHzSehhUECdHGSWlnPzREvg1NsyxywRSSv5sSM7dNlFzbr2VxaL4BosMgkFpZLyy/GSkyOPAtqjqUVtKBlOfJbsP1Us0Q/QMF+zQfy1pjizyb91vqNLtEP0DBfs0H8taA0aW8mkOJH+FlV2+KfkpvAI+t6lPq04vCrIjxuLrIpVh0qw1WHsNK9EsUzYVFkN5IC0Eh5y0J1NY9bKA3rUA6ooooApBooOME+K/wA1KSh/Ux8lD4EKX+UrbpZimXDMkZtJiCsEZ5w0p1Sw7q6z+rTTB4VY0SNBZY1VVHQqiwHsFAbqR48f2jg+qDFH/lhx9tPKSYof2jh+rDYn6ZMMPsoB3SvSbL2mwsqx/nAA8fVLGRJF/wA1HgTTSvDQHLlWYLPDFMnmyorjpGsL2PWN3hXS+40i0Z5N8VhvgZS6fFT3lW3UH4xfUp6+40BXOSeflPc+6asiq3yTz8p7n3TVkGsWi6H7/CL7+pCHSblXw2F38dJrv8VBaRr9Rfi19en1IMnHHYvFT+jGRho+yPypiO2VtX5EU/raUHPmB5KTuN9Rrh0SH5Dg/wBnh/lrXZmp5Cb4t/4TXLosLYLCfEQ/y1oBpSDCnicwmT0cXGJl3W4yK0Uw8UMR8Gp/SHS3k0hxI/wkqu3xTclN4BHLepQD6iiigKY0s0px64q0gERwruUMaayeUCiuS2sdqE2JA3mkkumuMf8Ax03qvb+Gro0j0ZTFKNupKvmuPbqsPSUnm5t4qss50eaFrYiBepyA0bdkltnYbGvH1fbVvKbcfx5G+h1yWGlkjjZ5iDvxWIPykn41xvmc3HqePnuI228ZJexZee97XG6pJg8ngLANCtj0Fh9RqSJoRgiA3ufbbfrybt/vumstVjnypP7/ALL5qMfIrPEZ3jl/NYvE+Ejfaa9w/CBmsZF8XN69mHtOypRj8jw6uQsIsOlnP1k0YHKVd9SHDhn6EUM3aT6I6yQKlHWTT2RWX9/J1wjjLSNGU8IWO47jyElfi+LPJ+Sy62styhUawYm230233q7MtmkeBGmjEcjKC6A6wUneutz2qOaMaFcUyyzkNIu1EG1Iz039J/oHN01LHOw16+nVm3Nn8HnWuDfcRXOSeflPc+6akenmaYrD4cSYVEazcprC7Kp3MoJA3779NRTR3MI3lypUlRmVLEAgkHUO8c1Wc6hgQQCDvB2gg8xHRVWkTdcl+fhErnia++ZQC6WYyJBH7qmjAvssIySzFmJYKLksxN789c76QYht+LxDfKv9hqyNINBHQl8MNePeYvTXuX2OvUdo691QuXLoyxDQprDeCuq4PWuwjxrzL53VPv59/I2V9nJd1IQ4nHylGvNMfJbfJIeY9daY8ZOI01J5hZF3SSDmG7ytlTzKNGcJKLNhwbjpcfUa25rong4k8nDgdHlSEdA3tSM5bN25neN2MFbDSPM4zdcXiQPjC31mmmC4QcydWjkxBkV1Ksrorkqw1SCLE7Qaa/0bCu3iox2j/wBqkuQ6HTT28gwxe+K6pI/Vxkbe1rDn8rdVleqtt7ta+/8ARONcVmWBrwbaQ42fk5ok4qFApkIKylgAFBFyCxG07B9Ioqa5blqQRrHGtlXxJPOWPOTzmvK9qtSUUpPLPMk03wddYvGCCCAQd4O0HtFZVizgbyB21MiJsToXhHN+ICHpjLR/wECvBolGF1RPiQOjjCfpIvTNsxiG+WMdrL+NYf0vD8PD89fxqt1QbzhEt8vUVxaC4QG5jZz+sd2HsJtTURRYeM2EcUa7T5qIOs7h4mvRmcR3TRHsdfxqseELSCR55cPxrpHGY2QoLoTZXu5Xyt56wLDZVdkoUQ3JfonCMrJYyTWfTvDL5pkk60Q28C+qD2io5pbpqJsNJFHxkLNazM0QBA3owJJ1W3G23bz1BYsyl3a0UvYUY+Oqyn/jXdgvi4Yz06so+kRmvKlrrpcYRsWngueRZFisRdCXljFwQ5VFC23EEjYei9r9lWphuEOOwvDKdnnBomJ67KQPZULJHw2H9s//AMqWzyapukMTEc6pL9fFrVNd1tKxFJE51wsfLLVw+nWGbzmkj76G3iy3A8bUzxGXwYlQXjilUjyWIDbD71ujsNUbJm0vvo4/m630l29i1NuDDPX1zh2kZo1jeQF/Js2utwl/K1fLPnc42W216Gm1bsltsS59DNbQorMWS5dCsMpuiyxn/RJIo9mtaibQyBzeQzv3pZLewGmjZlEN80Q7WX8aw/peH/MQ/PX8a39lX/iv0Zt8vU04HRzDwm8eHjUj0rXbwY3Ipjq1zrmUR3TRnsZfxrckgO5gewg1NJLhEW8mdFFFdBGdL9GsTigBh8xkw3UoGqe0jbVbY/gdzJify1Ze9JID9NFFAKJuBzMh6MbfKj7a0f1Q5j8FH/urRRQGyPgczI/3cQ+VX7KZ5fwOZmpuJoEvvBcuPEapooqMoqSxJZOptPKGUvBhmA3jBS+s6H2MprfgdCcVH+cyyJ+7LH9tqKKzf0dOcpY/Zb28/UZHIW/7J++it/FSzHaFYqT83lkKd6WM/UDXtFdekqfijiumc8XBhmJ2A4OEd53PsAApdjuBjMib8fBJzCzsmzoA1QBRRU69PVXzGJyVs5eLFsnA5mQ/u4j8qPtrV/VDmPwUf+6v40UVeVm6LgczI+jGPlR9lNcDwN5kCPytIuySQn6KKKAsTQ/RLF4U3nzOSce8Iuo9ZttFFFAf/9k="/>
          <p:cNvSpPr>
            <a:spLocks noChangeAspect="1" noChangeArrowheads="1"/>
          </p:cNvSpPr>
          <p:nvPr/>
        </p:nvSpPr>
        <p:spPr bwMode="auto">
          <a:xfrm>
            <a:off x="112713" y="-630238"/>
            <a:ext cx="1295400" cy="128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24587" name="Picture 5" descr="C:\Users\zsmolnar1\Desktop\Merle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484313"/>
            <a:ext cx="20161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827088" y="2060575"/>
            <a:ext cx="7416800" cy="315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000" dirty="0"/>
              <a:t>A hitel legfontosabb mutatószáma </a:t>
            </a:r>
          </a:p>
          <a:p>
            <a:pPr marL="800100" lvl="1" indent="-342900">
              <a:buClr>
                <a:srgbClr val="7F7F7F"/>
              </a:buClr>
              <a:buSzPct val="75000"/>
              <a:buFont typeface="Wingdings" pitchFamily="2" charset="2"/>
              <a:buChar char="§"/>
              <a:defRPr/>
            </a:pPr>
            <a:r>
              <a:rPr lang="hu-HU" sz="2000" dirty="0"/>
              <a:t>NEM a kamat, hanem a </a:t>
            </a:r>
          </a:p>
          <a:p>
            <a:pPr marL="800100" lvl="1" indent="-342900">
              <a:buClr>
                <a:srgbClr val="7F7F7F"/>
              </a:buClr>
              <a:buSzPct val="75000"/>
              <a:buFont typeface="Wingdings" pitchFamily="2" charset="2"/>
              <a:buChar char="§"/>
              <a:defRPr/>
            </a:pPr>
            <a:r>
              <a:rPr lang="hu-HU" sz="2000" b="1" dirty="0">
                <a:solidFill>
                  <a:srgbClr val="FF0000"/>
                </a:solidFill>
              </a:rPr>
              <a:t>Teljes Hiteldíj Mutató </a:t>
            </a:r>
            <a:r>
              <a:rPr lang="hu-HU" sz="2000" dirty="0">
                <a:solidFill>
                  <a:srgbClr val="FF0000"/>
                </a:solidFill>
              </a:rPr>
              <a:t>(</a:t>
            </a:r>
            <a:r>
              <a:rPr lang="hu-HU" sz="2000" b="1" i="1" dirty="0">
                <a:solidFill>
                  <a:srgbClr val="FF0000"/>
                </a:solidFill>
              </a:rPr>
              <a:t>THM</a:t>
            </a:r>
            <a:r>
              <a:rPr lang="hu-HU" sz="2000" dirty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000" dirty="0"/>
              <a:t>THM</a:t>
            </a:r>
          </a:p>
          <a:p>
            <a:pPr marL="742950" lvl="1" indent="-285750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800" dirty="0"/>
              <a:t>jóval</a:t>
            </a:r>
            <a:r>
              <a:rPr lang="hu-HU" sz="1800" b="1" dirty="0"/>
              <a:t> magasabb a </a:t>
            </a:r>
            <a:r>
              <a:rPr lang="hu-HU" sz="1800" dirty="0"/>
              <a:t>megadott </a:t>
            </a:r>
            <a:r>
              <a:rPr lang="hu-HU" sz="1800" b="1" dirty="0"/>
              <a:t>kamatnál</a:t>
            </a:r>
          </a:p>
          <a:p>
            <a:pPr marL="742950" lvl="1" indent="-285750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800" b="1" dirty="0"/>
              <a:t>hitel teljes díját</a:t>
            </a:r>
            <a:r>
              <a:rPr lang="hu-HU" sz="1800" dirty="0"/>
              <a:t> mutatja meg, azaz gyakorlatilag minden olyan költséget tartalmaz, amelyet a pénzügyi intézménynek a tőkén felül fizetnünk kell, pl. kamatot, díjat, költséget, jutalékot, adót</a:t>
            </a:r>
          </a:p>
          <a:p>
            <a:pPr marL="742950" lvl="1" indent="-285750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800" dirty="0"/>
              <a:t>minél </a:t>
            </a:r>
            <a:r>
              <a:rPr lang="hu-HU" sz="1800" b="1" dirty="0"/>
              <a:t>alacsonyabb a THM</a:t>
            </a:r>
            <a:r>
              <a:rPr lang="hu-HU" sz="1800" dirty="0"/>
              <a:t>, annál kedvezőbb a fizetendő teljes hiteldíj, vagyis </a:t>
            </a:r>
            <a:r>
              <a:rPr lang="hu-HU" sz="1800" b="1" dirty="0"/>
              <a:t>annál olcsóbb a kölcsön.</a:t>
            </a:r>
            <a:endParaRPr lang="hu-HU" sz="1600" dirty="0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A hitel „ára”</a:t>
            </a:r>
          </a:p>
        </p:txBody>
      </p:sp>
      <p:pic>
        <p:nvPicPr>
          <p:cNvPr id="25606" name="Picture 2" descr="C:\Users\zsmolnar1\Desktop\Pen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628775"/>
            <a:ext cx="2667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900113" y="1844675"/>
            <a:ext cx="7416800" cy="414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000" dirty="0"/>
              <a:t>A társadalmi felelősségvállalás azt jelenti, hogy egy állam vagy egy vállalat, szervezet  mindig etikusan és fenntartható módon végezze tevékenységét, és vegyen részt a közéletben.</a:t>
            </a:r>
          </a:p>
          <a:p>
            <a:pPr marL="342900" indent="-342900"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000" dirty="0"/>
              <a:t>Céljai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800" dirty="0">
                <a:latin typeface="+mn-lt"/>
                <a:cs typeface="+mn-cs"/>
              </a:rPr>
              <a:t>a lakosságot érintő eljárások egyszerűsítése,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800" dirty="0">
                <a:latin typeface="+mn-lt"/>
                <a:cs typeface="+mn-cs"/>
              </a:rPr>
              <a:t>a vállalkozók adminisztrációs terheinek csökkentése,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800" dirty="0">
                <a:latin typeface="+mn-lt"/>
                <a:cs typeface="+mn-cs"/>
              </a:rPr>
              <a:t>a kormányzati hatékonyság növelése,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800" dirty="0">
                <a:latin typeface="+mn-lt"/>
                <a:cs typeface="+mn-cs"/>
              </a:rPr>
              <a:t>az esélyegyenlőség érvényesítése,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800" dirty="0">
                <a:latin typeface="+mn-lt"/>
                <a:cs typeface="+mn-cs"/>
              </a:rPr>
              <a:t>a korrupció csökkentése,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800" dirty="0">
                <a:latin typeface="+mn-lt"/>
                <a:cs typeface="+mn-cs"/>
              </a:rPr>
              <a:t>a kormányzati ügyfélszolgálati rendszer fejlesztése, egyablakossá alakítása. </a:t>
            </a:r>
          </a:p>
          <a:p>
            <a:pPr>
              <a:defRPr/>
            </a:pPr>
            <a:endParaRPr lang="hu-HU" sz="1600" dirty="0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Társadalmi felelősségvállalás</a:t>
            </a:r>
          </a:p>
        </p:txBody>
      </p:sp>
      <p:pic>
        <p:nvPicPr>
          <p:cNvPr id="26630" name="Picture 2" descr="http://survive.hu/upload/2011_12/19/132427983724503499/kepatmeretezes_hu_csr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437063"/>
            <a:ext cx="15113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68313" y="54927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hu-HU" sz="2400" b="1">
              <a:solidFill>
                <a:srgbClr val="067C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1042988" y="1484313"/>
            <a:ext cx="6337300" cy="47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000" dirty="0"/>
              <a:t>Közéleti tevékenység az a munka, tevékenység, amelyeket az állampolgárok </a:t>
            </a:r>
            <a:r>
              <a:rPr lang="hu-HU" sz="2000" b="1" dirty="0"/>
              <a:t>saját szabadidejük terhére, saját elhatározásukból</a:t>
            </a:r>
            <a:r>
              <a:rPr lang="hu-HU" sz="2000" dirty="0"/>
              <a:t> a tágabb vagy szűkebb </a:t>
            </a:r>
            <a:r>
              <a:rPr lang="hu-HU" sz="2000" b="1" dirty="0"/>
              <a:t>környezetük javítása, fejlesztése</a:t>
            </a:r>
            <a:r>
              <a:rPr lang="hu-HU" sz="2000" dirty="0"/>
              <a:t> érdekében végeznek, és amelynek </a:t>
            </a:r>
            <a:r>
              <a:rPr lang="hu-HU" sz="2000" b="1" dirty="0"/>
              <a:t>nem haszonszerzés</a:t>
            </a:r>
            <a:r>
              <a:rPr lang="hu-HU" sz="2000" dirty="0"/>
              <a:t> a célja.</a:t>
            </a:r>
          </a:p>
          <a:p>
            <a:pPr marL="342900" indent="-342900"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000" dirty="0"/>
              <a:t>Ezek közé tartozik többek között a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600" dirty="0">
                <a:latin typeface="+mn-lt"/>
                <a:cs typeface="+mn-cs"/>
              </a:rPr>
              <a:t>szociális munka (betegápolás, rászorultak étkeztetése, családsegítés stb.),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600" dirty="0">
                <a:latin typeface="+mn-lt"/>
                <a:cs typeface="+mn-cs"/>
              </a:rPr>
              <a:t>környezetvédelem (szelektív hulladákgyűjtés fejlesztése, településrendezés,  kertészkedés, parkosítás stb.),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600" dirty="0">
                <a:latin typeface="+mn-lt"/>
                <a:cs typeface="+mn-cs"/>
              </a:rPr>
              <a:t>sport- és kulturális tevékenység,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600" dirty="0">
                <a:latin typeface="+mn-lt"/>
                <a:cs typeface="+mn-cs"/>
              </a:rPr>
              <a:t>társadalmi kérdések (kisebbségek védelme, fogyasztóvédelem),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600" dirty="0">
                <a:latin typeface="+mn-lt"/>
                <a:cs typeface="+mn-cs"/>
              </a:rPr>
              <a:t>politikai tevékenység (helyi, kerületi, önkormányzati szinten vagy országos szinten).</a:t>
            </a:r>
          </a:p>
        </p:txBody>
      </p:sp>
      <p:sp>
        <p:nvSpPr>
          <p:cNvPr id="6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Közéleti tevékenység</a:t>
            </a:r>
          </a:p>
        </p:txBody>
      </p:sp>
      <p:pic>
        <p:nvPicPr>
          <p:cNvPr id="27654" name="Picture 2" descr="http://t3.gstatic.com/images?q=tbn:ANd9GcTpCo774P-BlLRuFCe4BKqg5bwi3NKVS5BC7b4LcSTiFQYk7BN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2276475"/>
            <a:ext cx="121920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4" descr="http://agora.non-profit.hu/images/kortar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3068638"/>
            <a:ext cx="16446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6" descr="http://t2.gstatic.com/images?q=tbn:ANd9GcTmURJjLh2UNT9lRgheaTqEFcIfEV5JiwksPZCLDA3Y8MnQtPljq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4076700"/>
            <a:ext cx="1439862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8" descr="http://t1.gstatic.com/images?q=tbn:ANd9GcQTAODQ4btZzHVav6-0WUQWhChivKFXdcsdu4HmFm7erOU7qk9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5825" y="5300663"/>
            <a:ext cx="1350963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artalom helye 5"/>
          <p:cNvSpPr>
            <a:spLocks noGrp="1"/>
          </p:cNvSpPr>
          <p:nvPr>
            <p:ph idx="1"/>
          </p:nvPr>
        </p:nvSpPr>
        <p:spPr>
          <a:xfrm>
            <a:off x="827088" y="1916113"/>
            <a:ext cx="7427912" cy="3886200"/>
          </a:xfrm>
        </p:spPr>
        <p:txBody>
          <a:bodyPr/>
          <a:lstStyle/>
          <a:p>
            <a:r>
              <a:rPr lang="hu-HU" smtClean="0"/>
              <a:t>A tudatos polgár</a:t>
            </a:r>
          </a:p>
          <a:p>
            <a:r>
              <a:rPr lang="hu-HU" smtClean="0"/>
              <a:t>A tudatos vásárló, fogyasztó</a:t>
            </a:r>
          </a:p>
          <a:p>
            <a:r>
              <a:rPr lang="hu-HU" smtClean="0"/>
              <a:t>Környezettudatos</a:t>
            </a:r>
          </a:p>
          <a:p>
            <a:r>
              <a:rPr lang="hu-HU" smtClean="0"/>
              <a:t>Társadalomtudatos</a:t>
            </a:r>
          </a:p>
          <a:p>
            <a:r>
              <a:rPr lang="hu-HU" smtClean="0"/>
              <a:t>Pénzügyileg tudatos</a:t>
            </a:r>
          </a:p>
          <a:p>
            <a:endParaRPr lang="hu-HU" smtClean="0"/>
          </a:p>
        </p:txBody>
      </p:sp>
      <p:sp>
        <p:nvSpPr>
          <p:cNvPr id="7" name="Cím 1"/>
          <p:cNvSpPr txBox="1">
            <a:spLocks/>
          </p:cNvSpPr>
          <p:nvPr/>
        </p:nvSpPr>
        <p:spPr bwMode="auto">
          <a:xfrm>
            <a:off x="701675" y="45720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hu-HU" sz="2800" b="1" kern="0" dirty="0">
                <a:solidFill>
                  <a:srgbClr val="FF6600"/>
                </a:solidFill>
                <a:latin typeface="Book Antiqua" pitchFamily="18" charset="0"/>
                <a:ea typeface="+mj-ea"/>
                <a:cs typeface="+mj-cs"/>
              </a:rPr>
              <a:t>Legyél te is tudatos!</a:t>
            </a:r>
          </a:p>
        </p:txBody>
      </p:sp>
      <p:grpSp>
        <p:nvGrpSpPr>
          <p:cNvPr id="28676" name="Csoportba foglalás 8"/>
          <p:cNvGrpSpPr>
            <a:grpSpLocks/>
          </p:cNvGrpSpPr>
          <p:nvPr/>
        </p:nvGrpSpPr>
        <p:grpSpPr bwMode="auto">
          <a:xfrm>
            <a:off x="5580063" y="1773238"/>
            <a:ext cx="2339975" cy="1871662"/>
            <a:chOff x="5652120" y="1700808"/>
            <a:chExt cx="2340259" cy="1872208"/>
          </a:xfrm>
        </p:grpSpPr>
        <p:pic>
          <p:nvPicPr>
            <p:cNvPr id="28679" name="Picture 2" descr="http://www.dehir.hu/wp-content/uploads/video/141/b_figyelmesen-keszulodjunk-a-husvetra_main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652120" y="1700808"/>
              <a:ext cx="2340259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églalap 7"/>
            <p:cNvSpPr/>
            <p:nvPr/>
          </p:nvSpPr>
          <p:spPr>
            <a:xfrm>
              <a:off x="6947677" y="3357053"/>
              <a:ext cx="936739" cy="14450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hu-HU"/>
            </a:p>
          </p:txBody>
        </p:sp>
      </p:grpSp>
      <p:pic>
        <p:nvPicPr>
          <p:cNvPr id="28677" name="Picture 4" descr="http://tauszaniko.ultranet.hu/szabadido/images/5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3933825"/>
            <a:ext cx="14287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 descr="http://t1.gstatic.com/images?q=tbn:ANd9GcTEXsHbTDJb3XQY8VC_7R8lt7aUt7PUJs-6xEFn3RKADjz6F5c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262438"/>
            <a:ext cx="2089150" cy="156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zdőlap">
  <a:themeElements>
    <a:clrScheme name="Kezdőlap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Egyéni 1. sém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ezdőlap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4922</TotalTime>
  <Words>749</Words>
  <Application>Microsoft Office PowerPoint</Application>
  <PresentationFormat>Diavetítés a képernyőre (4:3 oldalarány)</PresentationFormat>
  <Paragraphs>136</Paragraphs>
  <Slides>15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6" baseType="lpstr">
      <vt:lpstr>Kezdőlap</vt:lpstr>
      <vt:lpstr>PowerPoint bemutató</vt:lpstr>
      <vt:lpstr>Önálló gondolkodás, szabad akarat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Konett Team Kft.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HEGYESI</dc:creator>
  <cp:lastModifiedBy>Nagy Dóra</cp:lastModifiedBy>
  <cp:revision>800</cp:revision>
  <cp:lastPrinted>2012-04-27T06:05:32Z</cp:lastPrinted>
  <dcterms:created xsi:type="dcterms:W3CDTF">2011-01-20T08:15:09Z</dcterms:created>
  <dcterms:modified xsi:type="dcterms:W3CDTF">2013-08-29T11:32:03Z</dcterms:modified>
</cp:coreProperties>
</file>