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8" r:id="rId2"/>
    <p:sldId id="289" r:id="rId3"/>
    <p:sldId id="290" r:id="rId4"/>
    <p:sldId id="291" r:id="rId5"/>
    <p:sldId id="292" r:id="rId6"/>
    <p:sldId id="295" r:id="rId7"/>
    <p:sldId id="296" r:id="rId8"/>
    <p:sldId id="297" r:id="rId9"/>
    <p:sldId id="298" r:id="rId10"/>
    <p:sldId id="257" r:id="rId11"/>
    <p:sldId id="256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70" r:id="rId20"/>
    <p:sldId id="294" r:id="rId2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606" autoAdjust="0"/>
    <p:restoredTop sz="87361" autoAdjust="0"/>
  </p:normalViewPr>
  <p:slideViewPr>
    <p:cSldViewPr snapToGrid="0">
      <p:cViewPr varScale="1">
        <p:scale>
          <a:sx n="101" d="100"/>
          <a:sy n="101" d="100"/>
        </p:scale>
        <p:origin x="-1140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552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5F2783-5A59-42E0-912F-92F2AE699C0C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3231517A-C1F7-4CEE-827F-EC11E515275C}">
      <dgm:prSet phldrT="[Szöveg]" custT="1"/>
      <dgm:spPr/>
      <dgm:t>
        <a:bodyPr/>
        <a:lstStyle/>
        <a:p>
          <a:r>
            <a:rPr lang="hu-HU" sz="1800" b="1" dirty="0" smtClean="0">
              <a:solidFill>
                <a:schemeClr val="tx1"/>
              </a:solidFill>
            </a:rPr>
            <a:t>Akkreditációs </a:t>
          </a:r>
          <a:r>
            <a:rPr lang="hu-HU" sz="1800" dirty="0" smtClean="0">
              <a:solidFill>
                <a:schemeClr val="tx1"/>
              </a:solidFill>
            </a:rPr>
            <a:t>követelmények – nyilvántartásba </a:t>
          </a:r>
          <a:r>
            <a:rPr lang="hu-HU" sz="1800" dirty="0" smtClean="0">
              <a:solidFill>
                <a:schemeClr val="tx1"/>
              </a:solidFill>
            </a:rPr>
            <a:t>vétel, elektronikus ügyintézés </a:t>
          </a:r>
          <a:r>
            <a:rPr lang="hu-HU" sz="1800" b="1" dirty="0" smtClean="0">
              <a:solidFill>
                <a:schemeClr val="tx1"/>
              </a:solidFill>
            </a:rPr>
            <a:t>AKKRED modul</a:t>
          </a:r>
          <a:endParaRPr lang="hu-HU" sz="1800" b="1" dirty="0" smtClean="0">
            <a:solidFill>
              <a:schemeClr val="tx1"/>
            </a:solidFill>
          </a:endParaRPr>
        </a:p>
      </dgm:t>
    </dgm:pt>
    <dgm:pt modelId="{7D795D07-AAAB-49F6-B8EB-62A7A5BB69B6}" type="parTrans" cxnId="{E06031A4-A648-4F96-9D54-1EBA54E29332}">
      <dgm:prSet/>
      <dgm:spPr/>
      <dgm:t>
        <a:bodyPr/>
        <a:lstStyle/>
        <a:p>
          <a:endParaRPr lang="hu-HU"/>
        </a:p>
      </dgm:t>
    </dgm:pt>
    <dgm:pt modelId="{3374EE95-C3BA-4346-BA7C-8F1B56ACF246}" type="sibTrans" cxnId="{E06031A4-A648-4F96-9D54-1EBA54E29332}">
      <dgm:prSet/>
      <dgm:spPr/>
      <dgm:t>
        <a:bodyPr/>
        <a:lstStyle/>
        <a:p>
          <a:endParaRPr lang="hu-HU"/>
        </a:p>
      </dgm:t>
    </dgm:pt>
    <dgm:pt modelId="{63B136C5-D71A-41E0-B38F-D21B8A5ADC48}">
      <dgm:prSet phldrT="[Szöveg]" custT="1"/>
      <dgm:spPr/>
      <dgm:t>
        <a:bodyPr/>
        <a:lstStyle/>
        <a:p>
          <a:r>
            <a:rPr lang="hu-HU" sz="1800" b="1" dirty="0" smtClean="0">
              <a:solidFill>
                <a:schemeClr val="tx1"/>
              </a:solidFill>
            </a:rPr>
            <a:t>Költségvetési támogatás </a:t>
          </a:r>
          <a:r>
            <a:rPr lang="hu-HU" sz="1800" dirty="0" smtClean="0">
              <a:solidFill>
                <a:schemeClr val="tx1"/>
              </a:solidFill>
            </a:rPr>
            <a:t>(bér-dologi kiadások) – </a:t>
          </a:r>
          <a:r>
            <a:rPr lang="hu-HU" sz="1800" b="0" dirty="0" smtClean="0">
              <a:solidFill>
                <a:schemeClr val="tx1"/>
              </a:solidFill>
            </a:rPr>
            <a:t>pályázat, szerződéskötés, igénykezelés = </a:t>
          </a:r>
          <a:r>
            <a:rPr lang="hu-HU" sz="1800" b="1" dirty="0" smtClean="0">
              <a:solidFill>
                <a:schemeClr val="tx1"/>
              </a:solidFill>
            </a:rPr>
            <a:t>IKR modul</a:t>
          </a:r>
          <a:endParaRPr lang="hu-HU" sz="1800" b="1" dirty="0" smtClean="0">
            <a:solidFill>
              <a:schemeClr val="tx1"/>
            </a:solidFill>
          </a:endParaRPr>
        </a:p>
      </dgm:t>
    </dgm:pt>
    <dgm:pt modelId="{480D9871-0C6A-4786-A4BF-F2D9C68AAE22}" type="parTrans" cxnId="{232BA9F7-4C69-483B-9A3A-08E92B30FE0C}">
      <dgm:prSet/>
      <dgm:spPr/>
      <dgm:t>
        <a:bodyPr/>
        <a:lstStyle/>
        <a:p>
          <a:endParaRPr lang="hu-HU"/>
        </a:p>
      </dgm:t>
    </dgm:pt>
    <dgm:pt modelId="{EA04C320-8580-42F2-86CE-09A1D63F1B2C}" type="sibTrans" cxnId="{232BA9F7-4C69-483B-9A3A-08E92B30FE0C}">
      <dgm:prSet/>
      <dgm:spPr/>
      <dgm:t>
        <a:bodyPr/>
        <a:lstStyle/>
        <a:p>
          <a:endParaRPr lang="hu-HU"/>
        </a:p>
      </dgm:t>
    </dgm:pt>
    <dgm:pt modelId="{A005F29E-4541-4329-9CD6-11D701FDD2E4}">
      <dgm:prSet phldrT="[Szöveg]" custT="1"/>
      <dgm:spPr/>
      <dgm:t>
        <a:bodyPr/>
        <a:lstStyle/>
        <a:p>
          <a:r>
            <a:rPr lang="hu-HU" sz="1400" b="1" dirty="0" smtClean="0"/>
            <a:t> </a:t>
          </a:r>
          <a:r>
            <a:rPr lang="hu-HU" sz="1800" b="1" dirty="0" smtClean="0">
              <a:solidFill>
                <a:schemeClr val="tx1"/>
              </a:solidFill>
            </a:rPr>
            <a:t>Munkáltatók ellenőrzése </a:t>
          </a:r>
          <a:endParaRPr lang="hu-HU" sz="1800" b="1" dirty="0" smtClean="0">
            <a:solidFill>
              <a:schemeClr val="tx1"/>
            </a:solidFill>
          </a:endParaRPr>
        </a:p>
        <a:p>
          <a:r>
            <a:rPr lang="hu-HU" sz="1800" b="0" dirty="0" smtClean="0">
              <a:solidFill>
                <a:schemeClr val="tx1"/>
              </a:solidFill>
            </a:rPr>
            <a:t>– </a:t>
          </a:r>
          <a:r>
            <a:rPr lang="hu-HU" sz="1800" b="0" dirty="0" smtClean="0">
              <a:solidFill>
                <a:schemeClr val="tx1"/>
              </a:solidFill>
            </a:rPr>
            <a:t>rehabilitációs ellenőrök </a:t>
          </a:r>
          <a:r>
            <a:rPr lang="hu-HU" sz="1800" b="0" dirty="0" smtClean="0">
              <a:solidFill>
                <a:schemeClr val="tx1"/>
              </a:solidFill>
            </a:rPr>
            <a:t>7 régióban = szakmai </a:t>
          </a:r>
          <a:r>
            <a:rPr lang="hu-HU" sz="1800" b="0" dirty="0" smtClean="0">
              <a:solidFill>
                <a:schemeClr val="tx1"/>
              </a:solidFill>
            </a:rPr>
            <a:t>ellenőrzés, </a:t>
          </a:r>
          <a:endParaRPr lang="hu-HU" sz="1800" b="0" dirty="0" smtClean="0">
            <a:solidFill>
              <a:schemeClr val="tx1"/>
            </a:solidFill>
          </a:endParaRPr>
        </a:p>
        <a:p>
          <a:r>
            <a:rPr lang="hu-HU" sz="1800" b="0" dirty="0" smtClean="0">
              <a:solidFill>
                <a:schemeClr val="tx1"/>
              </a:solidFill>
            </a:rPr>
            <a:t>- MÁK </a:t>
          </a:r>
          <a:r>
            <a:rPr lang="hu-HU" sz="1800" b="0" dirty="0" smtClean="0">
              <a:solidFill>
                <a:schemeClr val="tx1"/>
              </a:solidFill>
            </a:rPr>
            <a:t>Területi Irodái </a:t>
          </a:r>
          <a:r>
            <a:rPr lang="hu-HU" sz="1800" b="0" dirty="0" smtClean="0">
              <a:solidFill>
                <a:schemeClr val="tx1"/>
              </a:solidFill>
            </a:rPr>
            <a:t>= pénzügyi </a:t>
          </a:r>
          <a:r>
            <a:rPr lang="hu-HU" sz="1800" b="0" dirty="0" smtClean="0">
              <a:solidFill>
                <a:schemeClr val="tx1"/>
              </a:solidFill>
            </a:rPr>
            <a:t>ellenőrzés</a:t>
          </a:r>
          <a:endParaRPr lang="hu-HU" sz="1800" b="0" dirty="0">
            <a:solidFill>
              <a:schemeClr val="tx1"/>
            </a:solidFill>
          </a:endParaRPr>
        </a:p>
      </dgm:t>
    </dgm:pt>
    <dgm:pt modelId="{1201A1E1-F0E7-4B92-B591-1E58BAA9D7C9}" type="parTrans" cxnId="{30220C51-CFB4-4B95-9617-D460E36AA5FB}">
      <dgm:prSet/>
      <dgm:spPr/>
      <dgm:t>
        <a:bodyPr/>
        <a:lstStyle/>
        <a:p>
          <a:endParaRPr lang="hu-HU"/>
        </a:p>
      </dgm:t>
    </dgm:pt>
    <dgm:pt modelId="{371EDD70-3B2F-494D-9FEE-ABE85AB7C347}" type="sibTrans" cxnId="{30220C51-CFB4-4B95-9617-D460E36AA5FB}">
      <dgm:prSet/>
      <dgm:spPr/>
      <dgm:t>
        <a:bodyPr/>
        <a:lstStyle/>
        <a:p>
          <a:endParaRPr lang="hu-HU"/>
        </a:p>
      </dgm:t>
    </dgm:pt>
    <dgm:pt modelId="{077A7AD9-F637-4DDD-80C3-4803D74F2879}">
      <dgm:prSet phldrT="[Szöveg]" custT="1"/>
      <dgm:spPr/>
      <dgm:t>
        <a:bodyPr/>
        <a:lstStyle/>
        <a:p>
          <a:r>
            <a:rPr lang="hu-HU" sz="1800" b="1" dirty="0" smtClean="0">
              <a:solidFill>
                <a:schemeClr val="tx1"/>
              </a:solidFill>
            </a:rPr>
            <a:t>Foglalkozási rehabilitációs szolgáltatók </a:t>
          </a:r>
          <a:r>
            <a:rPr lang="hu-HU" sz="1800" b="0" dirty="0" smtClean="0">
              <a:solidFill>
                <a:schemeClr val="tx1"/>
              </a:solidFill>
            </a:rPr>
            <a:t>akkreditációja, </a:t>
          </a:r>
          <a:r>
            <a:rPr lang="hu-HU" sz="1800" b="0" dirty="0" smtClean="0">
              <a:solidFill>
                <a:schemeClr val="tx1"/>
              </a:solidFill>
            </a:rPr>
            <a:t>ellenőrzése</a:t>
          </a:r>
          <a:endParaRPr lang="hu-HU" sz="1800" b="0" dirty="0">
            <a:solidFill>
              <a:schemeClr val="tx1"/>
            </a:solidFill>
          </a:endParaRPr>
        </a:p>
      </dgm:t>
    </dgm:pt>
    <dgm:pt modelId="{03BB8A0D-D5DD-45B0-BBCC-AA53BEAE1370}" type="parTrans" cxnId="{227AE590-7167-4166-8CDF-FE2A2A9D5D15}">
      <dgm:prSet/>
      <dgm:spPr/>
      <dgm:t>
        <a:bodyPr/>
        <a:lstStyle/>
        <a:p>
          <a:endParaRPr lang="hu-HU"/>
        </a:p>
      </dgm:t>
    </dgm:pt>
    <dgm:pt modelId="{8ABECE93-6588-4954-895A-17A0FB5A77E6}" type="sibTrans" cxnId="{227AE590-7167-4166-8CDF-FE2A2A9D5D15}">
      <dgm:prSet/>
      <dgm:spPr/>
      <dgm:t>
        <a:bodyPr/>
        <a:lstStyle/>
        <a:p>
          <a:endParaRPr lang="hu-HU"/>
        </a:p>
      </dgm:t>
    </dgm:pt>
    <dgm:pt modelId="{D3D6FE9A-3AF6-4051-9B1B-10826479E7E0}" type="pres">
      <dgm:prSet presAssocID="{615F2783-5A59-42E0-912F-92F2AE699C0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D631E667-6F97-4570-9C28-82BE718766C0}" type="pres">
      <dgm:prSet presAssocID="{3231517A-C1F7-4CEE-827F-EC11E515275C}" presName="parentLin" presStyleCnt="0"/>
      <dgm:spPr/>
    </dgm:pt>
    <dgm:pt modelId="{E979FCF0-5BD7-4859-A076-0F2724951F6B}" type="pres">
      <dgm:prSet presAssocID="{3231517A-C1F7-4CEE-827F-EC11E515275C}" presName="parentLeftMargin" presStyleLbl="node1" presStyleIdx="0" presStyleCnt="4"/>
      <dgm:spPr/>
      <dgm:t>
        <a:bodyPr/>
        <a:lstStyle/>
        <a:p>
          <a:endParaRPr lang="hu-HU"/>
        </a:p>
      </dgm:t>
    </dgm:pt>
    <dgm:pt modelId="{E15D38F0-F652-4CF8-9C06-7AAE3011621F}" type="pres">
      <dgm:prSet presAssocID="{3231517A-C1F7-4CEE-827F-EC11E515275C}" presName="parentText" presStyleLbl="node1" presStyleIdx="0" presStyleCnt="4" custScaleX="108047" custScaleY="142871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D1DB28E-B473-4B05-8181-B8C2724A2DE0}" type="pres">
      <dgm:prSet presAssocID="{3231517A-C1F7-4CEE-827F-EC11E515275C}" presName="negativeSpace" presStyleCnt="0"/>
      <dgm:spPr/>
    </dgm:pt>
    <dgm:pt modelId="{C8EB9C65-23F1-4C6D-A50D-9EBFDE5773CE}" type="pres">
      <dgm:prSet presAssocID="{3231517A-C1F7-4CEE-827F-EC11E515275C}" presName="childText" presStyleLbl="conFgAcc1" presStyleIdx="0" presStyleCnt="4">
        <dgm:presLayoutVars>
          <dgm:bulletEnabled val="1"/>
        </dgm:presLayoutVars>
      </dgm:prSet>
      <dgm:spPr/>
    </dgm:pt>
    <dgm:pt modelId="{9B998FE6-86E1-4EA3-B1F2-D2E35AC59601}" type="pres">
      <dgm:prSet presAssocID="{3374EE95-C3BA-4346-BA7C-8F1B56ACF246}" presName="spaceBetweenRectangles" presStyleCnt="0"/>
      <dgm:spPr/>
    </dgm:pt>
    <dgm:pt modelId="{DAFC6135-0E25-406B-AF26-F9D40446AD9E}" type="pres">
      <dgm:prSet presAssocID="{63B136C5-D71A-41E0-B38F-D21B8A5ADC48}" presName="parentLin" presStyleCnt="0"/>
      <dgm:spPr/>
    </dgm:pt>
    <dgm:pt modelId="{9B6D0EC7-33EA-47D3-A7F9-822D7876BD26}" type="pres">
      <dgm:prSet presAssocID="{63B136C5-D71A-41E0-B38F-D21B8A5ADC48}" presName="parentLeftMargin" presStyleLbl="node1" presStyleIdx="0" presStyleCnt="4"/>
      <dgm:spPr/>
      <dgm:t>
        <a:bodyPr/>
        <a:lstStyle/>
        <a:p>
          <a:endParaRPr lang="hu-HU"/>
        </a:p>
      </dgm:t>
    </dgm:pt>
    <dgm:pt modelId="{496B4BE4-0A69-48E4-8BC5-BF10CD94F47A}" type="pres">
      <dgm:prSet presAssocID="{63B136C5-D71A-41E0-B38F-D21B8A5ADC48}" presName="parentText" presStyleLbl="node1" presStyleIdx="1" presStyleCnt="4" custScaleX="108776" custScaleY="184223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67BD664-5426-4893-A5BE-9AE3E9073DB2}" type="pres">
      <dgm:prSet presAssocID="{63B136C5-D71A-41E0-B38F-D21B8A5ADC48}" presName="negativeSpace" presStyleCnt="0"/>
      <dgm:spPr/>
    </dgm:pt>
    <dgm:pt modelId="{E372D275-047B-44BF-A417-E4DFD79BCE62}" type="pres">
      <dgm:prSet presAssocID="{63B136C5-D71A-41E0-B38F-D21B8A5ADC48}" presName="childText" presStyleLbl="conFgAcc1" presStyleIdx="1" presStyleCnt="4">
        <dgm:presLayoutVars>
          <dgm:bulletEnabled val="1"/>
        </dgm:presLayoutVars>
      </dgm:prSet>
      <dgm:spPr/>
    </dgm:pt>
    <dgm:pt modelId="{C88F996D-2CB9-4C42-8D0C-FB7C086CE434}" type="pres">
      <dgm:prSet presAssocID="{EA04C320-8580-42F2-86CE-09A1D63F1B2C}" presName="spaceBetweenRectangles" presStyleCnt="0"/>
      <dgm:spPr/>
    </dgm:pt>
    <dgm:pt modelId="{A757D9C4-2000-4B67-9D84-627C7B646D93}" type="pres">
      <dgm:prSet presAssocID="{A005F29E-4541-4329-9CD6-11D701FDD2E4}" presName="parentLin" presStyleCnt="0"/>
      <dgm:spPr/>
    </dgm:pt>
    <dgm:pt modelId="{D78FF8C7-B73F-4715-9B1A-BCD2CC8376EB}" type="pres">
      <dgm:prSet presAssocID="{A005F29E-4541-4329-9CD6-11D701FDD2E4}" presName="parentLeftMargin" presStyleLbl="node1" presStyleIdx="1" presStyleCnt="4"/>
      <dgm:spPr/>
      <dgm:t>
        <a:bodyPr/>
        <a:lstStyle/>
        <a:p>
          <a:endParaRPr lang="hu-HU"/>
        </a:p>
      </dgm:t>
    </dgm:pt>
    <dgm:pt modelId="{7428299B-0530-4C99-8603-40734790E41C}" type="pres">
      <dgm:prSet presAssocID="{A005F29E-4541-4329-9CD6-11D701FDD2E4}" presName="parentText" presStyleLbl="node1" presStyleIdx="2" presStyleCnt="4" custScaleX="108775" custScaleY="187664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52DD172-5FAB-4589-A512-211C56FC1791}" type="pres">
      <dgm:prSet presAssocID="{A005F29E-4541-4329-9CD6-11D701FDD2E4}" presName="negativeSpace" presStyleCnt="0"/>
      <dgm:spPr/>
    </dgm:pt>
    <dgm:pt modelId="{29075943-6270-488D-9F1C-7685E070104E}" type="pres">
      <dgm:prSet presAssocID="{A005F29E-4541-4329-9CD6-11D701FDD2E4}" presName="childText" presStyleLbl="conFgAcc1" presStyleIdx="2" presStyleCnt="4">
        <dgm:presLayoutVars>
          <dgm:bulletEnabled val="1"/>
        </dgm:presLayoutVars>
      </dgm:prSet>
      <dgm:spPr/>
    </dgm:pt>
    <dgm:pt modelId="{9AC8A391-1372-4EFF-8838-B922A8E8278F}" type="pres">
      <dgm:prSet presAssocID="{371EDD70-3B2F-494D-9FEE-ABE85AB7C347}" presName="spaceBetweenRectangles" presStyleCnt="0"/>
      <dgm:spPr/>
    </dgm:pt>
    <dgm:pt modelId="{566AE72E-9E9E-46F6-A9CF-BC6B734D22F1}" type="pres">
      <dgm:prSet presAssocID="{077A7AD9-F637-4DDD-80C3-4803D74F2879}" presName="parentLin" presStyleCnt="0"/>
      <dgm:spPr/>
    </dgm:pt>
    <dgm:pt modelId="{4F87D907-3572-4D7D-9878-9A42F1072F59}" type="pres">
      <dgm:prSet presAssocID="{077A7AD9-F637-4DDD-80C3-4803D74F2879}" presName="parentLeftMargin" presStyleLbl="node1" presStyleIdx="2" presStyleCnt="4"/>
      <dgm:spPr/>
      <dgm:t>
        <a:bodyPr/>
        <a:lstStyle/>
        <a:p>
          <a:endParaRPr lang="hu-HU"/>
        </a:p>
      </dgm:t>
    </dgm:pt>
    <dgm:pt modelId="{2C6D4965-7477-411B-8F1F-C89926771814}" type="pres">
      <dgm:prSet presAssocID="{077A7AD9-F637-4DDD-80C3-4803D74F2879}" presName="parentText" presStyleLbl="node1" presStyleIdx="3" presStyleCnt="4" custScaleX="106546" custLinFactNeighborX="10029" custLinFactNeighborY="-5991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2807A6B-BBC5-4117-A47A-C98DDEA5B552}" type="pres">
      <dgm:prSet presAssocID="{077A7AD9-F637-4DDD-80C3-4803D74F2879}" presName="negativeSpace" presStyleCnt="0"/>
      <dgm:spPr/>
    </dgm:pt>
    <dgm:pt modelId="{1110ABA7-2AD7-4598-9E98-2B8D1CA14460}" type="pres">
      <dgm:prSet presAssocID="{077A7AD9-F637-4DDD-80C3-4803D74F287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D184673-B380-4830-880D-3FFBF9EDFFEB}" type="presOf" srcId="{3231517A-C1F7-4CEE-827F-EC11E515275C}" destId="{E979FCF0-5BD7-4859-A076-0F2724951F6B}" srcOrd="0" destOrd="0" presId="urn:microsoft.com/office/officeart/2005/8/layout/list1"/>
    <dgm:cxn modelId="{227AE590-7167-4166-8CDF-FE2A2A9D5D15}" srcId="{615F2783-5A59-42E0-912F-92F2AE699C0C}" destId="{077A7AD9-F637-4DDD-80C3-4803D74F2879}" srcOrd="3" destOrd="0" parTransId="{03BB8A0D-D5DD-45B0-BBCC-AA53BEAE1370}" sibTransId="{8ABECE93-6588-4954-895A-17A0FB5A77E6}"/>
    <dgm:cxn modelId="{69F66F38-4D51-4B2B-AD7A-FE977E014915}" type="presOf" srcId="{077A7AD9-F637-4DDD-80C3-4803D74F2879}" destId="{2C6D4965-7477-411B-8F1F-C89926771814}" srcOrd="1" destOrd="0" presId="urn:microsoft.com/office/officeart/2005/8/layout/list1"/>
    <dgm:cxn modelId="{E06031A4-A648-4F96-9D54-1EBA54E29332}" srcId="{615F2783-5A59-42E0-912F-92F2AE699C0C}" destId="{3231517A-C1F7-4CEE-827F-EC11E515275C}" srcOrd="0" destOrd="0" parTransId="{7D795D07-AAAB-49F6-B8EB-62A7A5BB69B6}" sibTransId="{3374EE95-C3BA-4346-BA7C-8F1B56ACF246}"/>
    <dgm:cxn modelId="{30220C51-CFB4-4B95-9617-D460E36AA5FB}" srcId="{615F2783-5A59-42E0-912F-92F2AE699C0C}" destId="{A005F29E-4541-4329-9CD6-11D701FDD2E4}" srcOrd="2" destOrd="0" parTransId="{1201A1E1-F0E7-4B92-B591-1E58BAA9D7C9}" sibTransId="{371EDD70-3B2F-494D-9FEE-ABE85AB7C347}"/>
    <dgm:cxn modelId="{8528E066-C844-43FE-B335-55D642C49CF8}" type="presOf" srcId="{615F2783-5A59-42E0-912F-92F2AE699C0C}" destId="{D3D6FE9A-3AF6-4051-9B1B-10826479E7E0}" srcOrd="0" destOrd="0" presId="urn:microsoft.com/office/officeart/2005/8/layout/list1"/>
    <dgm:cxn modelId="{04BB2AEB-70D7-4987-8595-675175528926}" type="presOf" srcId="{077A7AD9-F637-4DDD-80C3-4803D74F2879}" destId="{4F87D907-3572-4D7D-9878-9A42F1072F59}" srcOrd="0" destOrd="0" presId="urn:microsoft.com/office/officeart/2005/8/layout/list1"/>
    <dgm:cxn modelId="{ECE2F851-93F3-472C-B95E-CB11985F2063}" type="presOf" srcId="{63B136C5-D71A-41E0-B38F-D21B8A5ADC48}" destId="{9B6D0EC7-33EA-47D3-A7F9-822D7876BD26}" srcOrd="0" destOrd="0" presId="urn:microsoft.com/office/officeart/2005/8/layout/list1"/>
    <dgm:cxn modelId="{232BA9F7-4C69-483B-9A3A-08E92B30FE0C}" srcId="{615F2783-5A59-42E0-912F-92F2AE699C0C}" destId="{63B136C5-D71A-41E0-B38F-D21B8A5ADC48}" srcOrd="1" destOrd="0" parTransId="{480D9871-0C6A-4786-A4BF-F2D9C68AAE22}" sibTransId="{EA04C320-8580-42F2-86CE-09A1D63F1B2C}"/>
    <dgm:cxn modelId="{F0CABA04-A0FD-45E8-8DA6-30736580C7A3}" type="presOf" srcId="{A005F29E-4541-4329-9CD6-11D701FDD2E4}" destId="{7428299B-0530-4C99-8603-40734790E41C}" srcOrd="1" destOrd="0" presId="urn:microsoft.com/office/officeart/2005/8/layout/list1"/>
    <dgm:cxn modelId="{542B2580-373A-4F90-A20B-B5A3A52F8AF6}" type="presOf" srcId="{A005F29E-4541-4329-9CD6-11D701FDD2E4}" destId="{D78FF8C7-B73F-4715-9B1A-BCD2CC8376EB}" srcOrd="0" destOrd="0" presId="urn:microsoft.com/office/officeart/2005/8/layout/list1"/>
    <dgm:cxn modelId="{682F7EC9-A3AF-428E-BC9A-49EA8506583F}" type="presOf" srcId="{63B136C5-D71A-41E0-B38F-D21B8A5ADC48}" destId="{496B4BE4-0A69-48E4-8BC5-BF10CD94F47A}" srcOrd="1" destOrd="0" presId="urn:microsoft.com/office/officeart/2005/8/layout/list1"/>
    <dgm:cxn modelId="{67ACDC3E-D577-4917-ABAD-807CB724869A}" type="presOf" srcId="{3231517A-C1F7-4CEE-827F-EC11E515275C}" destId="{E15D38F0-F652-4CF8-9C06-7AAE3011621F}" srcOrd="1" destOrd="0" presId="urn:microsoft.com/office/officeart/2005/8/layout/list1"/>
    <dgm:cxn modelId="{989315BB-FEF9-4EA1-AE88-A2F8BDEC920E}" type="presParOf" srcId="{D3D6FE9A-3AF6-4051-9B1B-10826479E7E0}" destId="{D631E667-6F97-4570-9C28-82BE718766C0}" srcOrd="0" destOrd="0" presId="urn:microsoft.com/office/officeart/2005/8/layout/list1"/>
    <dgm:cxn modelId="{4E0F13F1-643B-4B3A-A8FA-54D853F6E665}" type="presParOf" srcId="{D631E667-6F97-4570-9C28-82BE718766C0}" destId="{E979FCF0-5BD7-4859-A076-0F2724951F6B}" srcOrd="0" destOrd="0" presId="urn:microsoft.com/office/officeart/2005/8/layout/list1"/>
    <dgm:cxn modelId="{911F5470-3876-4A21-864C-64FF776B9F22}" type="presParOf" srcId="{D631E667-6F97-4570-9C28-82BE718766C0}" destId="{E15D38F0-F652-4CF8-9C06-7AAE3011621F}" srcOrd="1" destOrd="0" presId="urn:microsoft.com/office/officeart/2005/8/layout/list1"/>
    <dgm:cxn modelId="{459048FD-2B64-42D0-AB02-6FE9E34290B5}" type="presParOf" srcId="{D3D6FE9A-3AF6-4051-9B1B-10826479E7E0}" destId="{0D1DB28E-B473-4B05-8181-B8C2724A2DE0}" srcOrd="1" destOrd="0" presId="urn:microsoft.com/office/officeart/2005/8/layout/list1"/>
    <dgm:cxn modelId="{30E591EF-D86A-434C-AC53-E2DBF3DE74BC}" type="presParOf" srcId="{D3D6FE9A-3AF6-4051-9B1B-10826479E7E0}" destId="{C8EB9C65-23F1-4C6D-A50D-9EBFDE5773CE}" srcOrd="2" destOrd="0" presId="urn:microsoft.com/office/officeart/2005/8/layout/list1"/>
    <dgm:cxn modelId="{F185D4AD-1D6A-4C74-A2AB-00594DF60D3C}" type="presParOf" srcId="{D3D6FE9A-3AF6-4051-9B1B-10826479E7E0}" destId="{9B998FE6-86E1-4EA3-B1F2-D2E35AC59601}" srcOrd="3" destOrd="0" presId="urn:microsoft.com/office/officeart/2005/8/layout/list1"/>
    <dgm:cxn modelId="{568A5970-2DC9-4DC0-90A0-79AF93E76955}" type="presParOf" srcId="{D3D6FE9A-3AF6-4051-9B1B-10826479E7E0}" destId="{DAFC6135-0E25-406B-AF26-F9D40446AD9E}" srcOrd="4" destOrd="0" presId="urn:microsoft.com/office/officeart/2005/8/layout/list1"/>
    <dgm:cxn modelId="{D74A4DF1-8EB0-4027-B0DE-D62A090BEE51}" type="presParOf" srcId="{DAFC6135-0E25-406B-AF26-F9D40446AD9E}" destId="{9B6D0EC7-33EA-47D3-A7F9-822D7876BD26}" srcOrd="0" destOrd="0" presId="urn:microsoft.com/office/officeart/2005/8/layout/list1"/>
    <dgm:cxn modelId="{B989F94E-59D1-4106-81F6-C0A003521DAB}" type="presParOf" srcId="{DAFC6135-0E25-406B-AF26-F9D40446AD9E}" destId="{496B4BE4-0A69-48E4-8BC5-BF10CD94F47A}" srcOrd="1" destOrd="0" presId="urn:microsoft.com/office/officeart/2005/8/layout/list1"/>
    <dgm:cxn modelId="{75355376-65FF-41FA-880D-6D162BAA4F26}" type="presParOf" srcId="{D3D6FE9A-3AF6-4051-9B1B-10826479E7E0}" destId="{C67BD664-5426-4893-A5BE-9AE3E9073DB2}" srcOrd="5" destOrd="0" presId="urn:microsoft.com/office/officeart/2005/8/layout/list1"/>
    <dgm:cxn modelId="{F84DC68C-4273-45D7-8A82-9B54CA1D1EB7}" type="presParOf" srcId="{D3D6FE9A-3AF6-4051-9B1B-10826479E7E0}" destId="{E372D275-047B-44BF-A417-E4DFD79BCE62}" srcOrd="6" destOrd="0" presId="urn:microsoft.com/office/officeart/2005/8/layout/list1"/>
    <dgm:cxn modelId="{A845D482-03DB-4E21-9364-679BEF0C5538}" type="presParOf" srcId="{D3D6FE9A-3AF6-4051-9B1B-10826479E7E0}" destId="{C88F996D-2CB9-4C42-8D0C-FB7C086CE434}" srcOrd="7" destOrd="0" presId="urn:microsoft.com/office/officeart/2005/8/layout/list1"/>
    <dgm:cxn modelId="{BD76E3EB-9C2B-46ED-8BC4-A2CCA7414F81}" type="presParOf" srcId="{D3D6FE9A-3AF6-4051-9B1B-10826479E7E0}" destId="{A757D9C4-2000-4B67-9D84-627C7B646D93}" srcOrd="8" destOrd="0" presId="urn:microsoft.com/office/officeart/2005/8/layout/list1"/>
    <dgm:cxn modelId="{DD6FC81B-7266-4FA7-BC19-4D61910C23A9}" type="presParOf" srcId="{A757D9C4-2000-4B67-9D84-627C7B646D93}" destId="{D78FF8C7-B73F-4715-9B1A-BCD2CC8376EB}" srcOrd="0" destOrd="0" presId="urn:microsoft.com/office/officeart/2005/8/layout/list1"/>
    <dgm:cxn modelId="{14E9E376-1604-4958-883A-1F17B990C0CF}" type="presParOf" srcId="{A757D9C4-2000-4B67-9D84-627C7B646D93}" destId="{7428299B-0530-4C99-8603-40734790E41C}" srcOrd="1" destOrd="0" presId="urn:microsoft.com/office/officeart/2005/8/layout/list1"/>
    <dgm:cxn modelId="{4B7F3948-5D87-43C4-99D5-F2F87A51098C}" type="presParOf" srcId="{D3D6FE9A-3AF6-4051-9B1B-10826479E7E0}" destId="{552DD172-5FAB-4589-A512-211C56FC1791}" srcOrd="9" destOrd="0" presId="urn:microsoft.com/office/officeart/2005/8/layout/list1"/>
    <dgm:cxn modelId="{942FAFC3-2B63-4D2A-9D33-E5A8CE5B21B4}" type="presParOf" srcId="{D3D6FE9A-3AF6-4051-9B1B-10826479E7E0}" destId="{29075943-6270-488D-9F1C-7685E070104E}" srcOrd="10" destOrd="0" presId="urn:microsoft.com/office/officeart/2005/8/layout/list1"/>
    <dgm:cxn modelId="{2485E382-5B39-4A5E-8E25-1C136103A4DB}" type="presParOf" srcId="{D3D6FE9A-3AF6-4051-9B1B-10826479E7E0}" destId="{9AC8A391-1372-4EFF-8838-B922A8E8278F}" srcOrd="11" destOrd="0" presId="urn:microsoft.com/office/officeart/2005/8/layout/list1"/>
    <dgm:cxn modelId="{0DA5FBF4-9BDA-436A-894D-5C309BDA24F2}" type="presParOf" srcId="{D3D6FE9A-3AF6-4051-9B1B-10826479E7E0}" destId="{566AE72E-9E9E-46F6-A9CF-BC6B734D22F1}" srcOrd="12" destOrd="0" presId="urn:microsoft.com/office/officeart/2005/8/layout/list1"/>
    <dgm:cxn modelId="{4763678E-2CE1-4763-A0EB-BD1C9DE5AB2C}" type="presParOf" srcId="{566AE72E-9E9E-46F6-A9CF-BC6B734D22F1}" destId="{4F87D907-3572-4D7D-9878-9A42F1072F59}" srcOrd="0" destOrd="0" presId="urn:microsoft.com/office/officeart/2005/8/layout/list1"/>
    <dgm:cxn modelId="{77D8008C-86B6-446A-92D0-15DEE1B04500}" type="presParOf" srcId="{566AE72E-9E9E-46F6-A9CF-BC6B734D22F1}" destId="{2C6D4965-7477-411B-8F1F-C89926771814}" srcOrd="1" destOrd="0" presId="urn:microsoft.com/office/officeart/2005/8/layout/list1"/>
    <dgm:cxn modelId="{51302078-E58E-441D-A5CE-156B5C88B12A}" type="presParOf" srcId="{D3D6FE9A-3AF6-4051-9B1B-10826479E7E0}" destId="{92807A6B-BBC5-4117-A47A-C98DDEA5B552}" srcOrd="13" destOrd="0" presId="urn:microsoft.com/office/officeart/2005/8/layout/list1"/>
    <dgm:cxn modelId="{8FD451F5-9B11-4813-9558-EED93DEF9269}" type="presParOf" srcId="{D3D6FE9A-3AF6-4051-9B1B-10826479E7E0}" destId="{1110ABA7-2AD7-4598-9E98-2B8D1CA14460}" srcOrd="14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7B4CE-D681-48DD-BC95-0B76774DF980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5B16C-1A5A-4527-AA69-910C6D7F144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290553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5B16C-1A5A-4527-AA69-910C6D7F1445}" type="slidenum">
              <a:rPr lang="hu-HU" smtClean="0"/>
              <a:pPr/>
              <a:t>10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134484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dirty="0" smtClean="0"/>
              <a:t>Legjellemzőbb ágazatok:</a:t>
            </a:r>
          </a:p>
          <a:p>
            <a:endParaRPr lang="hu-HU" b="1" dirty="0" smtClean="0"/>
          </a:p>
          <a:p>
            <a:r>
              <a:rPr lang="hu-HU" b="1" dirty="0" smtClean="0"/>
              <a:t>A ruházati termékek ágazatba beletartoznak</a:t>
            </a:r>
            <a:r>
              <a:rPr lang="hu-HU" b="1" baseline="0" dirty="0" smtClean="0"/>
              <a:t> </a:t>
            </a:r>
            <a:r>
              <a:rPr lang="hu-HU" baseline="0" dirty="0" smtClean="0"/>
              <a:t>pl.: bőrruházat, munkaruházat, felső-alsóruházat, egyéb ruházat, egyéb kiegészítők gyártása, egyéb kötött, horgolt termékek gyártása.</a:t>
            </a:r>
          </a:p>
          <a:p>
            <a:r>
              <a:rPr lang="hu-HU" b="1" dirty="0" err="1" smtClean="0"/>
              <a:t>Adminisztrarív-</a:t>
            </a:r>
            <a:r>
              <a:rPr lang="hu-HU" b="1" dirty="0" smtClean="0"/>
              <a:t>,</a:t>
            </a:r>
            <a:r>
              <a:rPr lang="hu-HU" b="1" baseline="0" dirty="0" smtClean="0"/>
              <a:t> kiegészítő egyéb üzleti szolgáltatás </a:t>
            </a:r>
            <a:r>
              <a:rPr lang="hu-HU" b="1" baseline="0" dirty="0" err="1" smtClean="0"/>
              <a:t>pl</a:t>
            </a:r>
            <a:r>
              <a:rPr lang="hu-HU" b="1" baseline="0" dirty="0" smtClean="0"/>
              <a:t>: </a:t>
            </a:r>
            <a:r>
              <a:rPr lang="hu-HU" baseline="0" dirty="0" smtClean="0"/>
              <a:t>csomagolás, fénymásolás, egyéb, üzleti kiegészítő tevékenységek.</a:t>
            </a:r>
          </a:p>
          <a:p>
            <a:r>
              <a:rPr lang="hu-HU" b="1" dirty="0" smtClean="0"/>
              <a:t>Építmény</a:t>
            </a:r>
            <a:r>
              <a:rPr lang="hu-HU" b="1" baseline="0" dirty="0" smtClean="0"/>
              <a:t> üzemeltetés, zöldterület-kezelés: </a:t>
            </a:r>
            <a:r>
              <a:rPr lang="hu-HU" baseline="0" dirty="0" smtClean="0"/>
              <a:t>általános épület takarítás, egyéb épület, ipari takarítás, zöldterület-kezelés,.</a:t>
            </a:r>
          </a:p>
          <a:p>
            <a:r>
              <a:rPr lang="hu-HU" b="1" baseline="0" dirty="0" smtClean="0"/>
              <a:t>Textília gyártása: </a:t>
            </a:r>
            <a:r>
              <a:rPr lang="hu-HU" baseline="0" dirty="0" smtClean="0"/>
              <a:t>Konfekcionált textiláru gyártása (kivéve: ruházat), szőnyeggyártás, kötéláru gyártása, egyéb textiláru gyártása, műszaki textiláru gyártása</a:t>
            </a:r>
          </a:p>
          <a:p>
            <a:endParaRPr lang="hu-HU" baseline="0" dirty="0" smtClean="0"/>
          </a:p>
          <a:p>
            <a:r>
              <a:rPr lang="hu-HU" b="1" baseline="0" dirty="0" smtClean="0"/>
              <a:t>Közepes gyakoriságú ágazatok:</a:t>
            </a:r>
          </a:p>
          <a:p>
            <a:endParaRPr lang="hu-HU" b="1" baseline="0" dirty="0" smtClean="0"/>
          </a:p>
          <a:p>
            <a:r>
              <a:rPr lang="hu-HU" b="0" i="1" baseline="0" dirty="0" smtClean="0"/>
              <a:t>(Azokat gyűjtöttem ki, amelyek összetettek és az elnevezésből nem lehet 100%-osan következtetni az </a:t>
            </a:r>
            <a:r>
              <a:rPr lang="hu-HU" b="0" i="1" baseline="0" dirty="0" err="1" smtClean="0"/>
              <a:t>alágazatokra</a:t>
            </a:r>
            <a:r>
              <a:rPr lang="hu-HU" b="0" i="1" baseline="0" dirty="0" smtClean="0"/>
              <a:t>.)</a:t>
            </a:r>
          </a:p>
          <a:p>
            <a:endParaRPr lang="hu-HU" b="0" baseline="0" dirty="0" smtClean="0"/>
          </a:p>
          <a:p>
            <a:r>
              <a:rPr lang="hu-HU" b="1" baseline="0" dirty="0" smtClean="0"/>
              <a:t>Egyéb feldolgozóipari tevékenység: </a:t>
            </a:r>
            <a:r>
              <a:rPr lang="hu-HU" b="0" baseline="0" dirty="0" smtClean="0"/>
              <a:t>ékszergyártás, divatékszer gyártása, orvosi eszköz gyártása, seprű-, kefegyártás, sportszer-játékgyártás.</a:t>
            </a:r>
          </a:p>
          <a:p>
            <a:r>
              <a:rPr lang="hu-HU" b="1" baseline="0" dirty="0" smtClean="0"/>
              <a:t>Élelmiszergyártás: </a:t>
            </a:r>
            <a:r>
              <a:rPr lang="hu-HU" b="0" baseline="0" dirty="0" smtClean="0"/>
              <a:t>egyéb gyümölcs, zöldségfélék feldolgozása, tartósítása, olaj gyártása, édesség, tésztafélék gyártása, kenyér, friss pékáru gyártása.</a:t>
            </a:r>
          </a:p>
          <a:p>
            <a:r>
              <a:rPr lang="hu-HU" b="1" baseline="0" dirty="0" smtClean="0"/>
              <a:t>Egyéb személyi szolgáltatás:</a:t>
            </a:r>
            <a:r>
              <a:rPr lang="hu-HU" b="0" baseline="0" dirty="0" smtClean="0"/>
              <a:t> textil, szőrme mosása, tisztítása, </a:t>
            </a:r>
            <a:r>
              <a:rPr lang="hu-HU" b="0" baseline="0" dirty="0" err="1" smtClean="0"/>
              <a:t>m.n.s</a:t>
            </a:r>
            <a:r>
              <a:rPr lang="hu-HU" b="0" baseline="0" dirty="0" smtClean="0"/>
              <a:t>. egyéb személyi szolgáltatás (portaszolgálat) fodrászat, temetkezés, temetkezést kiegészítő szolgáltatás</a:t>
            </a:r>
          </a:p>
          <a:p>
            <a:endParaRPr lang="hu-HU" baseline="0" dirty="0" smtClean="0"/>
          </a:p>
          <a:p>
            <a:r>
              <a:rPr lang="hu-HU" b="1" baseline="0" dirty="0" smtClean="0"/>
              <a:t>Legkevésbé jellemző ágazatok:</a:t>
            </a:r>
          </a:p>
          <a:p>
            <a:endParaRPr lang="hu-HU" baseline="0" dirty="0" smtClean="0"/>
          </a:p>
          <a:p>
            <a:r>
              <a:rPr lang="hu-HU" baseline="0" dirty="0" smtClean="0"/>
              <a:t>Nincs külön magyarázatra szükség, az </a:t>
            </a:r>
            <a:r>
              <a:rPr lang="hu-HU" baseline="0" dirty="0" err="1" smtClean="0"/>
              <a:t>ágazaok</a:t>
            </a:r>
            <a:r>
              <a:rPr lang="hu-HU" baseline="0" dirty="0" smtClean="0"/>
              <a:t> elég beszédesek elnevezésükben.</a:t>
            </a:r>
          </a:p>
          <a:p>
            <a:endParaRPr lang="hu-HU" baseline="0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5B16C-1A5A-4527-AA69-910C6D7F1445}" type="slidenum">
              <a:rPr lang="hu-HU" smtClean="0"/>
              <a:pPr/>
              <a:t>11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386278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519397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974058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84023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1297742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47734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1625704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332306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26865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1932473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99204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87905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ACFF-6564-4F99-BB31-AC43BC9B1201}" type="datetimeFigureOut">
              <a:rPr lang="hu-HU" smtClean="0"/>
              <a:pPr/>
              <a:t>2018.06.18.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2205B-C6F4-458B-AE90-FACDE2B0A72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265395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tamogatas@rehab.bfkh.gov.hu" TargetMode="External"/><Relationship Id="rId2" Type="http://schemas.openxmlformats.org/officeDocument/2006/relationships/hyperlink" Target="mailto:akkreditacio@rehab.bfkh.gov.h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6" name="Picture 2" descr="E:\PPT\prezi_borito_v_hatlap_BFKH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661" cy="6858000"/>
          </a:xfrm>
          <a:prstGeom prst="rect">
            <a:avLst/>
          </a:prstGeom>
          <a:noFill/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623392" y="1428736"/>
            <a:ext cx="7395435" cy="3143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hu-HU" sz="4400" b="1" i="1" dirty="0" smtClean="0"/>
              <a:t>Az akkreditált foglalkoztatók igénye a közbeszerzésen való részvételben </a:t>
            </a:r>
          </a:p>
          <a:p>
            <a:pPr lvl="0" algn="ctr">
              <a:spcBef>
                <a:spcPct val="0"/>
              </a:spcBef>
              <a:defRPr/>
            </a:pPr>
            <a:r>
              <a:rPr lang="hu-HU" sz="4400" b="1" i="1" dirty="0" smtClean="0"/>
              <a:t> </a:t>
            </a:r>
            <a:r>
              <a:rPr lang="hu-HU" sz="4400" b="1" dirty="0" smtClean="0"/>
              <a:t> </a:t>
            </a:r>
            <a:endParaRPr kumimoji="0" lang="hu-HU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Tartalom helye 2"/>
          <p:cNvSpPr txBox="1">
            <a:spLocks/>
          </p:cNvSpPr>
          <p:nvPr/>
        </p:nvSpPr>
        <p:spPr>
          <a:xfrm>
            <a:off x="623392" y="3717032"/>
            <a:ext cx="7395435" cy="1212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911424" y="4637988"/>
            <a:ext cx="6327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latin typeface="Arial" pitchFamily="34" charset="0"/>
                <a:cs typeface="Arial" pitchFamily="34" charset="0"/>
              </a:rPr>
              <a:t>Kovács Ibolya főosztályvezető         </a:t>
            </a:r>
            <a:endParaRPr lang="hu-HU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hu-H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2400" b="1" dirty="0" smtClean="0">
                <a:latin typeface="Arial" pitchFamily="34" charset="0"/>
                <a:cs typeface="Arial" pitchFamily="34" charset="0"/>
              </a:rPr>
              <a:t>BFKH Rehabilitációs Főosztály</a:t>
            </a:r>
            <a:endParaRPr lang="hu-H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hu-HU" sz="2400" b="1" dirty="0" smtClean="0">
                <a:latin typeface="+mn-lt"/>
              </a:rPr>
              <a:t>Budapest </a:t>
            </a:r>
            <a:r>
              <a:rPr lang="hu-HU" sz="2400" b="1" dirty="0" smtClean="0">
                <a:latin typeface="+mn-lt"/>
              </a:rPr>
              <a:t>Főváros </a:t>
            </a:r>
            <a:r>
              <a:rPr lang="hu-HU" sz="2400" b="1" dirty="0" smtClean="0">
                <a:latin typeface="+mn-lt"/>
              </a:rPr>
              <a:t>Kormányhivatala</a:t>
            </a:r>
            <a:r>
              <a:rPr lang="hu-HU" sz="2400" b="1" dirty="0" smtClean="0"/>
              <a:t> hatósági </a:t>
            </a:r>
            <a:r>
              <a:rPr lang="hu-HU" sz="2400" b="1" dirty="0" smtClean="0"/>
              <a:t>feladatai</a:t>
            </a:r>
            <a:r>
              <a:rPr lang="hu-HU" sz="2400" b="1" dirty="0" smtClean="0"/>
              <a:t> </a:t>
            </a:r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 smtClean="0"/>
              <a:t>az akkreditált </a:t>
            </a:r>
            <a:r>
              <a:rPr lang="hu-HU" sz="2400" b="1" dirty="0" smtClean="0"/>
              <a:t>munkáltatók, </a:t>
            </a:r>
            <a:r>
              <a:rPr lang="hu-HU" sz="2400" b="1" dirty="0" smtClean="0"/>
              <a:t>szolgáltatók körében</a:t>
            </a:r>
            <a:endParaRPr lang="hu-HU" sz="2400" dirty="0">
              <a:latin typeface="+mn-lt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153639822"/>
              </p:ext>
            </p:extLst>
          </p:nvPr>
        </p:nvGraphicFramePr>
        <p:xfrm>
          <a:off x="952464" y="1643050"/>
          <a:ext cx="10145485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801854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hu-H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Rehabilitációs akkreditáció szabályai</a:t>
            </a:r>
            <a:r>
              <a:rPr lang="hu-H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hu-HU" sz="2800" b="1" dirty="0" smtClean="0">
                <a:latin typeface="Arial" pitchFamily="34" charset="0"/>
                <a:cs typeface="Arial" pitchFamily="34" charset="0"/>
              </a:rPr>
            </a:br>
            <a:r>
              <a:rPr lang="hu-HU" sz="2800" b="1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hu-HU" sz="2800" b="1" dirty="0" smtClean="0">
                <a:latin typeface="Arial" pitchFamily="34" charset="0"/>
                <a:cs typeface="Arial" pitchFamily="34" charset="0"/>
              </a:rPr>
              <a:t>327/2012 (XII.16.) Korm. rendelet alapján </a:t>
            </a:r>
            <a:endParaRPr lang="hu-H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395167"/>
            <a:ext cx="10515600" cy="478179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hu-HU" sz="16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hu-HU" sz="1600" b="1" i="1" smtClean="0">
                <a:latin typeface="Arial" pitchFamily="34" charset="0"/>
                <a:cs typeface="Arial" pitchFamily="34" charset="0"/>
              </a:rPr>
              <a:t>Alapfeltételek: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hu-HU" sz="1600" b="1" i="1" smtClean="0">
                <a:latin typeface="Arial" pitchFamily="34" charset="0"/>
                <a:cs typeface="Arial" pitchFamily="34" charset="0"/>
              </a:rPr>
              <a:t>cégjegyzékbe</a:t>
            </a:r>
            <a:r>
              <a:rPr lang="hu-HU" sz="1600" i="1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600" i="1" smtClean="0">
                <a:latin typeface="Arial" pitchFamily="34" charset="0"/>
                <a:cs typeface="Arial" pitchFamily="34" charset="0"/>
              </a:rPr>
              <a:t>vagy </a:t>
            </a:r>
            <a:r>
              <a:rPr lang="hu-HU" sz="1600" i="1" smtClean="0">
                <a:latin typeface="Arial" pitchFamily="34" charset="0"/>
                <a:cs typeface="Arial" pitchFamily="34" charset="0"/>
              </a:rPr>
              <a:t>nyilvántartásba </a:t>
            </a: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történő </a:t>
            </a:r>
            <a:r>
              <a:rPr lang="hu-HU" sz="1600" i="1" smtClean="0">
                <a:latin typeface="Arial" pitchFamily="34" charset="0"/>
                <a:cs typeface="Arial" pitchFamily="34" charset="0"/>
              </a:rPr>
              <a:t>bejegyzése </a:t>
            </a:r>
            <a:r>
              <a:rPr lang="hu-HU" sz="1600" i="1" smtClean="0">
                <a:latin typeface="Arial" pitchFamily="34" charset="0"/>
                <a:cs typeface="Arial" pitchFamily="34" charset="0"/>
              </a:rPr>
              <a:t>megtörtént,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hu-HU" sz="1600" i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hu-HU" sz="1600" i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munkaviszonyban </a:t>
            </a:r>
            <a:r>
              <a:rPr lang="hu-HU" sz="1600" b="1" i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megváltozott munkaképességű munkavállalóinak </a:t>
            </a:r>
            <a:r>
              <a:rPr lang="hu-HU" sz="1600" i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létszáma a </a:t>
            </a:r>
            <a:r>
              <a:rPr lang="hu-HU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 főt eléri </a:t>
            </a:r>
            <a:r>
              <a:rPr lang="hu-HU" sz="1600" i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vagy </a:t>
            </a:r>
            <a:r>
              <a:rPr lang="hu-HU" sz="1600" i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aránya az összes munkavállalóhoz képest </a:t>
            </a:r>
            <a:r>
              <a:rPr lang="hu-HU" sz="1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hu-HU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25%-ot </a:t>
            </a:r>
            <a:r>
              <a:rPr lang="hu-HU" sz="1600" b="1" i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meghaladja</a:t>
            </a:r>
            <a:r>
              <a:rPr lang="hu-HU" sz="1600" i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hu-HU" sz="1600" b="1" i="1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600" b="1" i="1" dirty="0" smtClean="0">
                <a:latin typeface="Arial" pitchFamily="34" charset="0"/>
                <a:cs typeface="Arial" pitchFamily="34" charset="0"/>
              </a:rPr>
              <a:t>a létesítő </a:t>
            </a:r>
            <a:r>
              <a:rPr lang="hu-HU" sz="1600" b="1" i="1" smtClean="0">
                <a:latin typeface="Arial" pitchFamily="34" charset="0"/>
                <a:cs typeface="Arial" pitchFamily="34" charset="0"/>
              </a:rPr>
              <a:t>okiratában </a:t>
            </a:r>
            <a:r>
              <a:rPr lang="hu-HU" sz="1600" b="1" i="1" smtClean="0">
                <a:latin typeface="Arial" pitchFamily="34" charset="0"/>
                <a:cs typeface="Arial" pitchFamily="34" charset="0"/>
              </a:rPr>
              <a:t>rögzítet célokat  a rehabilitációs </a:t>
            </a: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foglalkoztatás keretében biztosítja</a:t>
            </a:r>
            <a:r>
              <a:rPr lang="hu-HU" sz="1600" i="1" smtClean="0">
                <a:latin typeface="Arial" pitchFamily="34" charset="0"/>
                <a:cs typeface="Arial" pitchFamily="34" charset="0"/>
              </a:rPr>
              <a:t>, </a:t>
            </a:r>
            <a:endParaRPr lang="hu-HU" sz="1600" i="1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hu-HU" sz="1600" b="1" i="1" smtClean="0">
                <a:latin typeface="Arial" pitchFamily="34" charset="0"/>
                <a:cs typeface="Arial" pitchFamily="34" charset="0"/>
              </a:rPr>
              <a:t>nincs</a:t>
            </a:r>
            <a:r>
              <a:rPr lang="hu-HU" sz="1600" i="1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esedékessé </a:t>
            </a:r>
            <a:r>
              <a:rPr lang="hu-HU" sz="1600" i="1" smtClean="0">
                <a:latin typeface="Arial" pitchFamily="34" charset="0"/>
                <a:cs typeface="Arial" pitchFamily="34" charset="0"/>
              </a:rPr>
              <a:t>vált </a:t>
            </a:r>
            <a:r>
              <a:rPr lang="hu-HU" sz="1600" i="1" smtClean="0">
                <a:latin typeface="Arial" pitchFamily="34" charset="0"/>
                <a:cs typeface="Arial" pitchFamily="34" charset="0"/>
              </a:rPr>
              <a:t>és </a:t>
            </a: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meg nem fizetett </a:t>
            </a:r>
            <a:r>
              <a:rPr lang="hu-HU" sz="1600" b="1" i="1" dirty="0" smtClean="0">
                <a:latin typeface="Arial" pitchFamily="34" charset="0"/>
                <a:cs typeface="Arial" pitchFamily="34" charset="0"/>
              </a:rPr>
              <a:t>köztartozása,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hu-HU" sz="1600" b="1" i="1" dirty="0" smtClean="0">
                <a:latin typeface="Arial" pitchFamily="34" charset="0"/>
                <a:cs typeface="Arial" pitchFamily="34" charset="0"/>
              </a:rPr>
              <a:t>Rendelkezik:</a:t>
            </a:r>
          </a:p>
          <a:p>
            <a:pPr lvl="1" algn="just">
              <a:lnSpc>
                <a:spcPts val="1800"/>
              </a:lnSpc>
              <a:spcBef>
                <a:spcPts val="0"/>
              </a:spcBef>
              <a:defRPr/>
            </a:pP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foglalkozási rehabilitációs </a:t>
            </a:r>
            <a:r>
              <a:rPr lang="hu-HU" sz="1600" b="1" i="1" smtClean="0">
                <a:latin typeface="Arial" pitchFamily="34" charset="0"/>
                <a:cs typeface="Arial" pitchFamily="34" charset="0"/>
              </a:rPr>
              <a:t>szakmai </a:t>
            </a:r>
            <a:r>
              <a:rPr lang="hu-HU" sz="1600" b="1" i="1" smtClean="0">
                <a:latin typeface="Arial" pitchFamily="34" charset="0"/>
                <a:cs typeface="Arial" pitchFamily="34" charset="0"/>
              </a:rPr>
              <a:t>programmal</a:t>
            </a:r>
            <a:r>
              <a:rPr lang="hu-HU" sz="1600" i="1" smtClean="0">
                <a:latin typeface="Arial" pitchFamily="34" charset="0"/>
                <a:cs typeface="Arial" pitchFamily="34" charset="0"/>
              </a:rPr>
              <a:t>,</a:t>
            </a:r>
            <a:endParaRPr lang="hu-HU" sz="1600" i="1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ts val="1800"/>
              </a:lnSpc>
              <a:spcBef>
                <a:spcPts val="0"/>
              </a:spcBef>
              <a:defRPr/>
            </a:pPr>
            <a:r>
              <a:rPr lang="hu-HU" sz="1600" b="1" i="1" dirty="0" smtClean="0">
                <a:latin typeface="Arial" pitchFamily="34" charset="0"/>
                <a:cs typeface="Arial" pitchFamily="34" charset="0"/>
              </a:rPr>
              <a:t>személyes rehabilitációs tervek </a:t>
            </a: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elkészítését vállalja,</a:t>
            </a:r>
          </a:p>
          <a:p>
            <a:pPr lvl="1" algn="just">
              <a:lnSpc>
                <a:spcPts val="1800"/>
              </a:lnSpc>
              <a:spcBef>
                <a:spcPts val="0"/>
              </a:spcBef>
              <a:defRPr/>
            </a:pP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600" b="1" i="1" dirty="0" smtClean="0">
                <a:latin typeface="Arial" pitchFamily="34" charset="0"/>
                <a:cs typeface="Arial" pitchFamily="34" charset="0"/>
              </a:rPr>
              <a:t>segítő szolgáltatások </a:t>
            </a: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igénybevételének lehetőségét biztosítja,</a:t>
            </a:r>
          </a:p>
          <a:p>
            <a:pPr lvl="1" algn="just">
              <a:lnSpc>
                <a:spcPts val="1800"/>
              </a:lnSpc>
              <a:spcBef>
                <a:spcPts val="0"/>
              </a:spcBef>
              <a:defRPr/>
            </a:pP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 rehabilitációs </a:t>
            </a:r>
            <a:r>
              <a:rPr lang="hu-HU" sz="1600" b="1" i="1" dirty="0" smtClean="0">
                <a:latin typeface="Arial" pitchFamily="34" charset="0"/>
                <a:cs typeface="Arial" pitchFamily="34" charset="0"/>
              </a:rPr>
              <a:t>tanácsadót, </a:t>
            </a: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rehabilitációs </a:t>
            </a:r>
            <a:r>
              <a:rPr lang="hu-HU" sz="1600" b="1" i="1" smtClean="0">
                <a:latin typeface="Arial" pitchFamily="34" charset="0"/>
                <a:cs typeface="Arial" pitchFamily="34" charset="0"/>
              </a:rPr>
              <a:t>mentort </a:t>
            </a:r>
            <a:r>
              <a:rPr lang="hu-HU" sz="1600" b="1" i="1" smtClean="0">
                <a:latin typeface="Arial" pitchFamily="34" charset="0"/>
                <a:cs typeface="Arial" pitchFamily="34" charset="0"/>
              </a:rPr>
              <a:t> </a:t>
            </a: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foglalkoztat,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hu-HU" sz="1600" b="1" i="1" dirty="0" smtClean="0">
                <a:latin typeface="Arial" pitchFamily="34" charset="0"/>
                <a:cs typeface="Arial" pitchFamily="34" charset="0"/>
              </a:rPr>
              <a:t>Biztosítja:</a:t>
            </a:r>
          </a:p>
          <a:p>
            <a:pPr lvl="1" algn="just">
              <a:lnSpc>
                <a:spcPts val="1800"/>
              </a:lnSpc>
              <a:spcBef>
                <a:spcPts val="0"/>
              </a:spcBef>
              <a:defRPr/>
            </a:pP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a betanított és segédmunka végzésének lehetősége mellett </a:t>
            </a:r>
            <a:r>
              <a:rPr lang="hu-HU" sz="1600" b="1" i="1" dirty="0" smtClean="0">
                <a:latin typeface="Arial" pitchFamily="34" charset="0"/>
                <a:cs typeface="Arial" pitchFamily="34" charset="0"/>
              </a:rPr>
              <a:t>képesítéshez, illetve végzettséghez, képzettséghez kötött munkakörök betöltését is,</a:t>
            </a:r>
          </a:p>
          <a:p>
            <a:pPr lvl="1" algn="just">
              <a:lnSpc>
                <a:spcPts val="1800"/>
              </a:lnSpc>
              <a:spcBef>
                <a:spcPts val="0"/>
              </a:spcBef>
              <a:defRPr/>
            </a:pPr>
            <a:r>
              <a:rPr lang="hu-HU" sz="1600" i="1" dirty="0" smtClean="0">
                <a:latin typeface="Arial" pitchFamily="34" charset="0"/>
                <a:cs typeface="Arial" pitchFamily="34" charset="0"/>
              </a:rPr>
              <a:t>az eredményes rehabilitációhoz - valamint tranzitfoglalkoztatás esetén a nyílt munkaerőpiacra történő sikeres kihelyezéshez  szükséges </a:t>
            </a:r>
            <a:r>
              <a:rPr lang="hu-HU" sz="1600" b="1" i="1" dirty="0" smtClean="0">
                <a:latin typeface="Arial" pitchFamily="34" charset="0"/>
                <a:cs typeface="Arial" pitchFamily="34" charset="0"/>
              </a:rPr>
              <a:t>képzési lehetőségeket saját maga vagy felnőttképzést megvalósító intézmény bevonásával </a:t>
            </a:r>
            <a:r>
              <a:rPr lang="hu-HU" sz="1600" b="1" i="1" smtClean="0">
                <a:latin typeface="Arial" pitchFamily="34" charset="0"/>
                <a:cs typeface="Arial" pitchFamily="34" charset="0"/>
              </a:rPr>
              <a:t>biztosítja </a:t>
            </a:r>
            <a:endParaRPr lang="hu-HU" sz="1600" b="1" i="1" dirty="0" smtClean="0">
              <a:latin typeface="Arial" pitchFamily="34" charset="0"/>
              <a:cs typeface="Arial" pitchFamily="34" charset="0"/>
            </a:endParaRPr>
          </a:p>
          <a:p>
            <a:endParaRPr lang="hu-H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ím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hu-HU" alt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Rehabilitációs akkreditációval rendelkező</a:t>
            </a:r>
            <a:br>
              <a:rPr lang="hu-HU" alt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alt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hu-HU" alt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munkáltatók = 2018 évben 362</a:t>
            </a:r>
            <a:endParaRPr lang="hu-HU" altLang="hu-HU" sz="2000" dirty="0" smtClean="0"/>
          </a:p>
        </p:txBody>
      </p:sp>
      <p:pic>
        <p:nvPicPr>
          <p:cNvPr id="24579" name="Picture 5" descr="C:\Users\vinczei\AppData\Local\Temp\XPgrpwise\5923F68BBUDAPESTBUDAPEST_PO5100138726A12411\IMAGE_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99456" y="1916832"/>
            <a:ext cx="10573627" cy="3816424"/>
          </a:xfrm>
          <a:noFill/>
        </p:spPr>
      </p:pic>
    </p:spTree>
    <p:extLst>
      <p:ext uri="{BB962C8B-B14F-4D97-AF65-F5344CB8AC3E}">
        <p14:creationId xmlns:p14="http://schemas.microsoft.com/office/powerpoint/2010/main" xmlns="" val="147256653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ím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hu-HU" alt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Rehabilitációs akkreditációval rendelkező</a:t>
            </a:r>
            <a:br>
              <a:rPr lang="hu-HU" alt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alt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munkáltatók telephelyek </a:t>
            </a:r>
            <a:r>
              <a:rPr lang="hu-HU" alt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szerint = 2018. évben 1092</a:t>
            </a:r>
            <a:endParaRPr lang="hu-HU" altLang="hu-HU" sz="2000" dirty="0" smtClean="0"/>
          </a:p>
        </p:txBody>
      </p:sp>
      <p:pic>
        <p:nvPicPr>
          <p:cNvPr id="25603" name="Picture 5" descr="C:\Users\vinczei\AppData\Local\Temp\XPgrpwise\5923F68BBUDAPESTBUDAPEST_PO5100138726A12411\IMAGE_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81518" y="1916833"/>
            <a:ext cx="11586633" cy="4680818"/>
          </a:xfrm>
          <a:noFill/>
        </p:spPr>
      </p:pic>
    </p:spTree>
    <p:extLst>
      <p:ext uri="{BB962C8B-B14F-4D97-AF65-F5344CB8AC3E}">
        <p14:creationId xmlns:p14="http://schemas.microsoft.com/office/powerpoint/2010/main" xmlns="" val="124527044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946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hu-HU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Foglalkoztathatóság - támogatás</a:t>
            </a:r>
            <a:endParaRPr lang="hu-H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59876" y="1536569"/>
            <a:ext cx="10922524" cy="477275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hu-HU" b="1" i="1" dirty="0" smtClean="0">
                <a:solidFill>
                  <a:srgbClr val="00B050"/>
                </a:solidFill>
              </a:rPr>
              <a:t>Rehabilitációs </a:t>
            </a:r>
            <a:r>
              <a:rPr lang="hu-HU" b="1" i="1" dirty="0">
                <a:solidFill>
                  <a:srgbClr val="00B050"/>
                </a:solidFill>
              </a:rPr>
              <a:t>foglalkoztatás</a:t>
            </a:r>
            <a:r>
              <a:rPr lang="hu-HU" i="1" dirty="0"/>
              <a:t>:</a:t>
            </a:r>
            <a:r>
              <a:rPr lang="hu-HU" dirty="0"/>
              <a:t> a megváltozott munkaképességű munkavállaló tranzit vagy tartós </a:t>
            </a:r>
            <a:r>
              <a:rPr lang="hu-HU" dirty="0" smtClean="0"/>
              <a:t>foglalkoztatása</a:t>
            </a:r>
          </a:p>
          <a:p>
            <a:pPr>
              <a:buNone/>
            </a:pPr>
            <a:r>
              <a:rPr lang="hu-HU" b="1" dirty="0" smtClean="0"/>
              <a:t>Költségvetési támogatás kizárólag</a:t>
            </a:r>
            <a:r>
              <a:rPr lang="hu-HU" b="1" dirty="0">
                <a:solidFill>
                  <a:srgbClr val="FF0000"/>
                </a:solidFill>
              </a:rPr>
              <a:t> akkreditált munkáltató részére </a:t>
            </a:r>
            <a:r>
              <a:rPr lang="hu-HU" b="1" dirty="0" smtClean="0">
                <a:solidFill>
                  <a:srgbClr val="FF0000"/>
                </a:solidFill>
              </a:rPr>
              <a:t>nyújtható</a:t>
            </a:r>
            <a:r>
              <a:rPr lang="hu-HU" dirty="0" smtClean="0">
                <a:solidFill>
                  <a:srgbClr val="FF0000"/>
                </a:solidFill>
              </a:rPr>
              <a:t>:</a:t>
            </a:r>
            <a:endParaRPr lang="hu-HU" dirty="0"/>
          </a:p>
          <a:p>
            <a:r>
              <a:rPr lang="hu-HU" dirty="0" smtClean="0"/>
              <a:t>a </a:t>
            </a:r>
            <a:r>
              <a:rPr lang="hu-HU" dirty="0"/>
              <a:t>megváltozott munkaképességű munkavállalók rehabilitációs foglalkoztatásához </a:t>
            </a:r>
            <a:r>
              <a:rPr lang="hu-HU" dirty="0" smtClean="0"/>
              <a:t> = </a:t>
            </a:r>
            <a:r>
              <a:rPr lang="hu-HU" b="1" dirty="0" smtClean="0">
                <a:solidFill>
                  <a:srgbClr val="00B050"/>
                </a:solidFill>
              </a:rPr>
              <a:t>egyéni támogatás</a:t>
            </a:r>
            <a:r>
              <a:rPr lang="hu-HU" dirty="0" smtClean="0"/>
              <a:t> (bérköltség </a:t>
            </a:r>
            <a:r>
              <a:rPr lang="hu-HU" dirty="0"/>
              <a:t>és </a:t>
            </a:r>
            <a:r>
              <a:rPr lang="hu-HU" dirty="0" smtClean="0"/>
              <a:t>többletköltség)</a:t>
            </a:r>
            <a:endParaRPr lang="hu-HU" dirty="0"/>
          </a:p>
          <a:p>
            <a:r>
              <a:rPr lang="hu-HU" dirty="0" smtClean="0"/>
              <a:t>munkahely </a:t>
            </a:r>
            <a:r>
              <a:rPr lang="hu-HU" dirty="0"/>
              <a:t>rehabilitációs célú átalakításához </a:t>
            </a:r>
            <a:r>
              <a:rPr lang="hu-HU" dirty="0" smtClean="0"/>
              <a:t> = </a:t>
            </a:r>
            <a:r>
              <a:rPr lang="hu-HU" b="1" dirty="0" smtClean="0">
                <a:solidFill>
                  <a:srgbClr val="00B050"/>
                </a:solidFill>
              </a:rPr>
              <a:t>munkahely-teremtési támogatás</a:t>
            </a:r>
            <a:endParaRPr lang="hu-HU" dirty="0"/>
          </a:p>
          <a:p>
            <a:r>
              <a:rPr lang="hu-HU" b="1" dirty="0">
                <a:solidFill>
                  <a:srgbClr val="00B050"/>
                </a:solidFill>
              </a:rPr>
              <a:t>e</a:t>
            </a:r>
            <a:r>
              <a:rPr lang="hu-HU" b="1" dirty="0" smtClean="0">
                <a:solidFill>
                  <a:srgbClr val="00B050"/>
                </a:solidFill>
              </a:rPr>
              <a:t>gyszeri támogatás -</a:t>
            </a:r>
            <a:r>
              <a:rPr lang="hu-HU" dirty="0" smtClean="0"/>
              <a:t> a december 10.-i </a:t>
            </a:r>
            <a:r>
              <a:rPr lang="hu-HU" dirty="0" smtClean="0"/>
              <a:t>megváltozott munkaképességű munkavállalók </a:t>
            </a:r>
            <a:r>
              <a:rPr lang="hu-HU" dirty="0" smtClean="0"/>
              <a:t>létszám </a:t>
            </a:r>
            <a:r>
              <a:rPr lang="hu-HU" dirty="0" smtClean="0"/>
              <a:t>alapján.</a:t>
            </a:r>
          </a:p>
          <a:p>
            <a:pPr>
              <a:buNone/>
            </a:pPr>
            <a:r>
              <a:rPr lang="hu-HU" dirty="0" smtClean="0"/>
              <a:t>A támogatások </a:t>
            </a:r>
            <a:r>
              <a:rPr lang="hu-HU" dirty="0"/>
              <a:t>forrása a központi </a:t>
            </a:r>
            <a:r>
              <a:rPr lang="hu-HU" dirty="0" smtClean="0"/>
              <a:t>költségvetés = </a:t>
            </a:r>
            <a:r>
              <a:rPr lang="hu-HU" b="1" dirty="0" smtClean="0">
                <a:solidFill>
                  <a:srgbClr val="FF0000"/>
                </a:solidFill>
              </a:rPr>
              <a:t>2018 </a:t>
            </a:r>
            <a:r>
              <a:rPr lang="hu-HU" b="1" dirty="0" smtClean="0">
                <a:solidFill>
                  <a:srgbClr val="FF0000"/>
                </a:solidFill>
              </a:rPr>
              <a:t>év </a:t>
            </a:r>
            <a:r>
              <a:rPr lang="hu-HU" b="1" dirty="0" smtClean="0">
                <a:solidFill>
                  <a:srgbClr val="FF0000"/>
                </a:solidFill>
              </a:rPr>
              <a:t>42,08</a:t>
            </a:r>
            <a:r>
              <a:rPr lang="hu-HU" b="1" dirty="0" smtClean="0">
                <a:solidFill>
                  <a:srgbClr val="FF0000"/>
                </a:solidFill>
              </a:rPr>
              <a:t> </a:t>
            </a:r>
            <a:r>
              <a:rPr lang="hu-HU" b="1" dirty="0" err="1" smtClean="0">
                <a:solidFill>
                  <a:srgbClr val="FF0000"/>
                </a:solidFill>
              </a:rPr>
              <a:t>mrd</a:t>
            </a:r>
            <a:r>
              <a:rPr lang="hu-HU" b="1" dirty="0" smtClean="0">
                <a:solidFill>
                  <a:srgbClr val="FF0000"/>
                </a:solidFill>
              </a:rPr>
              <a:t> Ft</a:t>
            </a:r>
          </a:p>
          <a:p>
            <a:pPr>
              <a:buNone/>
            </a:pPr>
            <a:r>
              <a:rPr lang="hu-HU" dirty="0"/>
              <a:t>Az </a:t>
            </a:r>
            <a:r>
              <a:rPr lang="hu-HU" dirty="0">
                <a:solidFill>
                  <a:srgbClr val="00B050"/>
                </a:solidFill>
              </a:rPr>
              <a:t>egyéni támogatással </a:t>
            </a:r>
            <a:r>
              <a:rPr lang="hu-HU" dirty="0"/>
              <a:t>a megváltozott munkaképességű munkavállaló munkaviszonyban történő, </a:t>
            </a:r>
            <a:r>
              <a:rPr lang="hu-HU" dirty="0" smtClean="0"/>
              <a:t>legfeljebb </a:t>
            </a:r>
            <a:r>
              <a:rPr lang="hu-HU" dirty="0"/>
              <a:t>napi 8 órás </a:t>
            </a:r>
            <a:r>
              <a:rPr lang="hu-HU" dirty="0" smtClean="0"/>
              <a:t>foglalkoztatása </a:t>
            </a:r>
            <a:r>
              <a:rPr lang="hu-HU" dirty="0" smtClean="0"/>
              <a:t>támogatható.</a:t>
            </a:r>
            <a:endParaRPr lang="hu-HU" dirty="0" smtClean="0"/>
          </a:p>
          <a:p>
            <a:pPr>
              <a:buNone/>
            </a:pPr>
            <a:r>
              <a:rPr lang="hu-HU" b="1" dirty="0" smtClean="0">
                <a:solidFill>
                  <a:srgbClr val="FF0000"/>
                </a:solidFill>
              </a:rPr>
              <a:t>2018. </a:t>
            </a:r>
            <a:r>
              <a:rPr lang="hu-HU" b="1" dirty="0">
                <a:solidFill>
                  <a:srgbClr val="FF0000"/>
                </a:solidFill>
              </a:rPr>
              <a:t>é</a:t>
            </a:r>
            <a:r>
              <a:rPr lang="hu-HU" b="1" dirty="0" smtClean="0">
                <a:solidFill>
                  <a:srgbClr val="FF0000"/>
                </a:solidFill>
              </a:rPr>
              <a:t>vben </a:t>
            </a:r>
            <a:r>
              <a:rPr lang="hu-HU" dirty="0" smtClean="0"/>
              <a:t>1 megváltozott munkaképességű munkavállalóra jutó egyéni támogatás </a:t>
            </a:r>
            <a:r>
              <a:rPr lang="hu-HU" b="1" dirty="0" smtClean="0">
                <a:solidFill>
                  <a:srgbClr val="FF0000"/>
                </a:solidFill>
              </a:rPr>
              <a:t>1 </a:t>
            </a:r>
            <a:r>
              <a:rPr lang="hu-HU" b="1" dirty="0" smtClean="0">
                <a:solidFill>
                  <a:srgbClr val="FF0000"/>
                </a:solidFill>
              </a:rPr>
              <a:t>365</a:t>
            </a:r>
            <a:r>
              <a:rPr lang="hu-HU" b="1" dirty="0" smtClean="0">
                <a:solidFill>
                  <a:srgbClr val="FF0000"/>
                </a:solidFill>
              </a:rPr>
              <a:t> </a:t>
            </a:r>
            <a:r>
              <a:rPr lang="hu-HU" b="1" dirty="0" smtClean="0">
                <a:solidFill>
                  <a:srgbClr val="FF0000"/>
                </a:solidFill>
              </a:rPr>
              <a:t>000 Ft/év. </a:t>
            </a:r>
          </a:p>
          <a:p>
            <a:pPr>
              <a:buNone/>
            </a:pPr>
            <a:r>
              <a:rPr lang="hu-HU" dirty="0"/>
              <a:t>A </a:t>
            </a:r>
            <a:r>
              <a:rPr lang="hu-HU" dirty="0" smtClean="0"/>
              <a:t>2018. </a:t>
            </a:r>
            <a:r>
              <a:rPr lang="hu-HU" dirty="0" smtClean="0"/>
              <a:t>évre </a:t>
            </a:r>
            <a:r>
              <a:rPr lang="hu-HU" b="1" dirty="0" smtClean="0">
                <a:solidFill>
                  <a:srgbClr val="00B050"/>
                </a:solidFill>
              </a:rPr>
              <a:t>348 </a:t>
            </a:r>
            <a:r>
              <a:rPr lang="hu-HU" b="1" dirty="0" smtClean="0">
                <a:solidFill>
                  <a:srgbClr val="00B050"/>
                </a:solidFill>
              </a:rPr>
              <a:t>munkáltatóval </a:t>
            </a:r>
            <a:r>
              <a:rPr lang="hu-HU" dirty="0" smtClean="0">
                <a:solidFill>
                  <a:srgbClr val="00B050"/>
                </a:solidFill>
              </a:rPr>
              <a:t>történt szerződéskötés </a:t>
            </a:r>
            <a:r>
              <a:rPr lang="hu-HU" b="1" dirty="0" smtClean="0">
                <a:solidFill>
                  <a:srgbClr val="00B050"/>
                </a:solidFill>
              </a:rPr>
              <a:t>31 294 </a:t>
            </a:r>
            <a:r>
              <a:rPr lang="hu-HU" b="1" dirty="0" smtClean="0">
                <a:solidFill>
                  <a:srgbClr val="00B050"/>
                </a:solidFill>
              </a:rPr>
              <a:t>fő </a:t>
            </a:r>
            <a:r>
              <a:rPr lang="hu-HU" dirty="0" smtClean="0"/>
              <a:t>megváltozott munkaképességű munkavállaló foglalkoztatására.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  <a:p>
            <a:pPr>
              <a:buNone/>
            </a:pPr>
            <a:endParaRPr lang="hu-HU" dirty="0"/>
          </a:p>
          <a:p>
            <a:pPr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417435255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293" y="-404752"/>
            <a:ext cx="11124000" cy="787024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880339" y="1130876"/>
            <a:ext cx="645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3/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23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7705107" y="545820"/>
            <a:ext cx="762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31/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81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9387702" y="1021522"/>
            <a:ext cx="7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29/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100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6673913" y="1454331"/>
            <a:ext cx="733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17/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58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8570560" y="2287198"/>
            <a:ext cx="79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21/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66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6779677" y="3101949"/>
            <a:ext cx="77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37/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88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6022321" y="3222594"/>
            <a:ext cx="828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27/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80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4911021" y="2441087"/>
            <a:ext cx="969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70/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120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7852204" y="3821969"/>
            <a:ext cx="808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17/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67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3507243" y="2204050"/>
            <a:ext cx="653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8/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42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3984818" y="3497123"/>
            <a:ext cx="701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5/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18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5401134" y="4107359"/>
            <a:ext cx="888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12/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46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6705970" y="4601484"/>
            <a:ext cx="794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10/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44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3684842" y="4526362"/>
            <a:ext cx="837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16/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40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3351840" y="5508533"/>
            <a:ext cx="829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24/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78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2528707" y="3033218"/>
            <a:ext cx="66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9/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33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2213511" y="1890139"/>
            <a:ext cx="761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7/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16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1131259" y="3037348"/>
            <a:ext cx="714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6/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39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1350136" y="4057603"/>
            <a:ext cx="863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5/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22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2385172" y="4723143"/>
            <a:ext cx="832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C00000"/>
                </a:solidFill>
              </a:rPr>
              <a:t>8/</a:t>
            </a:r>
            <a:r>
              <a:rPr lang="hu-HU" sz="1400" b="1" dirty="0" smtClean="0">
                <a:solidFill>
                  <a:schemeClr val="accent6">
                    <a:lumMod val="50000"/>
                  </a:schemeClr>
                </a:solidFill>
              </a:rPr>
              <a:t>37</a:t>
            </a:r>
            <a:endParaRPr lang="hu-H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5654800" y="6154502"/>
            <a:ext cx="4376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Akkreditált munkáltatók </a:t>
            </a:r>
            <a:r>
              <a:rPr lang="hu-HU" sz="1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10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akkreditált telephelyek száma</a:t>
            </a:r>
            <a:endParaRPr lang="hu-HU" sz="10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zenkétszög 29"/>
          <p:cNvSpPr/>
          <p:nvPr/>
        </p:nvSpPr>
        <p:spPr>
          <a:xfrm>
            <a:off x="5558723" y="1654985"/>
            <a:ext cx="672648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589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31" name="Tizenkétszög 30"/>
          <p:cNvSpPr/>
          <p:nvPr/>
        </p:nvSpPr>
        <p:spPr>
          <a:xfrm>
            <a:off x="7508234" y="1213046"/>
            <a:ext cx="791086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2169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33" name="Tizenkétszög 32"/>
          <p:cNvSpPr/>
          <p:nvPr/>
        </p:nvSpPr>
        <p:spPr>
          <a:xfrm>
            <a:off x="9275945" y="1629333"/>
            <a:ext cx="785787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2904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34" name="Tizenkétszög 33"/>
          <p:cNvSpPr/>
          <p:nvPr/>
        </p:nvSpPr>
        <p:spPr>
          <a:xfrm>
            <a:off x="6701840" y="1985936"/>
            <a:ext cx="720817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1679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35" name="Tizenkétszög 34"/>
          <p:cNvSpPr/>
          <p:nvPr/>
        </p:nvSpPr>
        <p:spPr>
          <a:xfrm>
            <a:off x="8553626" y="2952788"/>
            <a:ext cx="714103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2275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36" name="Tizenkétszög 35"/>
          <p:cNvSpPr/>
          <p:nvPr/>
        </p:nvSpPr>
        <p:spPr>
          <a:xfrm>
            <a:off x="6990954" y="3377420"/>
            <a:ext cx="781731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2084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37" name="Tizenkétszög 36"/>
          <p:cNvSpPr/>
          <p:nvPr/>
        </p:nvSpPr>
        <p:spPr>
          <a:xfrm>
            <a:off x="7823137" y="4673030"/>
            <a:ext cx="693794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1723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38" name="Tizenkétszög 37"/>
          <p:cNvSpPr/>
          <p:nvPr/>
        </p:nvSpPr>
        <p:spPr>
          <a:xfrm>
            <a:off x="4986779" y="2630080"/>
            <a:ext cx="1489435" cy="63082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Bp-3306 </a:t>
            </a:r>
          </a:p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Pest-1945 </a:t>
            </a:r>
          </a:p>
          <a:p>
            <a:pPr algn="ctr"/>
            <a:r>
              <a:rPr lang="hu-HU" sz="1200" b="1" dirty="0" err="1" smtClean="0">
                <a:solidFill>
                  <a:srgbClr val="FF0000"/>
                </a:solidFill>
              </a:rPr>
              <a:t>Össz</a:t>
            </a:r>
            <a:r>
              <a:rPr lang="hu-HU" sz="1200" b="1" dirty="0" smtClean="0">
                <a:solidFill>
                  <a:srgbClr val="FF0000"/>
                </a:solidFill>
              </a:rPr>
              <a:t>: 5251</a:t>
            </a:r>
            <a:endParaRPr lang="hu-HU" sz="1200" b="1" dirty="0">
              <a:solidFill>
                <a:srgbClr val="FF0000"/>
              </a:solidFill>
            </a:endParaRPr>
          </a:p>
        </p:txBody>
      </p:sp>
      <p:sp>
        <p:nvSpPr>
          <p:cNvPr id="40" name="Tizenkétszög 39"/>
          <p:cNvSpPr/>
          <p:nvPr/>
        </p:nvSpPr>
        <p:spPr>
          <a:xfrm>
            <a:off x="4008188" y="2139736"/>
            <a:ext cx="668271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614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41" name="Tizenkétszög 40"/>
          <p:cNvSpPr/>
          <p:nvPr/>
        </p:nvSpPr>
        <p:spPr>
          <a:xfrm>
            <a:off x="5280668" y="4976076"/>
            <a:ext cx="706228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1261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42" name="Tizenkétszög 41"/>
          <p:cNvSpPr/>
          <p:nvPr/>
        </p:nvSpPr>
        <p:spPr>
          <a:xfrm>
            <a:off x="6740127" y="5217038"/>
            <a:ext cx="753170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1711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43" name="Tizenkétszög 42"/>
          <p:cNvSpPr/>
          <p:nvPr/>
        </p:nvSpPr>
        <p:spPr>
          <a:xfrm>
            <a:off x="4342728" y="3778442"/>
            <a:ext cx="609751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364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44" name="Tizenkétszög 43"/>
          <p:cNvSpPr/>
          <p:nvPr/>
        </p:nvSpPr>
        <p:spPr>
          <a:xfrm>
            <a:off x="2004190" y="2391241"/>
            <a:ext cx="664305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448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45" name="Tizenkétszög 44"/>
          <p:cNvSpPr/>
          <p:nvPr/>
        </p:nvSpPr>
        <p:spPr>
          <a:xfrm>
            <a:off x="1283541" y="3281668"/>
            <a:ext cx="775371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1274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46" name="Tizenkétszög 45"/>
          <p:cNvSpPr/>
          <p:nvPr/>
        </p:nvSpPr>
        <p:spPr>
          <a:xfrm>
            <a:off x="1408275" y="4585922"/>
            <a:ext cx="683472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653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47" name="Tizenkétszög 46"/>
          <p:cNvSpPr/>
          <p:nvPr/>
        </p:nvSpPr>
        <p:spPr>
          <a:xfrm>
            <a:off x="2424336" y="3608468"/>
            <a:ext cx="743799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864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48" name="Tizenkétszög 47"/>
          <p:cNvSpPr/>
          <p:nvPr/>
        </p:nvSpPr>
        <p:spPr>
          <a:xfrm>
            <a:off x="2462924" y="5108368"/>
            <a:ext cx="666625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833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49" name="Tizenkétszög 48"/>
          <p:cNvSpPr/>
          <p:nvPr/>
        </p:nvSpPr>
        <p:spPr>
          <a:xfrm>
            <a:off x="3326155" y="6144369"/>
            <a:ext cx="880539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2219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50" name="Tizenkétszög 49"/>
          <p:cNvSpPr/>
          <p:nvPr/>
        </p:nvSpPr>
        <p:spPr>
          <a:xfrm>
            <a:off x="4137333" y="5070552"/>
            <a:ext cx="624774" cy="322218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 smtClean="0">
                <a:solidFill>
                  <a:schemeClr val="tx1"/>
                </a:solidFill>
              </a:rPr>
              <a:t>896</a:t>
            </a:r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51" name="Tizenkétszög 50"/>
          <p:cNvSpPr/>
          <p:nvPr/>
        </p:nvSpPr>
        <p:spPr>
          <a:xfrm>
            <a:off x="5710955" y="6484940"/>
            <a:ext cx="305223" cy="233841"/>
          </a:xfrm>
          <a:prstGeom prst="dodecagon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200" b="1" dirty="0">
              <a:solidFill>
                <a:schemeClr val="tx1"/>
              </a:solidFill>
            </a:endParaRPr>
          </a:p>
        </p:txBody>
      </p:sp>
      <p:sp>
        <p:nvSpPr>
          <p:cNvPr id="52" name="Szövegdoboz 51"/>
          <p:cNvSpPr txBox="1"/>
          <p:nvPr/>
        </p:nvSpPr>
        <p:spPr>
          <a:xfrm>
            <a:off x="6041285" y="6498565"/>
            <a:ext cx="307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Egyéni foglalkoztatási megállapodások száma</a:t>
            </a:r>
            <a:endParaRPr lang="hu-H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zövegdoboz 53"/>
          <p:cNvSpPr txBox="1"/>
          <p:nvPr/>
        </p:nvSpPr>
        <p:spPr>
          <a:xfrm>
            <a:off x="7989048" y="4129181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Békés</a:t>
            </a:r>
            <a:endParaRPr lang="hu-HU" sz="1000" dirty="0"/>
          </a:p>
        </p:txBody>
      </p:sp>
      <p:sp>
        <p:nvSpPr>
          <p:cNvPr id="55" name="Szövegdoboz 54"/>
          <p:cNvSpPr txBox="1"/>
          <p:nvPr/>
        </p:nvSpPr>
        <p:spPr>
          <a:xfrm>
            <a:off x="8384826" y="2651184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Hajdú-Bihar</a:t>
            </a:r>
            <a:endParaRPr lang="hu-HU" sz="1000" dirty="0"/>
          </a:p>
        </p:txBody>
      </p:sp>
      <p:sp>
        <p:nvSpPr>
          <p:cNvPr id="56" name="Szövegdoboz 55"/>
          <p:cNvSpPr txBox="1"/>
          <p:nvPr/>
        </p:nvSpPr>
        <p:spPr>
          <a:xfrm>
            <a:off x="9067569" y="1315542"/>
            <a:ext cx="1761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Szabolcs-Szatmár-Bereg</a:t>
            </a:r>
            <a:endParaRPr lang="hu-HU" sz="1000" dirty="0"/>
          </a:p>
        </p:txBody>
      </p:sp>
      <p:sp>
        <p:nvSpPr>
          <p:cNvPr id="57" name="Szövegdoboz 56"/>
          <p:cNvSpPr txBox="1"/>
          <p:nvPr/>
        </p:nvSpPr>
        <p:spPr>
          <a:xfrm>
            <a:off x="7646218" y="937814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Borsod</a:t>
            </a:r>
            <a:endParaRPr lang="hu-HU" sz="1000" dirty="0"/>
          </a:p>
        </p:txBody>
      </p:sp>
      <p:sp>
        <p:nvSpPr>
          <p:cNvPr id="58" name="Szövegdoboz 57"/>
          <p:cNvSpPr txBox="1"/>
          <p:nvPr/>
        </p:nvSpPr>
        <p:spPr>
          <a:xfrm>
            <a:off x="6515914" y="1766369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Heves</a:t>
            </a:r>
            <a:endParaRPr lang="hu-HU" sz="1000" dirty="0"/>
          </a:p>
        </p:txBody>
      </p:sp>
      <p:sp>
        <p:nvSpPr>
          <p:cNvPr id="59" name="Szövegdoboz 58"/>
          <p:cNvSpPr txBox="1"/>
          <p:nvPr/>
        </p:nvSpPr>
        <p:spPr>
          <a:xfrm>
            <a:off x="5064321" y="3222014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Pest</a:t>
            </a:r>
            <a:endParaRPr lang="hu-HU" sz="1000" dirty="0"/>
          </a:p>
        </p:txBody>
      </p:sp>
      <p:sp>
        <p:nvSpPr>
          <p:cNvPr id="60" name="Szövegdoboz 59"/>
          <p:cNvSpPr txBox="1"/>
          <p:nvPr/>
        </p:nvSpPr>
        <p:spPr>
          <a:xfrm>
            <a:off x="5051761" y="2274112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err="1" smtClean="0"/>
              <a:t>Bp</a:t>
            </a:r>
            <a:endParaRPr lang="hu-HU" sz="1000" dirty="0"/>
          </a:p>
        </p:txBody>
      </p:sp>
      <p:sp>
        <p:nvSpPr>
          <p:cNvPr id="61" name="Szövegdoboz 60"/>
          <p:cNvSpPr txBox="1"/>
          <p:nvPr/>
        </p:nvSpPr>
        <p:spPr>
          <a:xfrm>
            <a:off x="6686676" y="4909261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Csongrád</a:t>
            </a:r>
            <a:endParaRPr lang="hu-HU" sz="1000" dirty="0"/>
          </a:p>
        </p:txBody>
      </p:sp>
      <p:sp>
        <p:nvSpPr>
          <p:cNvPr id="62" name="Szövegdoboz 61"/>
          <p:cNvSpPr txBox="1"/>
          <p:nvPr/>
        </p:nvSpPr>
        <p:spPr>
          <a:xfrm>
            <a:off x="5399734" y="4518084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Bács-Kiskun</a:t>
            </a:r>
            <a:endParaRPr lang="hu-HU" sz="1000" dirty="0"/>
          </a:p>
        </p:txBody>
      </p:sp>
      <p:sp>
        <p:nvSpPr>
          <p:cNvPr id="63" name="Szövegdoboz 62"/>
          <p:cNvSpPr txBox="1"/>
          <p:nvPr/>
        </p:nvSpPr>
        <p:spPr>
          <a:xfrm>
            <a:off x="3795063" y="4800006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Tolna</a:t>
            </a:r>
            <a:endParaRPr lang="hu-HU" sz="1000" dirty="0"/>
          </a:p>
        </p:txBody>
      </p:sp>
      <p:sp>
        <p:nvSpPr>
          <p:cNvPr id="64" name="Szövegdoboz 63"/>
          <p:cNvSpPr txBox="1"/>
          <p:nvPr/>
        </p:nvSpPr>
        <p:spPr>
          <a:xfrm>
            <a:off x="3397800" y="5801856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Baranya</a:t>
            </a:r>
            <a:endParaRPr lang="hu-HU" sz="1000" dirty="0"/>
          </a:p>
        </p:txBody>
      </p:sp>
      <p:sp>
        <p:nvSpPr>
          <p:cNvPr id="65" name="Szövegdoboz 64"/>
          <p:cNvSpPr txBox="1"/>
          <p:nvPr/>
        </p:nvSpPr>
        <p:spPr>
          <a:xfrm>
            <a:off x="2919465" y="4379839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Somogy</a:t>
            </a:r>
            <a:endParaRPr lang="hu-HU" sz="1000" dirty="0"/>
          </a:p>
        </p:txBody>
      </p:sp>
      <p:sp>
        <p:nvSpPr>
          <p:cNvPr id="66" name="Szövegdoboz 65"/>
          <p:cNvSpPr txBox="1"/>
          <p:nvPr/>
        </p:nvSpPr>
        <p:spPr>
          <a:xfrm>
            <a:off x="6744357" y="2854200"/>
            <a:ext cx="1512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Jász-Nagykun-Szolnok</a:t>
            </a:r>
            <a:endParaRPr lang="hu-HU" sz="1000" dirty="0"/>
          </a:p>
        </p:txBody>
      </p:sp>
      <p:sp>
        <p:nvSpPr>
          <p:cNvPr id="67" name="Szövegdoboz 66"/>
          <p:cNvSpPr txBox="1"/>
          <p:nvPr/>
        </p:nvSpPr>
        <p:spPr>
          <a:xfrm>
            <a:off x="4030663" y="3043957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Fejér</a:t>
            </a:r>
            <a:endParaRPr lang="hu-HU" sz="1000" dirty="0"/>
          </a:p>
        </p:txBody>
      </p:sp>
      <p:sp>
        <p:nvSpPr>
          <p:cNvPr id="68" name="Szövegdoboz 67"/>
          <p:cNvSpPr txBox="1"/>
          <p:nvPr/>
        </p:nvSpPr>
        <p:spPr>
          <a:xfrm>
            <a:off x="3362928" y="2428971"/>
            <a:ext cx="1357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Komárom-Esztergom</a:t>
            </a:r>
            <a:endParaRPr lang="hu-HU" sz="1000" dirty="0"/>
          </a:p>
        </p:txBody>
      </p:sp>
      <p:sp>
        <p:nvSpPr>
          <p:cNvPr id="69" name="Szövegdoboz 68"/>
          <p:cNvSpPr txBox="1"/>
          <p:nvPr/>
        </p:nvSpPr>
        <p:spPr>
          <a:xfrm>
            <a:off x="1712184" y="2177279"/>
            <a:ext cx="1486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Győr-Moson-Sopron</a:t>
            </a:r>
            <a:endParaRPr lang="hu-HU" sz="1000" dirty="0"/>
          </a:p>
        </p:txBody>
      </p:sp>
      <p:sp>
        <p:nvSpPr>
          <p:cNvPr id="70" name="Szövegdoboz 69"/>
          <p:cNvSpPr txBox="1"/>
          <p:nvPr/>
        </p:nvSpPr>
        <p:spPr>
          <a:xfrm>
            <a:off x="1432470" y="2882594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Vas</a:t>
            </a:r>
            <a:endParaRPr lang="hu-HU" sz="1000" dirty="0"/>
          </a:p>
        </p:txBody>
      </p:sp>
      <p:sp>
        <p:nvSpPr>
          <p:cNvPr id="71" name="Szövegdoboz 70"/>
          <p:cNvSpPr txBox="1"/>
          <p:nvPr/>
        </p:nvSpPr>
        <p:spPr>
          <a:xfrm>
            <a:off x="1396859" y="4339701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Zala</a:t>
            </a:r>
            <a:endParaRPr lang="hu-HU" sz="1000" dirty="0"/>
          </a:p>
        </p:txBody>
      </p:sp>
      <p:sp>
        <p:nvSpPr>
          <p:cNvPr id="72" name="Szövegdoboz 71"/>
          <p:cNvSpPr txBox="1"/>
          <p:nvPr/>
        </p:nvSpPr>
        <p:spPr>
          <a:xfrm>
            <a:off x="217715" y="278674"/>
            <a:ext cx="607313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sz="1600" b="1" dirty="0" smtClean="0"/>
              <a:t>Az akkreditált munkáltatók, telephelyek és az egyéni foglalkoztatási megállapodások megyei eloszlása </a:t>
            </a:r>
            <a:endParaRPr lang="hu-HU" sz="1600" b="1" dirty="0" smtClean="0"/>
          </a:p>
          <a:p>
            <a:pPr algn="ctr"/>
            <a:r>
              <a:rPr lang="hu-HU" sz="1600" b="1" dirty="0" smtClean="0"/>
              <a:t>2018</a:t>
            </a:r>
            <a:r>
              <a:rPr lang="hu-HU" sz="1600" b="1" dirty="0" smtClean="0"/>
              <a:t>. május 29-ei állapot szerint</a:t>
            </a:r>
            <a:endParaRPr lang="hu-HU" sz="1600" b="1" dirty="0"/>
          </a:p>
        </p:txBody>
      </p:sp>
      <p:sp>
        <p:nvSpPr>
          <p:cNvPr id="73" name="Szövegdoboz 72"/>
          <p:cNvSpPr txBox="1"/>
          <p:nvPr/>
        </p:nvSpPr>
        <p:spPr>
          <a:xfrm>
            <a:off x="9185663" y="4413282"/>
            <a:ext cx="18582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smtClean="0"/>
              <a:t>Akkreditált munkáltatók száma: </a:t>
            </a:r>
            <a:r>
              <a:rPr lang="hu-HU" sz="1200" b="1" dirty="0" smtClean="0"/>
              <a:t>362</a:t>
            </a:r>
          </a:p>
          <a:p>
            <a:endParaRPr lang="hu-HU" sz="1200" dirty="0" smtClean="0"/>
          </a:p>
          <a:p>
            <a:r>
              <a:rPr lang="hu-HU" sz="1200" dirty="0" smtClean="0"/>
              <a:t>Akkreditált telephelyek száma: </a:t>
            </a:r>
            <a:r>
              <a:rPr lang="hu-HU" sz="1200" b="1" dirty="0" smtClean="0"/>
              <a:t>1091</a:t>
            </a:r>
          </a:p>
          <a:p>
            <a:endParaRPr lang="hu-HU" sz="1200" dirty="0" smtClean="0"/>
          </a:p>
          <a:p>
            <a:r>
              <a:rPr lang="hu-HU" sz="1200" dirty="0" smtClean="0"/>
              <a:t>Egyéni foglalkoztatási megállapodások száma:</a:t>
            </a:r>
            <a:r>
              <a:rPr lang="hu-HU" sz="1200" b="1" dirty="0" smtClean="0"/>
              <a:t> 29810 </a:t>
            </a:r>
            <a:endParaRPr lang="hu-HU" sz="1200" b="1" dirty="0"/>
          </a:p>
        </p:txBody>
      </p:sp>
      <p:sp>
        <p:nvSpPr>
          <p:cNvPr id="74" name="Szövegdoboz 73"/>
          <p:cNvSpPr txBox="1"/>
          <p:nvPr/>
        </p:nvSpPr>
        <p:spPr>
          <a:xfrm>
            <a:off x="2473905" y="3307080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Veszprém</a:t>
            </a:r>
            <a:endParaRPr lang="hu-HU" sz="1000" dirty="0"/>
          </a:p>
        </p:txBody>
      </p:sp>
      <p:sp>
        <p:nvSpPr>
          <p:cNvPr id="75" name="Szövegdoboz 74"/>
          <p:cNvSpPr txBox="1"/>
          <p:nvPr/>
        </p:nvSpPr>
        <p:spPr>
          <a:xfrm>
            <a:off x="5541576" y="1408764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Nógrád</a:t>
            </a:r>
            <a:endParaRPr lang="hu-HU" sz="1000" dirty="0"/>
          </a:p>
        </p:txBody>
      </p:sp>
      <p:sp>
        <p:nvSpPr>
          <p:cNvPr id="76" name="Szövegdoboz 75"/>
          <p:cNvSpPr txBox="1"/>
          <p:nvPr/>
        </p:nvSpPr>
        <p:spPr>
          <a:xfrm>
            <a:off x="5175881" y="2803584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err="1" smtClean="0"/>
              <a:t>Bp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xmlns="" val="57387564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hu-HU" sz="3200" b="1" dirty="0" smtClean="0"/>
              <a:t>Több/kevesebb a két jogszabály szerint</a:t>
            </a:r>
            <a:endParaRPr lang="hu-HU" sz="3200" b="1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564849"/>
            <a:ext cx="5157787" cy="735291"/>
          </a:xfrm>
        </p:spPr>
        <p:txBody>
          <a:bodyPr/>
          <a:lstStyle/>
          <a:p>
            <a:r>
              <a:rPr lang="hu-HU" dirty="0" smtClean="0"/>
              <a:t>Akkreditált munkáltatók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347274"/>
            <a:ext cx="5157787" cy="3842389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u-H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327/2012. (XI. 16.) Korm. rendelet</a:t>
            </a:r>
            <a:endParaRPr lang="hu-HU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Akinél a </a:t>
            </a: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munkaviszonyban foglalkoztatott </a:t>
            </a:r>
            <a:r>
              <a:rPr lang="hu-HU" b="1" dirty="0" smtClean="0">
                <a:ea typeface="Calibri" panose="020F0502020204030204" pitchFamily="34" charset="0"/>
                <a:cs typeface="Arial" panose="020B0604020202020204" pitchFamily="34" charset="0"/>
              </a:rPr>
              <a:t>megváltozott munkaképességű munkavállalóinak</a:t>
            </a: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 a Központi Statisztikai Hivatal létszámszámításra vonatkozó előírásai szerint számított </a:t>
            </a:r>
            <a:r>
              <a:rPr lang="hu-HU" b="1" dirty="0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havi átlagos statisztikai állományi létszáma a 30 főt eléri vagy aránya az összes munkavállalóhoz képest a </a:t>
            </a:r>
            <a:r>
              <a:rPr lang="hu-HU" b="1" u="sng" dirty="0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25%-ot </a:t>
            </a:r>
            <a:r>
              <a:rPr lang="hu-HU" b="1" u="sng" dirty="0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meghaladja</a:t>
            </a:r>
            <a:endParaRPr lang="hu-HU" b="1" u="sng" dirty="0" smtClean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BFKH </a:t>
            </a: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csak </a:t>
            </a: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az akkreditált </a:t>
            </a: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munkáltatókról vezet közhiteles nyilvántartás, és erről </a:t>
            </a: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tud a </a:t>
            </a:r>
            <a:r>
              <a:rPr lang="hu-HU" b="1" dirty="0" smtClean="0">
                <a:ea typeface="Calibri" panose="020F0502020204030204" pitchFamily="34" charset="0"/>
                <a:cs typeface="Arial" panose="020B0604020202020204" pitchFamily="34" charset="0"/>
              </a:rPr>
              <a:t>Közbeszerzési Hatóság </a:t>
            </a: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részére adatot szolgáltatni</a:t>
            </a:r>
            <a:r>
              <a:rPr lang="hu-HU" dirty="0" smtClean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buNone/>
            </a:pPr>
            <a:r>
              <a:rPr lang="hu-HU" b="1" i="1" u="sng" dirty="0" smtClean="0">
                <a:solidFill>
                  <a:srgbClr val="FF0000"/>
                </a:solidFill>
              </a:rPr>
              <a:t>védett foglalkoztatás</a:t>
            </a:r>
            <a:r>
              <a:rPr lang="hu-HU" i="1" dirty="0" smtClean="0"/>
              <a:t>:</a:t>
            </a:r>
            <a:r>
              <a:rPr lang="hu-HU" dirty="0" smtClean="0"/>
              <a:t> az akkreditált munkáltató </a:t>
            </a:r>
            <a:r>
              <a:rPr lang="hu-HU" dirty="0" smtClean="0"/>
              <a:t>általi foglalkoztatás, ha </a:t>
            </a:r>
            <a:r>
              <a:rPr lang="hu-HU" dirty="0" smtClean="0"/>
              <a:t>a munkáltató tranzit vagy tartós foglalkoztatást biztosít, és </a:t>
            </a:r>
            <a:r>
              <a:rPr lang="hu-HU" b="1" dirty="0" smtClean="0">
                <a:solidFill>
                  <a:srgbClr val="FF0000"/>
                </a:solidFill>
              </a:rPr>
              <a:t>munkavállalóinak legalább </a:t>
            </a:r>
            <a:r>
              <a:rPr lang="hu-HU" b="1" u="sng" dirty="0" smtClean="0">
                <a:solidFill>
                  <a:srgbClr val="FF0000"/>
                </a:solidFill>
              </a:rPr>
              <a:t>30%-</a:t>
            </a:r>
            <a:r>
              <a:rPr lang="hu-HU" b="1" u="sng" dirty="0" smtClean="0">
                <a:solidFill>
                  <a:srgbClr val="FF0000"/>
                </a:solidFill>
              </a:rPr>
              <a:t>a </a:t>
            </a:r>
            <a:r>
              <a:rPr lang="hu-HU" dirty="0" smtClean="0"/>
              <a:t>megváltozott </a:t>
            </a:r>
            <a:r>
              <a:rPr lang="hu-HU" dirty="0" smtClean="0"/>
              <a:t>munkaképességű személynek </a:t>
            </a:r>
            <a:r>
              <a:rPr lang="hu-HU" dirty="0" smtClean="0"/>
              <a:t>minősül</a:t>
            </a:r>
            <a:endParaRPr lang="hu-HU" dirty="0" smtClean="0"/>
          </a:p>
          <a:p>
            <a:pPr>
              <a:buNone/>
            </a:pP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545996"/>
            <a:ext cx="5183188" cy="763571"/>
          </a:xfrm>
        </p:spPr>
        <p:txBody>
          <a:bodyPr/>
          <a:lstStyle/>
          <a:p>
            <a:r>
              <a:rPr lang="hu-HU" dirty="0" smtClean="0"/>
              <a:t>Közbeszerzés szempontjából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356702"/>
            <a:ext cx="5183188" cy="383296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hu-HU" dirty="0" smtClean="0">
                <a:cs typeface="Arial" panose="020B0604020202020204" pitchFamily="34" charset="0"/>
              </a:rPr>
              <a:t>A </a:t>
            </a:r>
            <a:r>
              <a:rPr lang="hu-HU" dirty="0" smtClean="0">
                <a:cs typeface="Arial" panose="020B0604020202020204" pitchFamily="34" charset="0"/>
              </a:rPr>
              <a:t>közbeszerzésekről szóló 2015. évi CXLIII. törvény 3. § 41. pontja szerint, </a:t>
            </a:r>
          </a:p>
          <a:p>
            <a:pPr>
              <a:buNone/>
            </a:pPr>
            <a:r>
              <a:rPr lang="hu-HU" b="1" i="1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védett </a:t>
            </a:r>
            <a:r>
              <a:rPr lang="hu-HU" b="1" i="1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munkahely</a:t>
            </a:r>
            <a:r>
              <a:rPr lang="hu-HU" b="1" i="1" dirty="0" smtClean="0">
                <a:solidFill>
                  <a:srgbClr val="FF0000"/>
                </a:solidFill>
                <a:cs typeface="Arial" panose="020B0604020202020204" pitchFamily="34" charset="0"/>
              </a:rPr>
              <a:t>: </a:t>
            </a:r>
            <a:r>
              <a:rPr lang="hu-HU" b="1" i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hu-HU" dirty="0" smtClean="0">
                <a:cs typeface="Arial" panose="020B0604020202020204" pitchFamily="34" charset="0"/>
              </a:rPr>
              <a:t>az </a:t>
            </a:r>
            <a:r>
              <a:rPr lang="hu-HU" b="1" dirty="0" smtClean="0">
                <a:cs typeface="Arial" panose="020B0604020202020204" pitchFamily="34" charset="0"/>
              </a:rPr>
              <a:t>akkreditált</a:t>
            </a:r>
            <a:r>
              <a:rPr lang="hu-HU" dirty="0" smtClean="0">
                <a:cs typeface="Arial" panose="020B0604020202020204" pitchFamily="34" charset="0"/>
              </a:rPr>
              <a:t> munkáltató általi foglalkoztatás, </a:t>
            </a:r>
            <a:r>
              <a:rPr lang="hu-HU" dirty="0" smtClean="0">
                <a:cs typeface="Arial" panose="020B0604020202020204" pitchFamily="34" charset="0"/>
              </a:rPr>
              <a:t> ha </a:t>
            </a:r>
            <a:r>
              <a:rPr lang="hu-HU" dirty="0" smtClean="0">
                <a:cs typeface="Arial" panose="020B0604020202020204" pitchFamily="34" charset="0"/>
              </a:rPr>
              <a:t>a munkáltató biztosít </a:t>
            </a:r>
            <a:r>
              <a:rPr lang="hu-HU" b="1" dirty="0" smtClean="0">
                <a:cs typeface="Arial" panose="020B0604020202020204" pitchFamily="34" charset="0"/>
              </a:rPr>
              <a:t>tranzit- vagy tartós foglalkoztatást</a:t>
            </a:r>
            <a:r>
              <a:rPr lang="hu-HU" dirty="0" smtClean="0">
                <a:cs typeface="Arial" panose="020B0604020202020204" pitchFamily="34" charset="0"/>
              </a:rPr>
              <a:t>, és a </a:t>
            </a:r>
            <a:r>
              <a:rPr lang="hu-HU" dirty="0" smtClean="0">
                <a:solidFill>
                  <a:srgbClr val="FF0000"/>
                </a:solidFill>
                <a:cs typeface="Arial" panose="020B0604020202020204" pitchFamily="34" charset="0"/>
              </a:rPr>
              <a:t>munkavállalóinak legalább a </a:t>
            </a:r>
            <a:r>
              <a:rPr lang="hu-HU" b="1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30%-</a:t>
            </a:r>
            <a:r>
              <a:rPr lang="hu-HU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a </a:t>
            </a:r>
            <a:r>
              <a:rPr lang="hu-HU" dirty="0" smtClean="0">
                <a:solidFill>
                  <a:srgbClr val="FF0000"/>
                </a:solidFill>
                <a:cs typeface="Arial" panose="020B0604020202020204" pitchFamily="34" charset="0"/>
              </a:rPr>
              <a:t>megváltozott </a:t>
            </a:r>
            <a:r>
              <a:rPr lang="hu-HU" dirty="0" smtClean="0">
                <a:solidFill>
                  <a:srgbClr val="FF0000"/>
                </a:solidFill>
                <a:cs typeface="Arial" panose="020B0604020202020204" pitchFamily="34" charset="0"/>
              </a:rPr>
              <a:t>munkaképességű személynek </a:t>
            </a:r>
            <a:r>
              <a:rPr lang="hu-HU" dirty="0" smtClean="0">
                <a:solidFill>
                  <a:srgbClr val="FF0000"/>
                </a:solidFill>
                <a:cs typeface="Arial" panose="020B0604020202020204" pitchFamily="34" charset="0"/>
              </a:rPr>
              <a:t>minősül,</a:t>
            </a:r>
          </a:p>
          <a:p>
            <a:r>
              <a:rPr lang="hu-HU" dirty="0" smtClean="0">
                <a:cs typeface="Arial" panose="020B0604020202020204" pitchFamily="34" charset="0"/>
              </a:rPr>
              <a:t>valamint </a:t>
            </a:r>
            <a:r>
              <a:rPr lang="hu-HU" dirty="0" smtClean="0">
                <a:cs typeface="Arial" panose="020B0604020202020204" pitchFamily="34" charset="0"/>
              </a:rPr>
              <a:t>az olyan munkáltató, amely működésének fő célja hátrányos helyzetű munkavállalók foglalkoztatása.</a:t>
            </a:r>
          </a:p>
          <a:p>
            <a:endParaRPr lang="hu-HU" dirty="0"/>
          </a:p>
        </p:txBody>
      </p:sp>
      <p:pic>
        <p:nvPicPr>
          <p:cNvPr id="2050" name="Picture 2" descr="Képtalálat a következőre: „közbeszerzés”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39460" y="216816"/>
            <a:ext cx="1620000" cy="1620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187779"/>
            <a:ext cx="10515600" cy="228128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hu-HU" sz="2000" b="1" dirty="0" smtClean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KÖZÖS CÉL: </a:t>
            </a:r>
            <a:r>
              <a:rPr lang="hu-H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a </a:t>
            </a:r>
            <a:r>
              <a:rPr lang="hu-H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közbeszerzési eljárás során </a:t>
            </a:r>
            <a:r>
              <a:rPr lang="hu-HU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 </a:t>
            </a:r>
            <a:r>
              <a:rPr lang="hu-HU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ajánlatkérők</a:t>
            </a:r>
            <a:r>
              <a:rPr lang="hu-HU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megfelelő információkkal rendelkezzenek az adott eljárásban részt vevő gazdasági </a:t>
            </a:r>
            <a:r>
              <a:rPr lang="hu-H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szereplőkről, ismerjék, hogy kik minősülnek </a:t>
            </a:r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védett </a:t>
            </a:r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munkahelynek</a:t>
            </a:r>
            <a:b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ezek a szervezetek részesülhessenek </a:t>
            </a:r>
            <a:r>
              <a:rPr lang="hu-H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közbeszerzési szabályozás által számukra biztosított </a:t>
            </a:r>
            <a:r>
              <a:rPr lang="hu-H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előnyökből</a:t>
            </a:r>
            <a:r>
              <a:rPr lang="hu-H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hu-H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062953"/>
            <a:ext cx="10515600" cy="2026698"/>
          </a:xfrm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hu-HU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BFKH vállalta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1.) </a:t>
            </a: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Hatósági bizonyítványban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igazolja, hogy az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akkreditált munkáltató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szerepel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rehabilitációs akkreditációs tanúsítvánnyal rendelkezők nyilvántartásában és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adott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időpontban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védett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foglalkoztatás keretében foglalkoztatott megváltozott munkaképességű munkavállalók aránya elérte a 30%-ot. 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2.) Nemcsak az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akkreditált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munkáltatókat, de az általuk </a:t>
            </a:r>
            <a:r>
              <a:rPr lang="hu-HU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gyártott vagy forgalmazott </a:t>
            </a: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termékeket, </a:t>
            </a: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szolgáltatásokat is nyilvántartásba rendezi</a:t>
            </a:r>
            <a:endParaRPr lang="hu-H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Kép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4" y="-508878"/>
            <a:ext cx="12098735" cy="7890332"/>
          </a:xfrm>
          <a:prstGeom prst="rect">
            <a:avLst/>
          </a:prstGeom>
        </p:spPr>
      </p:pic>
      <p:sp>
        <p:nvSpPr>
          <p:cNvPr id="24" name="Szövegdoboz 23"/>
          <p:cNvSpPr txBox="1"/>
          <p:nvPr/>
        </p:nvSpPr>
        <p:spPr>
          <a:xfrm>
            <a:off x="480442" y="214183"/>
            <a:ext cx="6702952" cy="9233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chemeClr val="tx1"/>
                </a:solidFill>
              </a:rPr>
              <a:t>Akkreditált munkáltatók és a hatósági bizonyítvánnyal rendelkező munkáltatók aránya megyei bontásban </a:t>
            </a:r>
            <a:r>
              <a:rPr lang="hu-HU" b="1" dirty="0" smtClean="0">
                <a:solidFill>
                  <a:schemeClr val="tx1"/>
                </a:solidFill>
              </a:rPr>
              <a:t>2018</a:t>
            </a:r>
            <a:r>
              <a:rPr lang="hu-HU" b="1" dirty="0" smtClean="0">
                <a:solidFill>
                  <a:schemeClr val="tx1"/>
                </a:solidFill>
              </a:rPr>
              <a:t>. június 5-ei </a:t>
            </a:r>
            <a:r>
              <a:rPr lang="hu-HU" b="1" dirty="0" smtClean="0">
                <a:solidFill>
                  <a:schemeClr val="tx1"/>
                </a:solidFill>
              </a:rPr>
              <a:t>adat</a:t>
            </a:r>
            <a:endParaRPr lang="hu-HU" b="1" dirty="0">
              <a:solidFill>
                <a:schemeClr val="tx1"/>
              </a:solidFill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7900087" y="5827068"/>
            <a:ext cx="429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Akkreditált munkáltatók száma: 362 </a:t>
            </a:r>
            <a:endParaRPr lang="hu-HU" b="1" dirty="0"/>
          </a:p>
        </p:txBody>
      </p:sp>
      <p:sp>
        <p:nvSpPr>
          <p:cNvPr id="26" name="Szövegdoboz 25"/>
          <p:cNvSpPr txBox="1"/>
          <p:nvPr/>
        </p:nvSpPr>
        <p:spPr>
          <a:xfrm>
            <a:off x="5593489" y="6242210"/>
            <a:ext cx="634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Hatósági bizonyítvánnyal rendelkező munkáltatók száma: 134</a:t>
            </a:r>
            <a:endParaRPr lang="hu-HU" b="1" dirty="0"/>
          </a:p>
        </p:txBody>
      </p:sp>
      <p:sp>
        <p:nvSpPr>
          <p:cNvPr id="27" name="Ellipszis 26"/>
          <p:cNvSpPr/>
          <p:nvPr/>
        </p:nvSpPr>
        <p:spPr>
          <a:xfrm>
            <a:off x="8542636" y="3904734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17/7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28" name="Ellipszis 27"/>
          <p:cNvSpPr/>
          <p:nvPr/>
        </p:nvSpPr>
        <p:spPr>
          <a:xfrm>
            <a:off x="9296398" y="2329644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21/7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0" name="Ellipszis 29"/>
          <p:cNvSpPr/>
          <p:nvPr/>
        </p:nvSpPr>
        <p:spPr>
          <a:xfrm>
            <a:off x="6977447" y="1616462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17/8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1" name="Ellipszis 30"/>
          <p:cNvSpPr/>
          <p:nvPr/>
        </p:nvSpPr>
        <p:spPr>
          <a:xfrm>
            <a:off x="8233717" y="628521"/>
            <a:ext cx="1155380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31/12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2" name="Ellipszis 31"/>
          <p:cNvSpPr/>
          <p:nvPr/>
        </p:nvSpPr>
        <p:spPr>
          <a:xfrm>
            <a:off x="10359079" y="1064474"/>
            <a:ext cx="1122768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29/13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3" name="Ellipszis 32"/>
          <p:cNvSpPr/>
          <p:nvPr/>
        </p:nvSpPr>
        <p:spPr>
          <a:xfrm>
            <a:off x="7525975" y="2823463"/>
            <a:ext cx="1174965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37/12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4" name="Ellipszis 33"/>
          <p:cNvSpPr/>
          <p:nvPr/>
        </p:nvSpPr>
        <p:spPr>
          <a:xfrm>
            <a:off x="7241057" y="4905031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10/7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5" name="Ellipszis 34"/>
          <p:cNvSpPr/>
          <p:nvPr/>
        </p:nvSpPr>
        <p:spPr>
          <a:xfrm>
            <a:off x="4241552" y="3061352"/>
            <a:ext cx="1106230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5/3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6" name="Ellipszis 35"/>
          <p:cNvSpPr/>
          <p:nvPr/>
        </p:nvSpPr>
        <p:spPr>
          <a:xfrm>
            <a:off x="2547554" y="4817675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8/5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7" name="Ellipszis 36"/>
          <p:cNvSpPr/>
          <p:nvPr/>
        </p:nvSpPr>
        <p:spPr>
          <a:xfrm>
            <a:off x="3682315" y="5800984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24/8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8" name="Ellipszis 37"/>
          <p:cNvSpPr/>
          <p:nvPr/>
        </p:nvSpPr>
        <p:spPr>
          <a:xfrm>
            <a:off x="4355020" y="4693588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16/1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9" name="Ellipszis 38"/>
          <p:cNvSpPr/>
          <p:nvPr/>
        </p:nvSpPr>
        <p:spPr>
          <a:xfrm>
            <a:off x="6099143" y="2894044"/>
            <a:ext cx="1150152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27/10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40" name="Ellipszis 39"/>
          <p:cNvSpPr/>
          <p:nvPr/>
        </p:nvSpPr>
        <p:spPr>
          <a:xfrm>
            <a:off x="2411625" y="2028919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7/5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41" name="Ellipszis 40"/>
          <p:cNvSpPr/>
          <p:nvPr/>
        </p:nvSpPr>
        <p:spPr>
          <a:xfrm>
            <a:off x="1348944" y="4224551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5/2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42" name="Ellipszis 41"/>
          <p:cNvSpPr/>
          <p:nvPr/>
        </p:nvSpPr>
        <p:spPr>
          <a:xfrm>
            <a:off x="1366745" y="3040872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6/1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43" name="Ellipszis 42"/>
          <p:cNvSpPr/>
          <p:nvPr/>
        </p:nvSpPr>
        <p:spPr>
          <a:xfrm>
            <a:off x="2718479" y="3238580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9/1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44" name="Ellipszis 43"/>
          <p:cNvSpPr/>
          <p:nvPr/>
        </p:nvSpPr>
        <p:spPr>
          <a:xfrm>
            <a:off x="4042093" y="2032223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8/4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45" name="Ellipszis 44"/>
          <p:cNvSpPr/>
          <p:nvPr/>
        </p:nvSpPr>
        <p:spPr>
          <a:xfrm>
            <a:off x="5894167" y="1332493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3/2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46" name="Ellipszis 45"/>
          <p:cNvSpPr/>
          <p:nvPr/>
        </p:nvSpPr>
        <p:spPr>
          <a:xfrm>
            <a:off x="5202721" y="2251125"/>
            <a:ext cx="1180696" cy="379941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70/23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48" name="Szövegdoboz 47"/>
          <p:cNvSpPr txBox="1"/>
          <p:nvPr/>
        </p:nvSpPr>
        <p:spPr>
          <a:xfrm>
            <a:off x="8751266" y="4639084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Békés</a:t>
            </a:r>
            <a:endParaRPr lang="hu-HU" sz="1000" dirty="0"/>
          </a:p>
        </p:txBody>
      </p:sp>
      <p:sp>
        <p:nvSpPr>
          <p:cNvPr id="49" name="Szövegdoboz 48"/>
          <p:cNvSpPr txBox="1"/>
          <p:nvPr/>
        </p:nvSpPr>
        <p:spPr>
          <a:xfrm>
            <a:off x="9427487" y="2854968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Hajdú-Bihar</a:t>
            </a:r>
            <a:endParaRPr lang="hu-HU" sz="1000" dirty="0"/>
          </a:p>
        </p:txBody>
      </p:sp>
      <p:sp>
        <p:nvSpPr>
          <p:cNvPr id="50" name="Szövegdoboz 49"/>
          <p:cNvSpPr txBox="1"/>
          <p:nvPr/>
        </p:nvSpPr>
        <p:spPr>
          <a:xfrm>
            <a:off x="10046043" y="1488953"/>
            <a:ext cx="1761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Szabolcs-Szatmár-Bereg</a:t>
            </a:r>
            <a:endParaRPr lang="hu-HU" sz="1000" dirty="0"/>
          </a:p>
        </p:txBody>
      </p:sp>
      <p:sp>
        <p:nvSpPr>
          <p:cNvPr id="51" name="Szövegdoboz 50"/>
          <p:cNvSpPr txBox="1"/>
          <p:nvPr/>
        </p:nvSpPr>
        <p:spPr>
          <a:xfrm>
            <a:off x="8304986" y="1332493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Borsod</a:t>
            </a:r>
            <a:endParaRPr lang="hu-HU" sz="1000" dirty="0"/>
          </a:p>
        </p:txBody>
      </p:sp>
      <p:sp>
        <p:nvSpPr>
          <p:cNvPr id="52" name="Szövegdoboz 51"/>
          <p:cNvSpPr txBox="1"/>
          <p:nvPr/>
        </p:nvSpPr>
        <p:spPr>
          <a:xfrm>
            <a:off x="7566450" y="2083755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b="1" dirty="0" smtClean="0">
                <a:solidFill>
                  <a:srgbClr val="FF0000"/>
                </a:solidFill>
              </a:rPr>
              <a:t>Heves</a:t>
            </a:r>
            <a:endParaRPr lang="hu-HU" sz="1000" b="1" dirty="0">
              <a:solidFill>
                <a:srgbClr val="FF0000"/>
              </a:solidFill>
            </a:endParaRPr>
          </a:p>
        </p:txBody>
      </p:sp>
      <p:sp>
        <p:nvSpPr>
          <p:cNvPr id="53" name="Szövegdoboz 52"/>
          <p:cNvSpPr txBox="1"/>
          <p:nvPr/>
        </p:nvSpPr>
        <p:spPr>
          <a:xfrm>
            <a:off x="6531887" y="1057811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b="1" dirty="0" smtClean="0">
                <a:solidFill>
                  <a:srgbClr val="FF0000"/>
                </a:solidFill>
              </a:rPr>
              <a:t>Nógrád</a:t>
            </a:r>
            <a:endParaRPr lang="hu-HU" sz="1000" b="1" dirty="0">
              <a:solidFill>
                <a:srgbClr val="FF0000"/>
              </a:solidFill>
            </a:endParaRPr>
          </a:p>
        </p:txBody>
      </p:sp>
      <p:sp>
        <p:nvSpPr>
          <p:cNvPr id="54" name="Szövegdoboz 53"/>
          <p:cNvSpPr txBox="1"/>
          <p:nvPr/>
        </p:nvSpPr>
        <p:spPr>
          <a:xfrm>
            <a:off x="5627423" y="3057136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b="1" dirty="0" smtClean="0">
                <a:solidFill>
                  <a:srgbClr val="FF0000"/>
                </a:solidFill>
              </a:rPr>
              <a:t>Pest</a:t>
            </a:r>
            <a:endParaRPr lang="hu-HU" sz="1000" b="1" dirty="0">
              <a:solidFill>
                <a:srgbClr val="FF0000"/>
              </a:solidFill>
            </a:endParaRPr>
          </a:p>
        </p:txBody>
      </p:sp>
      <p:sp>
        <p:nvSpPr>
          <p:cNvPr id="55" name="Szövegdoboz 54"/>
          <p:cNvSpPr txBox="1"/>
          <p:nvPr/>
        </p:nvSpPr>
        <p:spPr>
          <a:xfrm>
            <a:off x="5655973" y="2585837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b="1" dirty="0" smtClean="0">
                <a:solidFill>
                  <a:srgbClr val="FF0000"/>
                </a:solidFill>
              </a:rPr>
              <a:t>B</a:t>
            </a:r>
            <a:r>
              <a:rPr lang="hu-HU" sz="1000" b="1" dirty="0" smtClean="0">
                <a:solidFill>
                  <a:srgbClr val="FF0000"/>
                </a:solidFill>
              </a:rPr>
              <a:t>udapest</a:t>
            </a:r>
            <a:endParaRPr lang="hu-HU" sz="1000" b="1" dirty="0">
              <a:solidFill>
                <a:srgbClr val="FF0000"/>
              </a:solidFill>
            </a:endParaRPr>
          </a:p>
        </p:txBody>
      </p:sp>
      <p:sp>
        <p:nvSpPr>
          <p:cNvPr id="57" name="Szövegdoboz 56"/>
          <p:cNvSpPr txBox="1"/>
          <p:nvPr/>
        </p:nvSpPr>
        <p:spPr>
          <a:xfrm>
            <a:off x="7477580" y="3313929"/>
            <a:ext cx="1512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Jász-Nagykun-Szolnok</a:t>
            </a:r>
            <a:endParaRPr lang="hu-HU" sz="1000" dirty="0"/>
          </a:p>
        </p:txBody>
      </p:sp>
      <p:sp>
        <p:nvSpPr>
          <p:cNvPr id="58" name="Szövegdoboz 57"/>
          <p:cNvSpPr txBox="1"/>
          <p:nvPr/>
        </p:nvSpPr>
        <p:spPr>
          <a:xfrm>
            <a:off x="6052105" y="4126390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Bács-Kiskun</a:t>
            </a:r>
            <a:endParaRPr lang="hu-HU" sz="1000" dirty="0"/>
          </a:p>
        </p:txBody>
      </p:sp>
      <p:sp>
        <p:nvSpPr>
          <p:cNvPr id="59" name="Szövegdoboz 58"/>
          <p:cNvSpPr txBox="1"/>
          <p:nvPr/>
        </p:nvSpPr>
        <p:spPr>
          <a:xfrm>
            <a:off x="4213655" y="4348159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Tolna</a:t>
            </a:r>
            <a:endParaRPr lang="hu-HU" sz="1000" dirty="0"/>
          </a:p>
        </p:txBody>
      </p:sp>
      <p:sp>
        <p:nvSpPr>
          <p:cNvPr id="60" name="Szövegdoboz 59"/>
          <p:cNvSpPr txBox="1"/>
          <p:nvPr/>
        </p:nvSpPr>
        <p:spPr>
          <a:xfrm>
            <a:off x="4526582" y="3751652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b="1" dirty="0" smtClean="0">
                <a:solidFill>
                  <a:srgbClr val="FF0000"/>
                </a:solidFill>
              </a:rPr>
              <a:t>Fejér</a:t>
            </a:r>
            <a:endParaRPr lang="hu-HU" sz="1000" b="1" dirty="0">
              <a:solidFill>
                <a:srgbClr val="FF0000"/>
              </a:solidFill>
            </a:endParaRPr>
          </a:p>
        </p:txBody>
      </p:sp>
      <p:sp>
        <p:nvSpPr>
          <p:cNvPr id="61" name="Szövegdoboz 60"/>
          <p:cNvSpPr txBox="1"/>
          <p:nvPr/>
        </p:nvSpPr>
        <p:spPr>
          <a:xfrm>
            <a:off x="3692768" y="2409752"/>
            <a:ext cx="1357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b="1" dirty="0" smtClean="0">
                <a:solidFill>
                  <a:srgbClr val="FF0000"/>
                </a:solidFill>
              </a:rPr>
              <a:t>Komárom-Esztergom</a:t>
            </a:r>
            <a:endParaRPr lang="hu-HU" sz="1000" b="1" dirty="0">
              <a:solidFill>
                <a:srgbClr val="FF0000"/>
              </a:solidFill>
            </a:endParaRPr>
          </a:p>
        </p:txBody>
      </p:sp>
      <p:sp>
        <p:nvSpPr>
          <p:cNvPr id="62" name="Szövegdoboz 61"/>
          <p:cNvSpPr txBox="1"/>
          <p:nvPr/>
        </p:nvSpPr>
        <p:spPr>
          <a:xfrm>
            <a:off x="1828728" y="2349760"/>
            <a:ext cx="1486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b="1" dirty="0" smtClean="0">
                <a:solidFill>
                  <a:srgbClr val="FF0000"/>
                </a:solidFill>
              </a:rPr>
              <a:t>Győr-Moson-Sopron</a:t>
            </a:r>
            <a:endParaRPr lang="hu-HU" sz="1000" b="1" dirty="0">
              <a:solidFill>
                <a:srgbClr val="FF0000"/>
              </a:solidFill>
            </a:endParaRPr>
          </a:p>
        </p:txBody>
      </p:sp>
      <p:sp>
        <p:nvSpPr>
          <p:cNvPr id="63" name="Szövegdoboz 62"/>
          <p:cNvSpPr txBox="1"/>
          <p:nvPr/>
        </p:nvSpPr>
        <p:spPr>
          <a:xfrm>
            <a:off x="2804259" y="3652838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b="1" dirty="0" smtClean="0">
                <a:solidFill>
                  <a:srgbClr val="FF0000"/>
                </a:solidFill>
              </a:rPr>
              <a:t>Veszprém</a:t>
            </a:r>
            <a:endParaRPr lang="hu-HU" sz="1000" b="1" dirty="0">
              <a:solidFill>
                <a:srgbClr val="FF0000"/>
              </a:solidFill>
            </a:endParaRPr>
          </a:p>
        </p:txBody>
      </p:sp>
      <p:sp>
        <p:nvSpPr>
          <p:cNvPr id="64" name="Szövegdoboz 63"/>
          <p:cNvSpPr txBox="1"/>
          <p:nvPr/>
        </p:nvSpPr>
        <p:spPr>
          <a:xfrm>
            <a:off x="2919465" y="4379839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Somogy</a:t>
            </a:r>
            <a:endParaRPr lang="hu-HU" sz="1000" dirty="0"/>
          </a:p>
        </p:txBody>
      </p:sp>
      <p:sp>
        <p:nvSpPr>
          <p:cNvPr id="65" name="Szövegdoboz 64"/>
          <p:cNvSpPr txBox="1"/>
          <p:nvPr/>
        </p:nvSpPr>
        <p:spPr>
          <a:xfrm>
            <a:off x="1966065" y="3913581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Zala</a:t>
            </a:r>
            <a:endParaRPr lang="hu-HU" sz="1000" dirty="0"/>
          </a:p>
        </p:txBody>
      </p:sp>
      <p:sp>
        <p:nvSpPr>
          <p:cNvPr id="66" name="Szövegdoboz 65"/>
          <p:cNvSpPr txBox="1"/>
          <p:nvPr/>
        </p:nvSpPr>
        <p:spPr>
          <a:xfrm>
            <a:off x="1579424" y="2780532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Vas</a:t>
            </a:r>
            <a:endParaRPr lang="hu-HU" sz="1000" dirty="0"/>
          </a:p>
        </p:txBody>
      </p:sp>
      <p:sp>
        <p:nvSpPr>
          <p:cNvPr id="67" name="Szövegdoboz 66"/>
          <p:cNvSpPr txBox="1"/>
          <p:nvPr/>
        </p:nvSpPr>
        <p:spPr>
          <a:xfrm>
            <a:off x="7409821" y="4497596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Csongrád</a:t>
            </a:r>
            <a:endParaRPr lang="hu-HU" sz="1000" dirty="0"/>
          </a:p>
        </p:txBody>
      </p:sp>
      <p:sp>
        <p:nvSpPr>
          <p:cNvPr id="68" name="Szövegdoboz 67"/>
          <p:cNvSpPr txBox="1"/>
          <p:nvPr/>
        </p:nvSpPr>
        <p:spPr>
          <a:xfrm>
            <a:off x="3831918" y="5494383"/>
            <a:ext cx="8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dirty="0" smtClean="0"/>
              <a:t>Baranya</a:t>
            </a:r>
            <a:endParaRPr lang="hu-HU" sz="1000" dirty="0"/>
          </a:p>
        </p:txBody>
      </p:sp>
      <p:sp>
        <p:nvSpPr>
          <p:cNvPr id="69" name="Ellipszis 68"/>
          <p:cNvSpPr/>
          <p:nvPr/>
        </p:nvSpPr>
        <p:spPr>
          <a:xfrm>
            <a:off x="5696465" y="4707323"/>
            <a:ext cx="1062681" cy="3954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12/3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180440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4148505" y="476121"/>
            <a:ext cx="831783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A LEGJELLEMZŐBB ÁGATOK MENNYISÉGI MEGOSZLÁSA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yamatábra: Bekötés 4"/>
          <p:cNvSpPr/>
          <p:nvPr/>
        </p:nvSpPr>
        <p:spPr>
          <a:xfrm>
            <a:off x="88231" y="262647"/>
            <a:ext cx="6156926" cy="6242427"/>
          </a:xfrm>
          <a:prstGeom prst="flowChartConnec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Folyamatábra: Bekötés 5"/>
          <p:cNvSpPr/>
          <p:nvPr/>
        </p:nvSpPr>
        <p:spPr>
          <a:xfrm>
            <a:off x="4512097" y="1379621"/>
            <a:ext cx="4855639" cy="5125453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Folyamatábra: Bekötés 6"/>
          <p:cNvSpPr/>
          <p:nvPr/>
        </p:nvSpPr>
        <p:spPr>
          <a:xfrm>
            <a:off x="8307421" y="2762655"/>
            <a:ext cx="3764263" cy="3742419"/>
          </a:xfrm>
          <a:prstGeom prst="flowChart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1264596" y="1128409"/>
            <a:ext cx="2500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1442938" y="698801"/>
            <a:ext cx="3956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Ruházati termék gyártása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479256" y="1859031"/>
            <a:ext cx="4335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Adminisztratív-, kiegészítő egyéb üzleti szolgáltatás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215309" y="2733475"/>
            <a:ext cx="4863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Építmény üzemeltetés, zöldterület-kezelés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222649" y="3622810"/>
            <a:ext cx="399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Textília gyártása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522776" y="4386854"/>
            <a:ext cx="3554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Szociális ellátás bentlakás nélkül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839824" y="5094720"/>
            <a:ext cx="409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Egyéb feldolgozóipari tevékenység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5288488" y="2074144"/>
            <a:ext cx="3408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Egyéb feldolgozóipari tevékenység</a:t>
            </a:r>
            <a:endParaRPr lang="hu-HU" b="1" dirty="0"/>
          </a:p>
        </p:txBody>
      </p:sp>
      <p:sp>
        <p:nvSpPr>
          <p:cNvPr id="18" name="Szövegdoboz 17"/>
          <p:cNvSpPr txBox="1"/>
          <p:nvPr/>
        </p:nvSpPr>
        <p:spPr>
          <a:xfrm>
            <a:off x="4863110" y="2650290"/>
            <a:ext cx="2915570" cy="37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Kiskereskedelem</a:t>
            </a:r>
            <a:endParaRPr lang="hu-HU" dirty="0"/>
          </a:p>
        </p:txBody>
      </p:sp>
      <p:sp>
        <p:nvSpPr>
          <p:cNvPr id="19" name="Szövegdoboz 18"/>
          <p:cNvSpPr txBox="1"/>
          <p:nvPr/>
        </p:nvSpPr>
        <p:spPr>
          <a:xfrm>
            <a:off x="6369609" y="3103573"/>
            <a:ext cx="287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Élelmiszergyártás</a:t>
            </a:r>
            <a:endParaRPr lang="hu-HU" dirty="0"/>
          </a:p>
        </p:txBody>
      </p:sp>
      <p:sp>
        <p:nvSpPr>
          <p:cNvPr id="20" name="Szövegdoboz 19"/>
          <p:cNvSpPr txBox="1"/>
          <p:nvPr/>
        </p:nvSpPr>
        <p:spPr>
          <a:xfrm>
            <a:off x="4773826" y="3619308"/>
            <a:ext cx="2021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 </a:t>
            </a:r>
            <a:r>
              <a:rPr lang="hu-HU" b="1" dirty="0" smtClean="0"/>
              <a:t>Bútorgyártás</a:t>
            </a:r>
            <a:endParaRPr lang="hu-HU" b="1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6245157" y="3815801"/>
            <a:ext cx="2529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Nagykereskedelem</a:t>
            </a:r>
            <a:endParaRPr lang="hu-HU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4773826" y="4381626"/>
            <a:ext cx="2045312" cy="369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 Vendéglátás</a:t>
            </a:r>
            <a:endParaRPr lang="hu-HU" dirty="0"/>
          </a:p>
        </p:txBody>
      </p:sp>
      <p:sp>
        <p:nvSpPr>
          <p:cNvPr id="23" name="Szövegdoboz 22"/>
          <p:cNvSpPr txBox="1"/>
          <p:nvPr/>
        </p:nvSpPr>
        <p:spPr>
          <a:xfrm>
            <a:off x="5399492" y="5019831"/>
            <a:ext cx="294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Egyéb személyi szolgáltatás</a:t>
            </a:r>
            <a:endParaRPr lang="hu-HU" dirty="0"/>
          </a:p>
        </p:txBody>
      </p:sp>
      <p:sp>
        <p:nvSpPr>
          <p:cNvPr id="24" name="Szövegdoboz 23"/>
          <p:cNvSpPr txBox="1"/>
          <p:nvPr/>
        </p:nvSpPr>
        <p:spPr>
          <a:xfrm>
            <a:off x="6279727" y="5658252"/>
            <a:ext cx="212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Fafeldolgozás</a:t>
            </a:r>
            <a:endParaRPr lang="hu-HU" dirty="0"/>
          </a:p>
        </p:txBody>
      </p:sp>
      <p:sp>
        <p:nvSpPr>
          <p:cNvPr id="25" name="Szövegdoboz 24"/>
          <p:cNvSpPr txBox="1"/>
          <p:nvPr/>
        </p:nvSpPr>
        <p:spPr>
          <a:xfrm>
            <a:off x="8630012" y="3480145"/>
            <a:ext cx="382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Jogi, számviteli, adószakértői tevékenység</a:t>
            </a:r>
            <a:endParaRPr lang="hu-HU" dirty="0"/>
          </a:p>
        </p:txBody>
      </p:sp>
      <p:sp>
        <p:nvSpPr>
          <p:cNvPr id="26" name="Szövegdoboz 25"/>
          <p:cNvSpPr txBox="1"/>
          <p:nvPr/>
        </p:nvSpPr>
        <p:spPr>
          <a:xfrm>
            <a:off x="8630012" y="4278846"/>
            <a:ext cx="3108477" cy="38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Szálláshely-szolgáltatás</a:t>
            </a:r>
            <a:endParaRPr lang="hu-HU" dirty="0"/>
          </a:p>
        </p:txBody>
      </p:sp>
      <p:sp>
        <p:nvSpPr>
          <p:cNvPr id="27" name="Szövegdoboz 26"/>
          <p:cNvSpPr txBox="1"/>
          <p:nvPr/>
        </p:nvSpPr>
        <p:spPr>
          <a:xfrm>
            <a:off x="8649450" y="4871886"/>
            <a:ext cx="357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Bőr, bőrtermék, lábbeli gyártása</a:t>
            </a:r>
            <a:endParaRPr lang="hu-HU" b="1" dirty="0"/>
          </a:p>
        </p:txBody>
      </p:sp>
      <p:sp>
        <p:nvSpPr>
          <p:cNvPr id="28" name="Szövegdoboz 27"/>
          <p:cNvSpPr txBox="1"/>
          <p:nvPr/>
        </p:nvSpPr>
        <p:spPr>
          <a:xfrm>
            <a:off x="9165472" y="5658252"/>
            <a:ext cx="2000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mtClean="0"/>
              <a:t>Kiadói tevékenység</a:t>
            </a:r>
            <a:endParaRPr lang="hu-HU" dirty="0"/>
          </a:p>
        </p:txBody>
      </p:sp>
    </p:spTree>
    <p:extLst>
      <p:ext uri="{BB962C8B-B14F-4D97-AF65-F5344CB8AC3E}">
        <p14:creationId xmlns="" xmlns:p14="http://schemas.microsoft.com/office/powerpoint/2010/main" val="410462725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752"/>
            <a:ext cx="12689150" cy="7137647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65502" y="254524"/>
            <a:ext cx="237604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tx1"/>
                </a:solidFill>
              </a:rPr>
              <a:t>Jellemző ágazatok régiós megoszlásban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7867136" y="4547287"/>
            <a:ext cx="3023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Növénytermesztés, állattenyésztés, vadgazdálkodás és kapcsolódó szolgáltatások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7867136" y="5032382"/>
            <a:ext cx="2232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Textília gyártása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7867136" y="5343832"/>
            <a:ext cx="1944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Ruházati termék gyártása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7867136" y="5655282"/>
            <a:ext cx="2916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Építmény üzemeltetés, zöldterület-kezelés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9646508" y="1458098"/>
            <a:ext cx="205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Ruházati termék gyártása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9646508" y="1735097"/>
            <a:ext cx="19606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Papír, papírtermék gyártása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9671223" y="2046547"/>
            <a:ext cx="222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Nyomdai és egyéb sokszorosítási tevékenység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9671223" y="2468472"/>
            <a:ext cx="2232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Textília gyártása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7290487" y="639204"/>
            <a:ext cx="1902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Élelmiszergyártás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7290487" y="866431"/>
            <a:ext cx="2388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Építmény üzemeltetés, zöldterület-kezelés</a:t>
            </a:r>
          </a:p>
        </p:txBody>
      </p:sp>
      <p:sp>
        <p:nvSpPr>
          <p:cNvPr id="15" name="Szövegdoboz 14"/>
          <p:cNvSpPr txBox="1"/>
          <p:nvPr/>
        </p:nvSpPr>
        <p:spPr>
          <a:xfrm>
            <a:off x="7290487" y="1270780"/>
            <a:ext cx="205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Ruházati termék gyártása</a:t>
            </a:r>
          </a:p>
        </p:txBody>
      </p:sp>
      <p:sp>
        <p:nvSpPr>
          <p:cNvPr id="16" name="Szövegdoboz 15"/>
          <p:cNvSpPr txBox="1"/>
          <p:nvPr/>
        </p:nvSpPr>
        <p:spPr>
          <a:xfrm>
            <a:off x="7290487" y="1535497"/>
            <a:ext cx="19606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Papír, papírtermék gyártása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2945028" y="635598"/>
            <a:ext cx="2969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Építmény üzemeltetés, zöldterület-kezelés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2945028" y="912597"/>
            <a:ext cx="3344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/>
              <a:t>Adminisztratív-, kiegészítő egyéb üzleti szolgáltatás</a:t>
            </a:r>
            <a:endParaRPr lang="hu-HU" sz="1200" dirty="0"/>
          </a:p>
        </p:txBody>
      </p:sp>
      <p:sp>
        <p:nvSpPr>
          <p:cNvPr id="19" name="Szövegdoboz 18"/>
          <p:cNvSpPr txBox="1"/>
          <p:nvPr/>
        </p:nvSpPr>
        <p:spPr>
          <a:xfrm>
            <a:off x="2945028" y="1181099"/>
            <a:ext cx="1902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Élelmiszergyártás</a:t>
            </a:r>
          </a:p>
        </p:txBody>
      </p:sp>
      <p:cxnSp>
        <p:nvCxnSpPr>
          <p:cNvPr id="21" name="Egyenes összekötő nyíllal 20"/>
          <p:cNvCxnSpPr/>
          <p:nvPr/>
        </p:nvCxnSpPr>
        <p:spPr>
          <a:xfrm>
            <a:off x="4151870" y="1535497"/>
            <a:ext cx="345989" cy="17184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zövegdoboz 21"/>
          <p:cNvSpPr txBox="1"/>
          <p:nvPr/>
        </p:nvSpPr>
        <p:spPr>
          <a:xfrm>
            <a:off x="214183" y="2304472"/>
            <a:ext cx="19606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Papír, papírtermék gyártása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214183" y="2593059"/>
            <a:ext cx="205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Ruházati termék gyártása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214183" y="2913901"/>
            <a:ext cx="222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Nyomdai és egyéb sokszorosítási tevékenység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177112" y="3814119"/>
            <a:ext cx="2298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/>
              <a:t>Villamos berendezés gyártása</a:t>
            </a:r>
            <a:endParaRPr lang="hu-HU" sz="1200" dirty="0"/>
          </a:p>
        </p:txBody>
      </p:sp>
      <p:sp>
        <p:nvSpPr>
          <p:cNvPr id="26" name="Szövegdoboz 25"/>
          <p:cNvSpPr txBox="1"/>
          <p:nvPr/>
        </p:nvSpPr>
        <p:spPr>
          <a:xfrm>
            <a:off x="177112" y="4211270"/>
            <a:ext cx="2817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/>
              <a:t>Adminisztratív-, kiegészítő egyéb üzleti szolgáltatás</a:t>
            </a:r>
            <a:endParaRPr lang="hu-HU" sz="1200" dirty="0"/>
          </a:p>
        </p:txBody>
      </p:sp>
      <p:sp>
        <p:nvSpPr>
          <p:cNvPr id="27" name="Szövegdoboz 26"/>
          <p:cNvSpPr txBox="1"/>
          <p:nvPr/>
        </p:nvSpPr>
        <p:spPr>
          <a:xfrm>
            <a:off x="1021491" y="5741644"/>
            <a:ext cx="2907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/>
              <a:t>Egyéb feldolgozóipari tevékenység</a:t>
            </a:r>
            <a:endParaRPr lang="hu-HU" sz="1200" dirty="0"/>
          </a:p>
        </p:txBody>
      </p:sp>
      <p:sp>
        <p:nvSpPr>
          <p:cNvPr id="28" name="Szövegdoboz 27"/>
          <p:cNvSpPr txBox="1"/>
          <p:nvPr/>
        </p:nvSpPr>
        <p:spPr>
          <a:xfrm>
            <a:off x="1021491" y="6018643"/>
            <a:ext cx="2232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Textília gyártása</a:t>
            </a:r>
          </a:p>
        </p:txBody>
      </p:sp>
      <p:sp>
        <p:nvSpPr>
          <p:cNvPr id="29" name="Szövegdoboz 28"/>
          <p:cNvSpPr txBox="1"/>
          <p:nvPr/>
        </p:nvSpPr>
        <p:spPr>
          <a:xfrm>
            <a:off x="1021491" y="6332697"/>
            <a:ext cx="205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Ruházati termék gyártása</a:t>
            </a:r>
          </a:p>
        </p:txBody>
      </p:sp>
      <p:sp>
        <p:nvSpPr>
          <p:cNvPr id="30" name="Szövegdoboz 29"/>
          <p:cNvSpPr txBox="1"/>
          <p:nvPr/>
        </p:nvSpPr>
        <p:spPr>
          <a:xfrm>
            <a:off x="5599671" y="2699096"/>
            <a:ext cx="2969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Építmény üzemeltetés, zöldterület-kezelés</a:t>
            </a:r>
          </a:p>
        </p:txBody>
      </p:sp>
      <p:sp>
        <p:nvSpPr>
          <p:cNvPr id="31" name="Szövegdoboz 30"/>
          <p:cNvSpPr txBox="1"/>
          <p:nvPr/>
        </p:nvSpPr>
        <p:spPr>
          <a:xfrm>
            <a:off x="5599671" y="2900194"/>
            <a:ext cx="205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Ruházati termék gyártása</a:t>
            </a:r>
          </a:p>
        </p:txBody>
      </p:sp>
      <p:sp>
        <p:nvSpPr>
          <p:cNvPr id="32" name="Szövegdoboz 31"/>
          <p:cNvSpPr txBox="1"/>
          <p:nvPr/>
        </p:nvSpPr>
        <p:spPr>
          <a:xfrm>
            <a:off x="5599671" y="3374497"/>
            <a:ext cx="222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Nyomdai és egyéb sokszorosítási tevékenység</a:t>
            </a:r>
          </a:p>
        </p:txBody>
      </p:sp>
      <p:sp>
        <p:nvSpPr>
          <p:cNvPr id="33" name="Szövegdoboz 32"/>
          <p:cNvSpPr txBox="1"/>
          <p:nvPr/>
        </p:nvSpPr>
        <p:spPr>
          <a:xfrm>
            <a:off x="5599671" y="2431535"/>
            <a:ext cx="2232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Textília gyártása</a:t>
            </a:r>
          </a:p>
        </p:txBody>
      </p:sp>
    </p:spTree>
    <p:extLst>
      <p:ext uri="{BB962C8B-B14F-4D97-AF65-F5344CB8AC3E}">
        <p14:creationId xmlns="" xmlns:p14="http://schemas.microsoft.com/office/powerpoint/2010/main" val="23206535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76" y="1143206"/>
            <a:ext cx="4848650" cy="5267021"/>
          </a:xfrm>
          <a:prstGeom prst="rect">
            <a:avLst/>
          </a:prstGeom>
        </p:spPr>
      </p:pic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40236335"/>
              </p:ext>
            </p:extLst>
          </p:nvPr>
        </p:nvGraphicFramePr>
        <p:xfrm>
          <a:off x="6276512" y="141646"/>
          <a:ext cx="5584055" cy="65997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84055"/>
              </a:tblGrid>
              <a:tr h="22941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01== Növénytermesztés, állattenyésztés, vadgazdálkodás és kapcsolódó szolgáltatások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10== Élelmiszergyártás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13== Textília gyártása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14== Ruházati termék gyártása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15== Bőr, bőrtermék, lábbeli gyártása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16== Fafeldolgozás (kivéve: bútor), </a:t>
                      </a:r>
                      <a:r>
                        <a:rPr lang="hu-H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fonottáru</a:t>
                      </a:r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gyártása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17== Papír, papírtermék gyártása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18== Nyomdai és egyéb sokszorosítási tevékenység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20== Vegyi anyag, </a:t>
                      </a:r>
                      <a:r>
                        <a:rPr lang="hu-H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-termék</a:t>
                      </a:r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gyártása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22== Gumi-, műanyag termék gyártása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23== </a:t>
                      </a:r>
                      <a:r>
                        <a:rPr lang="hu-H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Nemfém</a:t>
                      </a:r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ásványi termék gyártása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25== Fémfeldolgozási termék gyártása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26== Számítógép, elektronikai, optikai termék gyártása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27== Villamos berendezés gyártása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29== Közúti jármű gyártása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31== Bútorgyártás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32== Egyéb feldolgozóipari tevékenység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38== Hulladékgazdálkodás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43== Speciális szaképítés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45== Gépjármű-, motorkerékpár kereskedelme, javítása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46== Nagykereskedelem (kivéve: jármű, motorkerékpár)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47== Kiskereskedelem (kivéve: gépjármű, motorkerékpár)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52== Raktározás, szállítást kiegészítő tevékenység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53== Postai, futárpostai tevékenység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56== Vendéglátás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62== Információ-technológiai szolgáltatás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63== Információs szolgáltatás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68== Ingatlanügyletek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69== Jogi, számviteli, adószakértői tevékenység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70== Üzletvezetési, vezetői tanácsadás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70== Üzletvezetési, vezetői tanácsadás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71== Építészmérnöki tevékenység; műszaki vizsgálat, elemzés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72== Tudományos kutatás, fejlesztés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74== Egyéb szakmai, tudományos, műszaki tevékenység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77== Kölcsönzés, operatív lízing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78== </a:t>
                      </a:r>
                      <a:r>
                        <a:rPr lang="hu-H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Munkaerőpiaci</a:t>
                      </a:r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szolgáltatás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81== Építmény üzemeltetés, zöldterület-kezelés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81== Építmény üzemeltetés, zöldterület-kezelés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55246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82== Adminisztratív-, kiegészítő egyéb üzleti szolgáltatás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2377554" y="198839"/>
            <a:ext cx="3098307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sz="2000" b="1" dirty="0" smtClean="0">
                <a:solidFill>
                  <a:schemeClr val="tx1"/>
                </a:solidFill>
              </a:rPr>
              <a:t>PEST MEGYE, </a:t>
            </a:r>
            <a:r>
              <a:rPr lang="hu-HU" sz="2000" b="1" dirty="0" smtClean="0">
                <a:solidFill>
                  <a:schemeClr val="tx1"/>
                </a:solidFill>
              </a:rPr>
              <a:t>BUDAPEST – 33 szervezet kért hatósági bizonyítványt</a:t>
            </a:r>
            <a:endParaRPr lang="hu-H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673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218095" y="328473"/>
            <a:ext cx="4447713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GYŐR-MOSON-SOPRON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MEGYE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= 5 szervezet kért hatósági bizonyítványt  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09398161"/>
              </p:ext>
            </p:extLst>
          </p:nvPr>
        </p:nvGraphicFramePr>
        <p:xfrm>
          <a:off x="7448366" y="403308"/>
          <a:ext cx="4329106" cy="58801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9106"/>
              </a:tblGrid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13== Textília gyártása</a:t>
                      </a:r>
                      <a:endParaRPr lang="hu-H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14== Ruházati termék gyártása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16== Fafeldolgozás (kivéve: bútor), fonottáru gyártása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17== Papír, papírtermék gyártása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18== Nyomdai és egyéb sokszorosítási tevékenység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22== Gumi-, műanyag termék gyártása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25== Fémfeldolgozási termék gyártása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27== Villamos berendezés gyártása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29== Közúti jármű gyártása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31== Bútorgyártás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32== Egyéb feldolgozóipari tevékenység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38== Hulladékgazdálkodás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41== Épületek építése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46== Nagykereskedelem (kivéve: jármű, motorkerékpár)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47== Kiskereskedelem (kivéve: gépjármű, motorkerékpár)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49== Szárazföldi, csővezetékes szállítás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63== Információs szolgáltatás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71== Építészmérnöki tevékenység; műszaki vizsgálat, elemzés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74== Egyéb szakmai, tudományos, műszaki tevékenység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77== Kölcsönzés, operatív lízing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78== Munkaerőpiaci szolgáltatás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82== Adminisztratív-, kiegészítő egyéb üzleti szolgáltatás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85== Oktatás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88== Szociális ellátás bentlakás nélkül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94== Érdekképviselet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226161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95== Számítógép, személyi-, háztartási cikk javítása</a:t>
                      </a:r>
                      <a:endParaRPr lang="hu-H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9" name="Tartalom helye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00" y="1736848"/>
            <a:ext cx="5172341" cy="3960000"/>
          </a:xfrm>
        </p:spPr>
      </p:pic>
    </p:spTree>
    <p:extLst>
      <p:ext uri="{BB962C8B-B14F-4D97-AF65-F5344CB8AC3E}">
        <p14:creationId xmlns="" xmlns:p14="http://schemas.microsoft.com/office/powerpoint/2010/main" val="395297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798991" y="269861"/>
            <a:ext cx="489159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VESZPRÉM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MEGYE – 1 szervezet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68460703"/>
              </p:ext>
            </p:extLst>
          </p:nvPr>
        </p:nvGraphicFramePr>
        <p:xfrm>
          <a:off x="7310007" y="3434475"/>
          <a:ext cx="4218244" cy="21016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8244"/>
              </a:tblGrid>
              <a:tr h="350273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69== Jogi, számviteli, adószakértői tevékenység</a:t>
                      </a:r>
                      <a:endParaRPr lang="hu-H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0273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82== Adminisztratív-, kiegészítő egyéb üzleti szolgáltatás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0273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85== Oktatás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0273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88== Szociális ellátás bentlakás nélkül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0273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94== Érdekképviselet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0273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94== Érdekképviselet</a:t>
                      </a:r>
                      <a:endParaRPr lang="hu-H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8" name="Tartalom helye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55" y="1281261"/>
            <a:ext cx="4826524" cy="4129725"/>
          </a:xfrm>
        </p:spPr>
      </p:pic>
    </p:spTree>
    <p:extLst>
      <p:ext uri="{BB962C8B-B14F-4D97-AF65-F5344CB8AC3E}">
        <p14:creationId xmlns="" xmlns:p14="http://schemas.microsoft.com/office/powerpoint/2010/main" val="423407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363" y="2267712"/>
            <a:ext cx="4967926" cy="3939192"/>
          </a:xfrm>
        </p:spPr>
      </p:pic>
      <p:sp>
        <p:nvSpPr>
          <p:cNvPr id="5" name="Szövegdoboz 4"/>
          <p:cNvSpPr txBox="1"/>
          <p:nvPr/>
        </p:nvSpPr>
        <p:spPr>
          <a:xfrm>
            <a:off x="639192" y="763480"/>
            <a:ext cx="4136994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KOMÁROM-ESZTERGOM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MEGYE – 4 szervezet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7373429"/>
              </p:ext>
            </p:extLst>
          </p:nvPr>
        </p:nvGraphicFramePr>
        <p:xfrm>
          <a:off x="6864096" y="763480"/>
          <a:ext cx="4669536" cy="5443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69536"/>
              </a:tblGrid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10== Élelmiszergyártás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13== Textília gyártása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14== Ruházati termék gyártása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16== Fafeldolgozás (kivéve: bútor), </a:t>
                      </a:r>
                      <a:r>
                        <a:rPr lang="hu-HU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fonottáru</a:t>
                      </a:r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gyártása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17== Papír, papírtermék gyártása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18== Nyomdai és egyéb sokszorosítási tevékenység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22== Gumi-, műanyag termék gyártása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25== Fémfeldolgozási termék gyártása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26== Számítógép, elektronikai, optikai termék gyártása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27== Villamos berendezés gyártása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29== Közúti jármű gyártása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31== Bútorgyártás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52== Raktározás, szállítást kiegészítő tevékenység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81== Építmény üzemeltetés, zöldterület-kezelés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82== Adminisztratív-, kiegészítő egyéb üzleti szolgáltatás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86== Humán-egészségügyi ellátás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87== Bentlakásos, nem kórházi ápolás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02412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88== Szociális ellátás bentlakás nélkül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5623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48" y="852256"/>
            <a:ext cx="4140000" cy="4860387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7936400" y="852256"/>
            <a:ext cx="3160451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FEJÉR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MEGYE – 3 szervezet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47658212"/>
              </p:ext>
            </p:extLst>
          </p:nvPr>
        </p:nvGraphicFramePr>
        <p:xfrm>
          <a:off x="6991604" y="2942114"/>
          <a:ext cx="4871212" cy="32148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1212"/>
              </a:tblGrid>
              <a:tr h="5358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14== Ruházati termék gyártása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5358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32== Egyéb feldolgozóipari tevékenység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5358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56== Vendéglátás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5358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82== Adminisztratív-, kiegészítő egyéb üzleti szolgáltatás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5358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85== Oktatás</a:t>
                      </a:r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535808">
                <a:tc>
                  <a:txBody>
                    <a:bodyPr/>
                    <a:lstStyle/>
                    <a:p>
                      <a:pPr algn="l" fontAlgn="ctr"/>
                      <a:r>
                        <a:rPr lang="hu-H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94== Érdekképviselet</a:t>
                      </a:r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2683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97" y="2132382"/>
            <a:ext cx="5631107" cy="407188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06397" y="719091"/>
            <a:ext cx="3417903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NÓGRÁD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MEGYE – 2 szervezet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12341161"/>
              </p:ext>
            </p:extLst>
          </p:nvPr>
        </p:nvGraphicFramePr>
        <p:xfrm>
          <a:off x="6461760" y="544359"/>
          <a:ext cx="5620512" cy="31760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20512"/>
              </a:tblGrid>
              <a:tr h="35289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13== Textília gyártása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289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17== Papír, papírtermék gyártása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289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18== Nyomdai és egyéb sokszorosítási tevékenység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289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63== Információs szolgáltatás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289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78== </a:t>
                      </a:r>
                      <a:r>
                        <a:rPr lang="hu-HU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Munkaerőpiaci</a:t>
                      </a:r>
                      <a:r>
                        <a:rPr lang="hu-H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szolgáltatás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289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82== Adminisztratív-, kiegészítő egyéb üzleti szolgáltatás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289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85== Oktatás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289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94== Érdekképviselet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352894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96== Egyéb személyi szolgáltatás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5903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31" y="2036064"/>
            <a:ext cx="4746685" cy="430377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815231" y="731520"/>
            <a:ext cx="262128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HEVES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MEGYE – 8 szervezet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66300549"/>
              </p:ext>
            </p:extLst>
          </p:nvPr>
        </p:nvGraphicFramePr>
        <p:xfrm>
          <a:off x="6132576" y="643922"/>
          <a:ext cx="5549900" cy="3413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49900"/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10== Élelmiszergyártás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13== Textília gyártása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14== Ruházati termék gyártása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17== Papír, papírtermék gyártása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36== Víztermelés, -kezelés, -ellátás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38== Hulladékgazdálkodás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47== Kiskereskedelem (kivéve: gépjármű, motorkerékpár)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78== Munkaerőpiaci szolgáltatás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81== Építmény üzemeltetés, zöldterület-kezelés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82== Adminisztratív-, kiegészítő egyéb üzleti szolgáltatás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86== Humán-egészségügyi ellátás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88== Szociális ellátás bentlakás nélkül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94== Érdekképviselet</a:t>
                      </a:r>
                      <a:endParaRPr lang="hu-H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hu-H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96== Egyéb személyi szolgáltatás</a:t>
                      </a:r>
                      <a:endParaRPr lang="hu-H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3614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15414" y="4119513"/>
            <a:ext cx="10510871" cy="1640264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hu-HU" sz="4900" b="1" dirty="0" smtClean="0">
                <a:solidFill>
                  <a:srgbClr val="7030A0"/>
                </a:solidFill>
              </a:rPr>
              <a:t>Számítunk az együttműködésre</a:t>
            </a:r>
            <a:r>
              <a:rPr lang="hu-HU" sz="4900" b="1" dirty="0" smtClean="0">
                <a:solidFill>
                  <a:srgbClr val="7030A0"/>
                </a:solidFill>
              </a:rPr>
              <a:t>!</a:t>
            </a:r>
            <a:endParaRPr lang="hu-HU" sz="4900" b="1" dirty="0">
              <a:solidFill>
                <a:srgbClr val="7030A0"/>
              </a:solidFill>
            </a:endParaRPr>
          </a:p>
        </p:txBody>
      </p:sp>
      <p:sp>
        <p:nvSpPr>
          <p:cNvPr id="10243" name="Szöveg helye 2"/>
          <p:cNvSpPr>
            <a:spLocks noGrp="1"/>
          </p:cNvSpPr>
          <p:nvPr>
            <p:ph type="body" idx="1"/>
          </p:nvPr>
        </p:nvSpPr>
        <p:spPr>
          <a:xfrm>
            <a:off x="911424" y="1613353"/>
            <a:ext cx="10414859" cy="2393039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endParaRPr lang="hu-HU" b="1" dirty="0" smtClean="0">
              <a:solidFill>
                <a:srgbClr val="0070C0"/>
              </a:solidFill>
            </a:endParaRPr>
          </a:p>
          <a:p>
            <a:r>
              <a:rPr lang="hu-HU" sz="2800" b="1" dirty="0" smtClean="0">
                <a:solidFill>
                  <a:srgbClr val="0070C0"/>
                </a:solidFill>
              </a:rPr>
              <a:t>Levelezési </a:t>
            </a:r>
            <a:r>
              <a:rPr lang="hu-HU" sz="2800" b="1" dirty="0" smtClean="0">
                <a:solidFill>
                  <a:srgbClr val="0070C0"/>
                </a:solidFill>
              </a:rPr>
              <a:t>cím:</a:t>
            </a:r>
            <a:r>
              <a:rPr lang="hu-HU" sz="2800" dirty="0" smtClean="0"/>
              <a:t> </a:t>
            </a:r>
            <a:r>
              <a:rPr lang="hu-HU" sz="2800" b="1" dirty="0" smtClean="0">
                <a:solidFill>
                  <a:srgbClr val="00B050"/>
                </a:solidFill>
              </a:rPr>
              <a:t>1036 </a:t>
            </a:r>
            <a:r>
              <a:rPr lang="hu-HU" sz="2800" b="1" dirty="0" smtClean="0">
                <a:solidFill>
                  <a:srgbClr val="00B050"/>
                </a:solidFill>
              </a:rPr>
              <a:t>Budapest Lajos utca 160-162.</a:t>
            </a:r>
          </a:p>
          <a:p>
            <a:r>
              <a:rPr lang="hu-HU" sz="2800" b="1" dirty="0" smtClean="0">
                <a:solidFill>
                  <a:schemeClr val="accent2"/>
                </a:solidFill>
              </a:rPr>
              <a:t>Központi e-mail: </a:t>
            </a:r>
            <a:r>
              <a:rPr lang="hu-HU" sz="2800" b="1" dirty="0" err="1" smtClean="0">
                <a:solidFill>
                  <a:schemeClr val="accent2"/>
                </a:solidFill>
                <a:hlinkClick r:id="rId2"/>
              </a:rPr>
              <a:t>akkreditacio</a:t>
            </a:r>
            <a:r>
              <a:rPr lang="hu-HU" sz="2800" b="1" dirty="0" smtClean="0">
                <a:solidFill>
                  <a:schemeClr val="accent2"/>
                </a:solidFill>
                <a:hlinkClick r:id="rId2"/>
              </a:rPr>
              <a:t>@</a:t>
            </a:r>
            <a:r>
              <a:rPr lang="hu-HU" sz="2800" b="1" dirty="0" err="1" smtClean="0">
                <a:solidFill>
                  <a:schemeClr val="accent2"/>
                </a:solidFill>
                <a:hlinkClick r:id="rId2"/>
              </a:rPr>
              <a:t>rehab.bfkh.gov.hu</a:t>
            </a:r>
            <a:endParaRPr lang="hu-HU" sz="2800" b="1" dirty="0" smtClean="0">
              <a:solidFill>
                <a:schemeClr val="accent2"/>
              </a:solidFill>
            </a:endParaRPr>
          </a:p>
          <a:p>
            <a:r>
              <a:rPr lang="hu-HU" sz="2800" b="1" dirty="0" smtClean="0">
                <a:solidFill>
                  <a:schemeClr val="accent2"/>
                </a:solidFill>
                <a:hlinkClick r:id="rId3"/>
              </a:rPr>
              <a:t>                               </a:t>
            </a:r>
            <a:r>
              <a:rPr lang="hu-HU" sz="2800" b="1" dirty="0" err="1" smtClean="0">
                <a:hlinkClick r:id="rId3"/>
              </a:rPr>
              <a:t>tamogatas</a:t>
            </a:r>
            <a:r>
              <a:rPr lang="hu-HU" sz="2800" b="1" dirty="0" smtClean="0">
                <a:hlinkClick r:id="rId3"/>
              </a:rPr>
              <a:t>@</a:t>
            </a:r>
            <a:r>
              <a:rPr lang="hu-HU" sz="2800" b="1" dirty="0" err="1" smtClean="0">
                <a:hlinkClick r:id="rId3"/>
              </a:rPr>
              <a:t>rehab.bfkh.gov.hu</a:t>
            </a:r>
            <a:endParaRPr lang="hu-HU" sz="2800" b="1" dirty="0" smtClean="0">
              <a:solidFill>
                <a:schemeClr val="tx1"/>
              </a:solidFill>
            </a:endParaRPr>
          </a:p>
          <a:p>
            <a:r>
              <a:rPr lang="hu-HU" sz="2800" b="1" dirty="0" smtClean="0">
                <a:solidFill>
                  <a:schemeClr val="tx1"/>
                </a:solidFill>
              </a:rPr>
              <a:t>Lista letölthető: http</a:t>
            </a:r>
            <a:r>
              <a:rPr lang="hu-HU" sz="2800" b="1" dirty="0" smtClean="0">
                <a:solidFill>
                  <a:schemeClr val="tx1"/>
                </a:solidFill>
              </a:rPr>
              <a:t>://www.kormanyhivatal.hu/hu/budapest/jarasok/foglalkoztatasi-rehabilitacio</a:t>
            </a:r>
            <a:endParaRPr lang="hu-HU" sz="2800" b="1" dirty="0" smtClean="0">
              <a:solidFill>
                <a:schemeClr val="tx1"/>
              </a:solidFill>
            </a:endParaRPr>
          </a:p>
          <a:p>
            <a:endParaRPr lang="hu-HU" dirty="0" smtClean="0"/>
          </a:p>
          <a:p>
            <a:endParaRPr lang="hu-HU" b="1" dirty="0" smtClean="0">
              <a:solidFill>
                <a:schemeClr val="accent2"/>
              </a:solidFill>
            </a:endParaRPr>
          </a:p>
          <a:p>
            <a:endParaRPr lang="hu-HU" b="1" dirty="0" smtClean="0">
              <a:solidFill>
                <a:schemeClr val="accent2"/>
              </a:solidFill>
            </a:endParaRPr>
          </a:p>
          <a:p>
            <a:endParaRPr lang="hu-HU" b="1" dirty="0" smtClean="0">
              <a:solidFill>
                <a:srgbClr val="0070C0"/>
              </a:solidFill>
            </a:endParaRPr>
          </a:p>
          <a:p>
            <a:endParaRPr lang="hu-HU" b="1" dirty="0" smtClean="0"/>
          </a:p>
          <a:p>
            <a:endParaRPr lang="hu-HU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lasszikus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1828</Words>
  <Application>Microsoft Office PowerPoint</Application>
  <PresentationFormat>Egyéni</PresentationFormat>
  <Paragraphs>372</Paragraphs>
  <Slides>20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1" baseType="lpstr">
      <vt:lpstr>Office-téma</vt:lpstr>
      <vt:lpstr>1. dia</vt:lpstr>
      <vt:lpstr>Budapest Főváros Kormányhivatala hatósági feladatai  az akkreditált munkáltatók, szolgáltatók körében</vt:lpstr>
      <vt:lpstr>Rehabilitációs akkreditáció szabályai  a 327/2012 (XII.16.) Korm. rendelet alapján </vt:lpstr>
      <vt:lpstr>Rehabilitációs akkreditációval rendelkező            munkáltatók = 2018 évben 362</vt:lpstr>
      <vt:lpstr>Rehabilitációs akkreditációval rendelkező            munkáltatók telephelyek szerint = 2018. évben 1092</vt:lpstr>
      <vt:lpstr>Foglalkoztathatóság - támogatás</vt:lpstr>
      <vt:lpstr>7. dia</vt:lpstr>
      <vt:lpstr>Több/kevesebb a két jogszabály szerint</vt:lpstr>
      <vt:lpstr>KÖZÖS CÉL:  - a közbeszerzési eljárás során az ajánlatkérők megfelelő információkkal rendelkezzenek az adott eljárásban részt vevő gazdasági szereplőkről, ismerjék, hogy kik minősülnek védett munkahelynek - ezek a szervezetek részesülhessenek a közbeszerzési szabályozás által számukra biztosított előnyökből. </vt:lpstr>
      <vt:lpstr>10. dia</vt:lpstr>
      <vt:lpstr>11. dia</vt:lpstr>
      <vt:lpstr>12. dia</vt:lpstr>
      <vt:lpstr>13. dia</vt:lpstr>
      <vt:lpstr>14. dia</vt:lpstr>
      <vt:lpstr>15. dia</vt:lpstr>
      <vt:lpstr>16. dia</vt:lpstr>
      <vt:lpstr>17. dia</vt:lpstr>
      <vt:lpstr>18. dia</vt:lpstr>
      <vt:lpstr>19. dia</vt:lpstr>
      <vt:lpstr>Számítunk az együttműködésre!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Deák Katalin</dc:creator>
  <cp:lastModifiedBy>User</cp:lastModifiedBy>
  <cp:revision>60</cp:revision>
  <dcterms:created xsi:type="dcterms:W3CDTF">2018-06-05T07:21:11Z</dcterms:created>
  <dcterms:modified xsi:type="dcterms:W3CDTF">2018-06-18T19:39:15Z</dcterms:modified>
</cp:coreProperties>
</file>