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611" r:id="rId2"/>
    <p:sldId id="607" r:id="rId3"/>
    <p:sldId id="599" r:id="rId4"/>
    <p:sldId id="597" r:id="rId5"/>
    <p:sldId id="601" r:id="rId6"/>
    <p:sldId id="609" r:id="rId7"/>
    <p:sldId id="602" r:id="rId8"/>
    <p:sldId id="608" r:id="rId9"/>
    <p:sldId id="606" r:id="rId10"/>
  </p:sldIdLst>
  <p:sldSz cx="9144000" cy="6858000" type="screen4x3"/>
  <p:notesSz cx="6735763" cy="9866313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9933"/>
    <a:srgbClr val="FFFF99"/>
    <a:srgbClr val="FF9900"/>
    <a:srgbClr val="CCFFCC"/>
    <a:srgbClr val="FF9966"/>
    <a:srgbClr val="66CCFF"/>
    <a:srgbClr val="66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Közepesen sötét stílus 2 – 2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Közepesen sötét stílus 2 – 3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Közepesen sötét stílus 2 – 4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Közepesen sötét stílus 2 – 5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Közepesen sötét stílus 2 – 6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Közepesen sötét stílus 3 – 1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6D9F66E-5EB9-4882-86FB-DCBF35E3C3E4}" styleName="Közepesen sötét stílus 4 – 6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B344D84-9AFB-497E-A393-DC336BA19D2E}" styleName="Közepesen sötét stílus 3 – 3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Közepesen sötét stílus 3 – 6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EBBBCC-DAD2-459C-BE2E-F6DE35CF9A28}" styleName="Sötét stílus 2 – 3./4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03447BB-5D67-496B-8E87-E561075AD55C}" styleName="Sötét stílus 1 – 3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ötét stílus 1 – 5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06799F8-075E-4A3A-A7F6-7FBC6576F1A4}" styleName="Téma alapján készült stílus 2 – 3. jelölőszín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505E3EF-67EA-436B-97B2-0124C06EBD24}" styleName="Közepesen sötét stílus 4 – 3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76" autoAdjust="0"/>
    <p:restoredTop sz="98535" autoAdjust="0"/>
  </p:normalViewPr>
  <p:slideViewPr>
    <p:cSldViewPr>
      <p:cViewPr>
        <p:scale>
          <a:sx n="70" d="100"/>
          <a:sy n="70" d="100"/>
        </p:scale>
        <p:origin x="-1548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938" y="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938" y="937260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68B1CE38-2CEE-4FE3-A6AC-9973E5911FC3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05139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938" y="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938" y="9372600"/>
            <a:ext cx="291782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96131E39-D5BA-4A34-8A03-0EB8E4CC8F8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005188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ímd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6" descr="erdo"/>
          <p:cNvPicPr/>
          <p:nvPr userDrawn="1"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179512" y="836712"/>
            <a:ext cx="6798448" cy="446449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" name="Rectangle 16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528638" y="6254750"/>
            <a:ext cx="2133600" cy="457200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200" b="0">
                <a:solidFill>
                  <a:schemeClr val="bg2">
                    <a:lumMod val="50000"/>
                  </a:schemeClr>
                </a:solidFill>
                <a:latin typeface="Book Antiqua" pitchFamily="18" charset="0"/>
                <a:cs typeface="+mn-cs"/>
              </a:defRPr>
            </a:lvl1pPr>
          </a:lstStyle>
          <a:p>
            <a:pPr>
              <a:defRPr/>
            </a:pPr>
            <a:fld id="{A123C321-A2C5-4BBE-975F-26C6E7C02F09}" type="datetime3">
              <a:rPr lang="en-GB"/>
              <a:pPr>
                <a:defRPr/>
              </a:pPr>
              <a:t>29 August, 2013</a:t>
            </a:fld>
            <a:endParaRPr lang="hu-HU" dirty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2771775" y="6237288"/>
            <a:ext cx="3455988" cy="457200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200" b="0">
                <a:solidFill>
                  <a:schemeClr val="bg2">
                    <a:lumMod val="50000"/>
                  </a:schemeClr>
                </a:solidFill>
                <a:latin typeface="Book Antiqua" pitchFamily="18" charset="0"/>
                <a:cs typeface="+mn-cs"/>
              </a:defRPr>
            </a:lvl1pPr>
          </a:lstStyle>
          <a:p>
            <a:pPr>
              <a:defRPr/>
            </a:pPr>
            <a:r>
              <a:rPr lang="hu-HU"/>
              <a:t>© KONETT Team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43663" y="6224588"/>
            <a:ext cx="2387600" cy="457200"/>
          </a:xfrm>
        </p:spPr>
        <p:txBody>
          <a:bodyPr/>
          <a:lstStyle>
            <a:lvl1pPr algn="ctr">
              <a:spcBef>
                <a:spcPct val="20000"/>
              </a:spcBef>
              <a:defRPr sz="1200" b="0"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pPr>
              <a:defRPr/>
            </a:pPr>
            <a:r>
              <a:rPr lang="hu-HU"/>
              <a:t>Change Management Course</a:t>
            </a:r>
            <a:endParaRPr lang="hu-H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ook Antiqua" pitchFamily="18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>
                <a:latin typeface="Gill Sans MT" pitchFamily="34" charset="-18"/>
              </a:defRPr>
            </a:lvl1pPr>
            <a:lvl2pPr marL="742950" indent="-285750">
              <a:buClr>
                <a:schemeClr val="accent1">
                  <a:lumMod val="10000"/>
                </a:schemeClr>
              </a:buClr>
              <a:buFont typeface="Wingdings" pitchFamily="2" charset="2"/>
              <a:buChar char="§"/>
              <a:defRPr>
                <a:latin typeface="Gill Sans MT" pitchFamily="34" charset="-18"/>
              </a:defRPr>
            </a:lvl2pPr>
            <a:lvl3pPr marL="1143000" indent="-228600">
              <a:buClr>
                <a:schemeClr val="bg2">
                  <a:lumMod val="50000"/>
                </a:schemeClr>
              </a:buClr>
              <a:buFont typeface="Wingdings" pitchFamily="2" charset="2"/>
              <a:buChar char="§"/>
              <a:defRPr>
                <a:latin typeface="Gill Sans MT" pitchFamily="34" charset="-18"/>
              </a:defRPr>
            </a:lvl3pPr>
            <a:lvl4pPr marL="1600200" indent="-228600">
              <a:buClr>
                <a:schemeClr val="bg2">
                  <a:lumMod val="50000"/>
                </a:schemeClr>
              </a:buClr>
              <a:buFont typeface="Wingdings" pitchFamily="2" charset="2"/>
              <a:buChar char="§"/>
              <a:defRPr>
                <a:latin typeface="Gill Sans MT" pitchFamily="34" charset="-18"/>
              </a:defRPr>
            </a:lvl4pPr>
            <a:lvl5pPr marL="2057400" indent="-228600">
              <a:buFont typeface="Arial" pitchFamily="34" charset="0"/>
              <a:buChar char="•"/>
              <a:defRPr>
                <a:latin typeface="Gill Sans MT" pitchFamily="34" charset="-18"/>
              </a:defRPr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pPr>
              <a:defRPr/>
            </a:pPr>
            <a:fld id="{B224A169-477B-42C3-AF67-4AADAB7ECEFD}" type="datetime3">
              <a:rPr lang="en-GB"/>
              <a:pPr>
                <a:defRPr/>
              </a:pPr>
              <a:t>29 August, 2013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pPr>
              <a:defRPr/>
            </a:pPr>
            <a:r>
              <a:rPr lang="hu-HU"/>
              <a:t>© KONETT Team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pPr>
              <a:defRPr/>
            </a:pPr>
            <a:fld id="{58A5134A-6026-4A9C-98C0-A8DF47B2E6C1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DAB31-36B3-40AA-94E6-709305228FA8}" type="datetime3">
              <a:rPr lang="en-GB"/>
              <a:pPr>
                <a:defRPr/>
              </a:pPr>
              <a:t>29 August, 2013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© KONETT Team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1CA41-B095-49FA-AA67-1D68637A1D7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ook Antiqua" pitchFamily="18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27088" y="2060575"/>
            <a:ext cx="3636962" cy="3886200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 sz="2800">
                <a:latin typeface="Gill Sans MT" pitchFamily="34" charset="-18"/>
              </a:defRPr>
            </a:lvl1pPr>
            <a:lvl2pPr marL="742950" indent="-285750">
              <a:buFont typeface="Wingdings" pitchFamily="2" charset="2"/>
              <a:buChar char="§"/>
              <a:defRPr sz="2400">
                <a:latin typeface="Gill Sans MT" pitchFamily="34" charset="-18"/>
              </a:defRPr>
            </a:lvl2pPr>
            <a:lvl3pPr marL="1143000" indent="-228600">
              <a:buFont typeface="Wingdings" pitchFamily="2" charset="2"/>
              <a:buChar char="§"/>
              <a:defRPr sz="2000">
                <a:latin typeface="Gill Sans MT" pitchFamily="34" charset="-18"/>
              </a:defRPr>
            </a:lvl3pPr>
            <a:lvl4pPr marL="1600200" indent="-228600">
              <a:buFont typeface="Wingdings" pitchFamily="2" charset="2"/>
              <a:buChar char="§"/>
              <a:defRPr sz="1800">
                <a:latin typeface="Gill Sans MT" pitchFamily="34" charset="-18"/>
              </a:defRPr>
            </a:lvl4pPr>
            <a:lvl5pPr marL="2057400" indent="-228600">
              <a:buFont typeface="Wingdings" pitchFamily="2" charset="2"/>
              <a:buChar char="§"/>
              <a:defRPr sz="1800">
                <a:latin typeface="Gill Sans MT" pitchFamily="34" charset="-18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16450" y="2060575"/>
            <a:ext cx="3638550" cy="3886200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 sz="2800">
                <a:latin typeface="Gill Sans MT" pitchFamily="34" charset="-18"/>
              </a:defRPr>
            </a:lvl1pPr>
            <a:lvl2pPr marL="742950" indent="-285750">
              <a:buFont typeface="Wingdings" pitchFamily="2" charset="2"/>
              <a:buChar char="§"/>
              <a:defRPr sz="2400">
                <a:latin typeface="Gill Sans MT" pitchFamily="34" charset="-18"/>
              </a:defRPr>
            </a:lvl2pPr>
            <a:lvl3pPr marL="1143000" indent="-228600">
              <a:buFont typeface="Wingdings" pitchFamily="2" charset="2"/>
              <a:buChar char="§"/>
              <a:defRPr sz="2000">
                <a:latin typeface="Gill Sans MT" pitchFamily="34" charset="-18"/>
              </a:defRPr>
            </a:lvl3pPr>
            <a:lvl4pPr marL="1600200" indent="-228600">
              <a:buFont typeface="Wingdings" pitchFamily="2" charset="2"/>
              <a:buChar char="§"/>
              <a:defRPr sz="1800">
                <a:latin typeface="Gill Sans MT" pitchFamily="34" charset="-18"/>
              </a:defRPr>
            </a:lvl4pPr>
            <a:lvl5pPr marL="2057400" indent="-228600">
              <a:buFont typeface="Wingdings" pitchFamily="2" charset="2"/>
              <a:buChar char="§"/>
              <a:defRPr sz="1800">
                <a:latin typeface="Gill Sans MT" pitchFamily="34" charset="-18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33C09-3152-4F1C-9D9C-C219941B7A78}" type="datetime3">
              <a:rPr lang="en-GB"/>
              <a:pPr>
                <a:defRPr/>
              </a:pPr>
              <a:t>29 August, 2013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© KONETT Team</a:t>
            </a: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12549-5112-41CF-B14F-152EE08FFF1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48883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07504" y="170911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107504" y="234888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295329" y="170911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295329" y="2348880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07C3D-CD58-49B8-AEAE-6705621AE605}" type="datetime3">
              <a:rPr lang="en-GB"/>
              <a:pPr>
                <a:defRPr/>
              </a:pPr>
              <a:t>29 August, 2013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© KONETT Team</a:t>
            </a:r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69049D-4F3E-4222-B281-1FF78FCBA42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ook Antiqua" pitchFamily="18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723A3-5401-45B9-BDCF-CFBA31C2E019}" type="datetime3">
              <a:rPr lang="en-GB"/>
              <a:pPr>
                <a:defRPr/>
              </a:pPr>
              <a:t>29 August, 2013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/>
              <a:t>© KONETT Team</a:t>
            </a: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79629-42C6-442E-B335-E4DDAA8A074B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pPr>
              <a:defRPr/>
            </a:pPr>
            <a:fld id="{D1238D63-4644-4AE4-8B57-A20C07BF68F0}" type="datetime3">
              <a:rPr lang="en-GB"/>
              <a:pPr>
                <a:defRPr/>
              </a:pPr>
              <a:t>29 August, 2013</a:t>
            </a:fld>
            <a:endParaRPr lang="hu-HU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pPr>
              <a:defRPr/>
            </a:pPr>
            <a:r>
              <a:rPr lang="hu-HU"/>
              <a:t>© KONETT Team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pPr>
              <a:defRPr/>
            </a:pPr>
            <a:fld id="{03BAADAA-CCB1-4AA0-A008-DDCF535A786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42100" y="404813"/>
            <a:ext cx="1962150" cy="5541962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755650" y="404813"/>
            <a:ext cx="5734050" cy="5541962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Cím, diagra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838200"/>
            <a:ext cx="9144000" cy="6096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iagram helye 2"/>
          <p:cNvSpPr>
            <a:spLocks noGrp="1"/>
          </p:cNvSpPr>
          <p:nvPr>
            <p:ph type="chart" sz="half" idx="1"/>
          </p:nvPr>
        </p:nvSpPr>
        <p:spPr>
          <a:xfrm>
            <a:off x="457200" y="1752600"/>
            <a:ext cx="4038600" cy="4419600"/>
          </a:xfrm>
        </p:spPr>
        <p:txBody>
          <a:bodyPr/>
          <a:lstStyle/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648200" y="1752600"/>
            <a:ext cx="4038600" cy="44196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Footer Placeholder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57200" y="6172200"/>
            <a:ext cx="8229600" cy="381000"/>
          </a:xfrm>
        </p:spPr>
        <p:txBody>
          <a:bodyPr/>
          <a:lstStyle>
            <a:lvl1pPr algn="l">
              <a:spcBef>
                <a:spcPct val="0"/>
              </a:spcBef>
              <a:defRPr sz="18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hu-HU"/>
              <a:t>© KONETT Team</a:t>
            </a: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701675" y="158750"/>
            <a:ext cx="7416800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hu-HU" smtClean="0"/>
          </a:p>
        </p:txBody>
      </p:sp>
      <p:sp>
        <p:nvSpPr>
          <p:cNvPr id="102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7088" y="2060575"/>
            <a:ext cx="7427912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smtClean="0"/>
          </a:p>
        </p:txBody>
      </p:sp>
      <p:sp>
        <p:nvSpPr>
          <p:cNvPr id="48169" name="Line 41"/>
          <p:cNvSpPr>
            <a:spLocks noChangeShapeType="1"/>
          </p:cNvSpPr>
          <p:nvPr/>
        </p:nvSpPr>
        <p:spPr bwMode="auto">
          <a:xfrm>
            <a:off x="8532813" y="0"/>
            <a:ext cx="0" cy="6858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 sz="180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pic>
        <p:nvPicPr>
          <p:cNvPr id="1029" name="Picture 1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84163" y="115888"/>
            <a:ext cx="536575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Dátum helye 1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  <a:latin typeface="Book Antiqua" pitchFamily="18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  <a:latin typeface="Book Antiqua" pitchFamily="18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4"/>
          </p:nvPr>
        </p:nvSpPr>
        <p:spPr>
          <a:xfrm>
            <a:off x="6156325" y="6381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  <a:latin typeface="Book Antiqua" pitchFamily="18" charset="0"/>
                <a:cs typeface="Arial" charset="0"/>
              </a:defRPr>
            </a:lvl1pPr>
          </a:lstStyle>
          <a:p>
            <a:pPr>
              <a:defRPr/>
            </a:pPr>
            <a:fld id="{9DB25DB1-C419-45B5-9BCC-8EA12E4023EC}" type="slidenum">
              <a:rPr lang="hu-HU"/>
              <a:pPr>
                <a:defRPr/>
              </a:pPr>
              <a:t>‹#›</a:t>
            </a:fld>
            <a:endParaRPr lang="hu-HU"/>
          </a:p>
        </p:txBody>
      </p:sp>
      <p:pic>
        <p:nvPicPr>
          <p:cNvPr id="1033" name="Kép 6" descr="320x144_Uj_ERFO_logo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763" y="765175"/>
            <a:ext cx="10668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2"/>
          <p:cNvSpPr txBox="1">
            <a:spLocks noChangeArrowheads="1"/>
          </p:cNvSpPr>
          <p:nvPr userDrawn="1"/>
        </p:nvSpPr>
        <p:spPr bwMode="auto">
          <a:xfrm>
            <a:off x="611188" y="6453188"/>
            <a:ext cx="1873250" cy="215900"/>
          </a:xfrm>
          <a:prstGeom prst="rect">
            <a:avLst/>
          </a:prstGeom>
          <a:solidFill>
            <a:srgbClr val="FFFFFF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800" b="1" dirty="0">
                <a:solidFill>
                  <a:srgbClr val="404040"/>
                </a:solidFill>
                <a:latin typeface="Cambria" charset="0"/>
                <a:ea typeface="ÇlÇr ñæí©" charset="0"/>
                <a:cs typeface="Arial" charset="0"/>
              </a:rPr>
              <a:t>TÁMOP-5.3.8-11/A1-2012-0001</a:t>
            </a:r>
            <a:endParaRPr lang="en-US" dirty="0"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03" r:id="rId1"/>
    <p:sldLayoutId id="2147485204" r:id="rId2"/>
    <p:sldLayoutId id="2147485205" r:id="rId3"/>
    <p:sldLayoutId id="2147485206" r:id="rId4"/>
    <p:sldLayoutId id="2147485207" r:id="rId5"/>
    <p:sldLayoutId id="2147485208" r:id="rId6"/>
    <p:sldLayoutId id="2147485209" r:id="rId7"/>
    <p:sldLayoutId id="2147485210" r:id="rId8"/>
    <p:sldLayoutId id="2147485211" r:id="rId9"/>
    <p:sldLayoutId id="2147485212" r:id="rId10"/>
    <p:sldLayoutId id="2147485213" r:id="rId11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6600"/>
          </a:solidFill>
          <a:latin typeface="Book Antiqua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6600"/>
          </a:solidFill>
          <a:latin typeface="Book Antiqua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6600"/>
          </a:solidFill>
          <a:latin typeface="Book Antiqua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6600"/>
          </a:solidFill>
          <a:latin typeface="Book Antiqua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6600"/>
          </a:solidFill>
          <a:latin typeface="Book Antiqua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7F7F7F"/>
        </a:buClr>
        <a:buSzPct val="75000"/>
        <a:buFont typeface="Webdings" pitchFamily="18" charset="2"/>
        <a:buChar char=""/>
        <a:defRPr sz="2400">
          <a:solidFill>
            <a:schemeClr val="tx1"/>
          </a:solidFill>
          <a:latin typeface="Gill Sans MT" pitchFamily="34" charset="-18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19.jpeg"/><Relationship Id="rId3" Type="http://schemas.openxmlformats.org/officeDocument/2006/relationships/image" Target="../media/image5.png"/><Relationship Id="rId21" Type="http://schemas.openxmlformats.org/officeDocument/2006/relationships/image" Target="../media/image22.jp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8.jpeg"/><Relationship Id="rId2" Type="http://schemas.openxmlformats.org/officeDocument/2006/relationships/image" Target="../media/image4.jpeg"/><Relationship Id="rId16" Type="http://schemas.openxmlformats.org/officeDocument/2006/relationships/image" Target="../media/image2.jpeg"/><Relationship Id="rId20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0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www.youtube.com/watch?v=1GWU6VYZmMg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589" y="2812375"/>
            <a:ext cx="18466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241" name="rg_hi" descr="ANd9GcRQWE94rdeCjDjAF-r_NbRBMzt41fmzQax-CR4QZVaqYnW9pSu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9" name="Picture 59" descr="banner_asztalos_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404664"/>
            <a:ext cx="432048" cy="432048"/>
          </a:xfrm>
          <a:prstGeom prst="rect">
            <a:avLst/>
          </a:prstGeom>
          <a:noFill/>
        </p:spPr>
      </p:pic>
      <p:pic>
        <p:nvPicPr>
          <p:cNvPr id="10298" name="Picture 58" descr="banner_bor_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404664"/>
            <a:ext cx="432048" cy="432048"/>
          </a:xfrm>
          <a:prstGeom prst="rect">
            <a:avLst/>
          </a:prstGeom>
          <a:noFill/>
        </p:spPr>
      </p:pic>
      <p:pic>
        <p:nvPicPr>
          <p:cNvPr id="10297" name="Picture 57" descr="banner_csomagolo_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1800" y="404664"/>
            <a:ext cx="432048" cy="432048"/>
          </a:xfrm>
          <a:prstGeom prst="rect">
            <a:avLst/>
          </a:prstGeom>
          <a:noFill/>
        </p:spPr>
      </p:pic>
      <p:pic>
        <p:nvPicPr>
          <p:cNvPr id="10296" name="Picture 56" descr="banner_felkeszito_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404664"/>
            <a:ext cx="432048" cy="432048"/>
          </a:xfrm>
          <a:prstGeom prst="rect">
            <a:avLst/>
          </a:prstGeom>
          <a:noFill/>
        </p:spPr>
      </p:pic>
      <p:pic>
        <p:nvPicPr>
          <p:cNvPr id="10295" name="Picture 55" descr="banner_hobby_d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3928" y="404664"/>
            <a:ext cx="432048" cy="432048"/>
          </a:xfrm>
          <a:prstGeom prst="rect">
            <a:avLst/>
          </a:prstGeom>
          <a:noFill/>
        </p:spPr>
      </p:pic>
      <p:pic>
        <p:nvPicPr>
          <p:cNvPr id="10294" name="Picture 54" descr="banner_muanyag_d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99992" y="404664"/>
            <a:ext cx="432048" cy="432048"/>
          </a:xfrm>
          <a:prstGeom prst="rect">
            <a:avLst/>
          </a:prstGeom>
          <a:noFill/>
        </p:spPr>
      </p:pic>
      <p:pic>
        <p:nvPicPr>
          <p:cNvPr id="10293" name="Picture 53" descr="banner_nyomda_d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76056" y="404664"/>
            <a:ext cx="432048" cy="432048"/>
          </a:xfrm>
          <a:prstGeom prst="rect">
            <a:avLst/>
          </a:prstGeom>
          <a:noFill/>
        </p:spPr>
      </p:pic>
      <p:pic>
        <p:nvPicPr>
          <p:cNvPr id="10292" name="Picture 52" descr="banner_papir_d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52120" y="404664"/>
            <a:ext cx="432048" cy="432048"/>
          </a:xfrm>
          <a:prstGeom prst="rect">
            <a:avLst/>
          </a:prstGeom>
          <a:noFill/>
        </p:spPr>
      </p:pic>
      <p:pic>
        <p:nvPicPr>
          <p:cNvPr id="10291" name="Picture 51" descr="banner_sepru_d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28184" y="404664"/>
            <a:ext cx="432048" cy="432048"/>
          </a:xfrm>
          <a:prstGeom prst="rect">
            <a:avLst/>
          </a:prstGeom>
          <a:noFill/>
        </p:spPr>
      </p:pic>
      <p:pic>
        <p:nvPicPr>
          <p:cNvPr id="10290" name="Picture 50" descr="banner_szerelo_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04248" y="404664"/>
            <a:ext cx="432048" cy="432048"/>
          </a:xfrm>
          <a:prstGeom prst="rect">
            <a:avLst/>
          </a:prstGeom>
          <a:noFill/>
        </p:spPr>
      </p:pic>
      <p:pic>
        <p:nvPicPr>
          <p:cNvPr id="10289" name="Picture 49" descr="banner_textil_d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80312" y="404664"/>
            <a:ext cx="432048" cy="432048"/>
          </a:xfrm>
          <a:prstGeom prst="rect">
            <a:avLst/>
          </a:prstGeom>
          <a:noFill/>
        </p:spPr>
      </p:pic>
      <p:sp>
        <p:nvSpPr>
          <p:cNvPr id="10300" name="Rectangle 6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0301" name="Rectangle 61"/>
          <p:cNvSpPr>
            <a:spLocks noChangeArrowheads="1"/>
          </p:cNvSpPr>
          <p:nvPr/>
        </p:nvSpPr>
        <p:spPr bwMode="auto">
          <a:xfrm>
            <a:off x="22860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2" name="Rectangle 62"/>
          <p:cNvSpPr>
            <a:spLocks noChangeArrowheads="1"/>
          </p:cNvSpPr>
          <p:nvPr/>
        </p:nvSpPr>
        <p:spPr bwMode="auto">
          <a:xfrm>
            <a:off x="228600" y="1228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3" name="Rectangle 63"/>
          <p:cNvSpPr>
            <a:spLocks noChangeArrowheads="1"/>
          </p:cNvSpPr>
          <p:nvPr/>
        </p:nvSpPr>
        <p:spPr bwMode="auto">
          <a:xfrm>
            <a:off x="228600" y="1600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4" name="Rectangle 64"/>
          <p:cNvSpPr>
            <a:spLocks noChangeArrowheads="1"/>
          </p:cNvSpPr>
          <p:nvPr/>
        </p:nvSpPr>
        <p:spPr bwMode="auto">
          <a:xfrm>
            <a:off x="228600" y="1952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5" name="Rectangle 65"/>
          <p:cNvSpPr>
            <a:spLocks noChangeArrowheads="1"/>
          </p:cNvSpPr>
          <p:nvPr/>
        </p:nvSpPr>
        <p:spPr bwMode="auto">
          <a:xfrm>
            <a:off x="228600" y="2343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6" name="Rectangle 66"/>
          <p:cNvSpPr>
            <a:spLocks noChangeArrowheads="1"/>
          </p:cNvSpPr>
          <p:nvPr/>
        </p:nvSpPr>
        <p:spPr bwMode="auto">
          <a:xfrm>
            <a:off x="228600" y="2695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7" name="Rectangle 67"/>
          <p:cNvSpPr>
            <a:spLocks noChangeArrowheads="1"/>
          </p:cNvSpPr>
          <p:nvPr/>
        </p:nvSpPr>
        <p:spPr bwMode="auto">
          <a:xfrm>
            <a:off x="228600" y="3086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8" name="Rectangle 68"/>
          <p:cNvSpPr>
            <a:spLocks noChangeArrowheads="1"/>
          </p:cNvSpPr>
          <p:nvPr/>
        </p:nvSpPr>
        <p:spPr bwMode="auto">
          <a:xfrm>
            <a:off x="228600" y="3467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9" name="Rectangle 69"/>
          <p:cNvSpPr>
            <a:spLocks noChangeArrowheads="1"/>
          </p:cNvSpPr>
          <p:nvPr/>
        </p:nvSpPr>
        <p:spPr bwMode="auto">
          <a:xfrm>
            <a:off x="228600" y="3848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10" name="Rectangle 70"/>
          <p:cNvSpPr>
            <a:spLocks noChangeArrowheads="1"/>
          </p:cNvSpPr>
          <p:nvPr/>
        </p:nvSpPr>
        <p:spPr bwMode="auto">
          <a:xfrm>
            <a:off x="228600" y="4238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314" name="Objektum 7"/>
          <p:cNvPicPr>
            <a:picLocks noChangeArrowheads="1"/>
          </p:cNvPicPr>
          <p:nvPr/>
        </p:nvPicPr>
        <p:blipFill>
          <a:blip r:embed="rId14" cstate="print"/>
          <a:srcRect l="-3789" t="-2179" r="-5789" b="-7133"/>
          <a:stretch>
            <a:fillRect/>
          </a:stretch>
        </p:blipFill>
        <p:spPr bwMode="auto">
          <a:xfrm>
            <a:off x="2483768" y="1196752"/>
            <a:ext cx="4333875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11" y="1273968"/>
            <a:ext cx="1060450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Kép 32" descr="320x144_Uj_ERFO_logo"/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61" y="2102166"/>
            <a:ext cx="895350" cy="481965"/>
          </a:xfrm>
          <a:prstGeom prst="rect">
            <a:avLst/>
          </a:prstGeom>
          <a:noFill/>
        </p:spPr>
      </p:pic>
      <p:pic>
        <p:nvPicPr>
          <p:cNvPr id="34" name="Kép 33"/>
          <p:cNvPicPr/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11" y="2733288"/>
            <a:ext cx="1085850" cy="371475"/>
          </a:xfrm>
          <a:prstGeom prst="rect">
            <a:avLst/>
          </a:prstGeom>
          <a:noFill/>
        </p:spPr>
      </p:pic>
      <p:pic>
        <p:nvPicPr>
          <p:cNvPr id="35" name="Kép 34" descr="kezmu_logo_"/>
          <p:cNvPicPr/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31" y="3244627"/>
            <a:ext cx="867410" cy="741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Kép 35"/>
          <p:cNvPicPr/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90" y="4250633"/>
            <a:ext cx="1076325" cy="363220"/>
          </a:xfrm>
          <a:prstGeom prst="rect">
            <a:avLst/>
          </a:prstGeom>
          <a:noFill/>
        </p:spPr>
      </p:pic>
      <p:pic>
        <p:nvPicPr>
          <p:cNvPr id="37" name="Picture 4" descr="Leírás: uszt_logo_rgb"/>
          <p:cNvPicPr/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213936"/>
            <a:ext cx="2125345" cy="63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Kép 37"/>
          <p:cNvPicPr/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986" y="5589240"/>
            <a:ext cx="2880360" cy="899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ím 1"/>
          <p:cNvSpPr>
            <a:spLocks noGrp="1"/>
          </p:cNvSpPr>
          <p:nvPr>
            <p:ph type="title"/>
          </p:nvPr>
        </p:nvSpPr>
        <p:spPr>
          <a:xfrm>
            <a:off x="701675" y="457200"/>
            <a:ext cx="7416800" cy="1243013"/>
          </a:xfrm>
        </p:spPr>
        <p:txBody>
          <a:bodyPr/>
          <a:lstStyle/>
          <a:p>
            <a:r>
              <a:rPr lang="hu-HU" smtClean="0"/>
              <a:t>Konfliktusok fogalma, okai, kezelése</a:t>
            </a:r>
          </a:p>
        </p:txBody>
      </p:sp>
      <p:sp>
        <p:nvSpPr>
          <p:cNvPr id="14340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hu-HU"/>
          </a:p>
        </p:txBody>
      </p:sp>
      <p:pic>
        <p:nvPicPr>
          <p:cNvPr id="14341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975" y="1944688"/>
            <a:ext cx="4603750" cy="306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ím 1"/>
          <p:cNvSpPr>
            <a:spLocks noGrp="1"/>
          </p:cNvSpPr>
          <p:nvPr>
            <p:ph type="title"/>
          </p:nvPr>
        </p:nvSpPr>
        <p:spPr>
          <a:xfrm>
            <a:off x="468313" y="765175"/>
            <a:ext cx="8229600" cy="638175"/>
          </a:xfrm>
        </p:spPr>
        <p:txBody>
          <a:bodyPr/>
          <a:lstStyle/>
          <a:p>
            <a:r>
              <a:rPr lang="hu-HU" smtClean="0"/>
              <a:t>Mi a konfliktus?</a:t>
            </a:r>
          </a:p>
        </p:txBody>
      </p:sp>
      <p:sp>
        <p:nvSpPr>
          <p:cNvPr id="18435" name="Tartalom helye 2"/>
          <p:cNvSpPr>
            <a:spLocks noGrp="1"/>
          </p:cNvSpPr>
          <p:nvPr>
            <p:ph idx="1"/>
          </p:nvPr>
        </p:nvSpPr>
        <p:spPr>
          <a:xfrm>
            <a:off x="468313" y="1700213"/>
            <a:ext cx="8229600" cy="3841750"/>
          </a:xfrm>
        </p:spPr>
        <p:txBody>
          <a:bodyPr/>
          <a:lstStyle/>
          <a:p>
            <a:pPr eaLnBrk="1" hangingPunct="1">
              <a:defRPr/>
            </a:pPr>
            <a:r>
              <a:rPr lang="hu-HU" sz="2000" dirty="0" smtClean="0">
                <a:latin typeface="+mn-lt"/>
              </a:rPr>
              <a:t>A konfliktus két vagy több fél között fennálló érdek, vélemény, nézet vagy bármilyen más meggyőződésbeli különbség</a:t>
            </a:r>
          </a:p>
          <a:p>
            <a:pPr lvl="1" eaLnBrk="1" hangingPunct="1">
              <a:defRPr/>
            </a:pPr>
            <a:r>
              <a:rPr lang="hu-HU" sz="1600" dirty="0" smtClean="0">
                <a:latin typeface="+mn-lt"/>
              </a:rPr>
              <a:t>vélemény</a:t>
            </a:r>
          </a:p>
          <a:p>
            <a:pPr lvl="1" eaLnBrk="1" hangingPunct="1">
              <a:defRPr/>
            </a:pPr>
            <a:r>
              <a:rPr lang="hu-HU" sz="1600" dirty="0" smtClean="0">
                <a:latin typeface="+mn-lt"/>
              </a:rPr>
              <a:t>érdek</a:t>
            </a:r>
          </a:p>
          <a:p>
            <a:pPr lvl="1" eaLnBrk="1" hangingPunct="1">
              <a:defRPr/>
            </a:pPr>
            <a:r>
              <a:rPr lang="hu-HU" sz="1600" dirty="0" smtClean="0">
                <a:latin typeface="+mn-lt"/>
              </a:rPr>
              <a:t>világnézet, politikai nézet </a:t>
            </a:r>
          </a:p>
          <a:p>
            <a:pPr lvl="1" eaLnBrk="1" hangingPunct="1">
              <a:defRPr/>
            </a:pPr>
            <a:r>
              <a:rPr lang="hu-HU" sz="1600" dirty="0" smtClean="0">
                <a:latin typeface="+mn-lt"/>
              </a:rPr>
              <a:t>hit, vallás</a:t>
            </a:r>
          </a:p>
          <a:p>
            <a:pPr lvl="1" eaLnBrk="1" hangingPunct="1">
              <a:defRPr/>
            </a:pPr>
            <a:r>
              <a:rPr lang="hu-HU" sz="1600" dirty="0" smtClean="0">
                <a:latin typeface="+mn-lt"/>
              </a:rPr>
              <a:t>ideológia stb.</a:t>
            </a:r>
          </a:p>
          <a:p>
            <a:pPr eaLnBrk="1" hangingPunct="1">
              <a:defRPr/>
            </a:pPr>
            <a:r>
              <a:rPr lang="hu-HU" sz="2000" dirty="0" smtClean="0">
                <a:latin typeface="+mn-lt"/>
              </a:rPr>
              <a:t>Az érintett felek a fennálló ellentéteiket a megszokott módon már nem tudják közösen megoldani </a:t>
            </a:r>
          </a:p>
          <a:p>
            <a:pPr eaLnBrk="1" hangingPunct="1">
              <a:defRPr/>
            </a:pPr>
            <a:r>
              <a:rPr lang="hu-HU" sz="2000" dirty="0" smtClean="0">
                <a:latin typeface="+mn-lt"/>
              </a:rPr>
              <a:t>Az egyik fél nem (vagy egyik fél sem) hajlandó új, közösen elfogadható megoldás kidolgozására </a:t>
            </a:r>
          </a:p>
          <a:p>
            <a:pPr>
              <a:defRPr/>
            </a:pPr>
            <a:r>
              <a:rPr lang="hu-HU" sz="2000" dirty="0" smtClean="0">
                <a:latin typeface="+mn-lt"/>
              </a:rPr>
              <a:t>Egyaránt előfordulhat munkahelyi és családi környezetben</a:t>
            </a:r>
          </a:p>
        </p:txBody>
      </p:sp>
      <p:pic>
        <p:nvPicPr>
          <p:cNvPr id="15365" name="rg_hi" descr="ANd9GcRQnPM8kJGOekYIb2DXP93hN5sWzk2g2jm1F3w79y_heeq9UCh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8400" y="2420938"/>
            <a:ext cx="136842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ím 1"/>
          <p:cNvSpPr>
            <a:spLocks noGrp="1"/>
          </p:cNvSpPr>
          <p:nvPr>
            <p:ph type="title"/>
          </p:nvPr>
        </p:nvSpPr>
        <p:spPr>
          <a:xfrm>
            <a:off x="539750" y="774700"/>
            <a:ext cx="8229600" cy="638175"/>
          </a:xfrm>
        </p:spPr>
        <p:txBody>
          <a:bodyPr/>
          <a:lstStyle/>
          <a:p>
            <a:pPr eaLnBrk="1" hangingPunct="1"/>
            <a:r>
              <a:rPr lang="hu-HU" smtClean="0"/>
              <a:t/>
            </a:r>
            <a:br>
              <a:rPr lang="hu-HU" smtClean="0"/>
            </a:br>
            <a:r>
              <a:rPr lang="hu-HU" smtClean="0"/>
              <a:t/>
            </a:r>
            <a:br>
              <a:rPr lang="hu-HU" smtClean="0"/>
            </a:br>
            <a:r>
              <a:rPr lang="hu-HU" smtClean="0"/>
              <a:t>A konfliktus értelmezése, megítélése</a:t>
            </a:r>
            <a:br>
              <a:rPr lang="hu-HU" smtClean="0"/>
            </a:br>
            <a:r>
              <a:rPr lang="hu-HU" smtClean="0"/>
              <a:t/>
            </a:r>
            <a:br>
              <a:rPr lang="hu-HU" smtClean="0"/>
            </a:br>
            <a:endParaRPr lang="hu-HU" smtClean="0"/>
          </a:p>
        </p:txBody>
      </p:sp>
      <p:sp>
        <p:nvSpPr>
          <p:cNvPr id="16387" name="Tartalom helye 2"/>
          <p:cNvSpPr>
            <a:spLocks noGrp="1"/>
          </p:cNvSpPr>
          <p:nvPr>
            <p:ph idx="1"/>
          </p:nvPr>
        </p:nvSpPr>
        <p:spPr>
          <a:xfrm>
            <a:off x="468313" y="1628775"/>
            <a:ext cx="8229600" cy="4176713"/>
          </a:xfrm>
        </p:spPr>
        <p:txBody>
          <a:bodyPr/>
          <a:lstStyle/>
          <a:p>
            <a:pPr>
              <a:defRPr/>
            </a:pPr>
            <a:r>
              <a:rPr lang="hu-HU" dirty="0" smtClean="0">
                <a:latin typeface="+mn-lt"/>
              </a:rPr>
              <a:t>Az élet természetes velejárója</a:t>
            </a:r>
          </a:p>
          <a:p>
            <a:pPr>
              <a:defRPr/>
            </a:pPr>
            <a:r>
              <a:rPr lang="hu-HU" dirty="0" smtClean="0">
                <a:latin typeface="+mn-lt"/>
              </a:rPr>
              <a:t>Minden emberi közösségben, minden munkahelyen, munkacsoportban  időről időre kialakulnak</a:t>
            </a:r>
          </a:p>
          <a:p>
            <a:pPr>
              <a:defRPr/>
            </a:pPr>
            <a:r>
              <a:rPr lang="hu-HU" dirty="0" smtClean="0">
                <a:latin typeface="+mn-lt"/>
              </a:rPr>
              <a:t>Fontos jelzés: a csoport, szervezet tagjainak egymáshoz való viszonya megváltozott, a dolgok már nem mehetnek a régen megszokott módon</a:t>
            </a:r>
          </a:p>
          <a:p>
            <a:pPr>
              <a:defRPr/>
            </a:pPr>
            <a:r>
              <a:rPr lang="hu-HU" dirty="0" smtClean="0">
                <a:latin typeface="+mn-lt"/>
              </a:rPr>
              <a:t>Lehetőséget ad az érintetteknek arra, hogy átgondolják kapcsolatukat és változtassanak rajta</a:t>
            </a:r>
          </a:p>
          <a:p>
            <a:pPr eaLnBrk="1" hangingPunct="1">
              <a:defRPr/>
            </a:pPr>
            <a:endParaRPr lang="hu-HU" sz="1600" dirty="0" smtClean="0">
              <a:latin typeface="Gill Sans MT"/>
            </a:endParaRPr>
          </a:p>
          <a:p>
            <a:pPr eaLnBrk="1" hangingPunct="1">
              <a:defRPr/>
            </a:pPr>
            <a:endParaRPr lang="hu-HU" sz="1600" dirty="0" smtClean="0">
              <a:latin typeface="Gill Sans MT"/>
            </a:endParaRPr>
          </a:p>
        </p:txBody>
      </p:sp>
      <p:pic>
        <p:nvPicPr>
          <p:cNvPr id="16389" name="rg_hi" descr="ANd9GcSONkSnTcAkSjMLZTztxYrxeMDSXXELIBNf0mOUrFSZDzK44s32t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8400" y="5013325"/>
            <a:ext cx="19050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ím 1"/>
          <p:cNvSpPr>
            <a:spLocks noGrp="1"/>
          </p:cNvSpPr>
          <p:nvPr>
            <p:ph type="title"/>
          </p:nvPr>
        </p:nvSpPr>
        <p:spPr>
          <a:xfrm>
            <a:off x="468313" y="774700"/>
            <a:ext cx="8229600" cy="638175"/>
          </a:xfrm>
        </p:spPr>
        <p:txBody>
          <a:bodyPr/>
          <a:lstStyle/>
          <a:p>
            <a:pPr eaLnBrk="1" hangingPunct="1"/>
            <a:r>
              <a:rPr lang="hu-HU" smtClean="0"/>
              <a:t/>
            </a:r>
            <a:br>
              <a:rPr lang="hu-HU" smtClean="0"/>
            </a:br>
            <a:r>
              <a:rPr lang="hu-HU" smtClean="0"/>
              <a:t>A konfliktus folyamata</a:t>
            </a:r>
            <a:br>
              <a:rPr lang="hu-HU" smtClean="0"/>
            </a:br>
            <a:endParaRPr lang="hu-HU" smtClean="0"/>
          </a:p>
        </p:txBody>
      </p:sp>
      <p:sp>
        <p:nvSpPr>
          <p:cNvPr id="17411" name="Tartalom helye 2"/>
          <p:cNvSpPr>
            <a:spLocks noGrp="1"/>
          </p:cNvSpPr>
          <p:nvPr>
            <p:ph idx="1"/>
          </p:nvPr>
        </p:nvSpPr>
        <p:spPr>
          <a:xfrm>
            <a:off x="468313" y="1773238"/>
            <a:ext cx="8229600" cy="3841750"/>
          </a:xfrm>
        </p:spPr>
        <p:txBody>
          <a:bodyPr/>
          <a:lstStyle/>
          <a:p>
            <a:pPr eaLnBrk="1" hangingPunct="1"/>
            <a:endParaRPr lang="hu-HU" sz="1600" smtClean="0"/>
          </a:p>
          <a:p>
            <a:pPr eaLnBrk="1" hangingPunct="1"/>
            <a:endParaRPr lang="hu-HU" sz="1600" smtClean="0"/>
          </a:p>
        </p:txBody>
      </p:sp>
      <p:grpSp>
        <p:nvGrpSpPr>
          <p:cNvPr id="2" name="Csoportba foglalás 4"/>
          <p:cNvGrpSpPr>
            <a:grpSpLocks/>
          </p:cNvGrpSpPr>
          <p:nvPr/>
        </p:nvGrpSpPr>
        <p:grpSpPr bwMode="auto">
          <a:xfrm>
            <a:off x="323528" y="1772816"/>
            <a:ext cx="5400997" cy="3959647"/>
            <a:chOff x="228255" y="909694"/>
            <a:chExt cx="5783608" cy="5583181"/>
          </a:xfrm>
          <a:solidFill>
            <a:srgbClr val="FFFF00"/>
          </a:solidFill>
        </p:grpSpPr>
        <p:sp>
          <p:nvSpPr>
            <p:cNvPr id="18448" name="Rectangle 2"/>
            <p:cNvSpPr>
              <a:spLocks noChangeArrowheads="1"/>
            </p:cNvSpPr>
            <p:nvPr/>
          </p:nvSpPr>
          <p:spPr bwMode="auto">
            <a:xfrm>
              <a:off x="228255" y="909694"/>
              <a:ext cx="5783263" cy="631824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hu-HU" sz="1600" b="1" dirty="0">
                  <a:cs typeface="Times New Roman" pitchFamily="18" charset="0"/>
                </a:rPr>
                <a:t>LÁTENS KONFLIKTUS</a:t>
              </a:r>
              <a:endParaRPr lang="hu-HU" sz="1600" b="1" dirty="0"/>
            </a:p>
            <a:p>
              <a:pPr algn="ctr" eaLnBrk="0" hangingPunct="0">
                <a:defRPr/>
              </a:pPr>
              <a:r>
                <a:rPr lang="hu-HU" sz="1200" b="1" dirty="0">
                  <a:cs typeface="Times New Roman" pitchFamily="18" charset="0"/>
                </a:rPr>
                <a:t>Olyan helyzet, amely konfliktushoz is vezethet</a:t>
              </a:r>
              <a:endParaRPr lang="hu-HU" sz="1200" b="1" dirty="0"/>
            </a:p>
          </p:txBody>
        </p:sp>
        <p:sp>
          <p:nvSpPr>
            <p:cNvPr id="18449" name="Rectangle 3"/>
            <p:cNvSpPr>
              <a:spLocks noChangeArrowheads="1"/>
            </p:cNvSpPr>
            <p:nvPr/>
          </p:nvSpPr>
          <p:spPr bwMode="auto">
            <a:xfrm>
              <a:off x="228600" y="1903413"/>
              <a:ext cx="5783263" cy="68580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hu-HU" sz="1600" b="1">
                  <a:cs typeface="Times New Roman" pitchFamily="18" charset="0"/>
                </a:rPr>
                <a:t>ÉSZLELT KONFLIKTUS</a:t>
              </a:r>
              <a:endParaRPr lang="hu-HU" sz="1600" b="1"/>
            </a:p>
            <a:p>
              <a:pPr algn="ctr" eaLnBrk="0" hangingPunct="0">
                <a:defRPr/>
              </a:pPr>
              <a:r>
                <a:rPr lang="hu-HU" sz="1200" b="1">
                  <a:cs typeface="Times New Roman" pitchFamily="18" charset="0"/>
                </a:rPr>
                <a:t>A felek ráébrednek az aktuális vagy potenciális konfliktusra</a:t>
              </a:r>
              <a:endParaRPr lang="hu-HU" sz="1200" b="1"/>
            </a:p>
          </p:txBody>
        </p:sp>
        <p:sp>
          <p:nvSpPr>
            <p:cNvPr id="18450" name="Rectangle 4"/>
            <p:cNvSpPr>
              <a:spLocks noChangeArrowheads="1"/>
            </p:cNvSpPr>
            <p:nvPr/>
          </p:nvSpPr>
          <p:spPr bwMode="auto">
            <a:xfrm>
              <a:off x="228600" y="2967038"/>
              <a:ext cx="5783263" cy="685800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hu-HU" sz="1600" b="1">
                  <a:cs typeface="Times New Roman" pitchFamily="18" charset="0"/>
                </a:rPr>
                <a:t>ÁTÉRZETT KONFLIKTUS</a:t>
              </a:r>
              <a:r>
                <a:rPr lang="hu-HU" sz="1600" b="1"/>
                <a:t>:</a:t>
              </a:r>
              <a:r>
                <a:rPr lang="hu-HU" sz="1600"/>
                <a:t> </a:t>
              </a:r>
              <a:r>
                <a:rPr lang="hu-HU" sz="1200" b="1">
                  <a:cs typeface="Times New Roman" pitchFamily="18" charset="0"/>
                </a:rPr>
                <a:t>Az érintettek érzelmileg reagálnak: félelem, feszültség, idegesség</a:t>
              </a:r>
              <a:endParaRPr lang="hu-HU" sz="1200" b="1"/>
            </a:p>
          </p:txBody>
        </p:sp>
        <p:sp>
          <p:nvSpPr>
            <p:cNvPr id="18451" name="Rectangle 5"/>
            <p:cNvSpPr>
              <a:spLocks noChangeArrowheads="1"/>
            </p:cNvSpPr>
            <p:nvPr/>
          </p:nvSpPr>
          <p:spPr bwMode="auto">
            <a:xfrm>
              <a:off x="228600" y="4029075"/>
              <a:ext cx="5783263" cy="701675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hu-HU" sz="1600" b="1">
                  <a:cs typeface="Times New Roman" pitchFamily="18" charset="0"/>
                </a:rPr>
                <a:t>KÉZZELFOGHATÓ KONFLIKTUS</a:t>
              </a:r>
              <a:r>
                <a:rPr lang="hu-HU" sz="1200" b="1"/>
                <a:t>: </a:t>
              </a:r>
              <a:r>
                <a:rPr lang="hu-HU" sz="1200" b="1">
                  <a:cs typeface="Times New Roman" pitchFamily="18" charset="0"/>
                </a:rPr>
                <a:t>Az érintettek cselekvően lépnek fel önmaguk védelmében: pl. vitatkoznak</a:t>
              </a:r>
              <a:endParaRPr lang="hu-HU" sz="1200" b="1"/>
            </a:p>
          </p:txBody>
        </p:sp>
        <p:sp>
          <p:nvSpPr>
            <p:cNvPr id="18452" name="Rectangle 6"/>
            <p:cNvSpPr>
              <a:spLocks noChangeArrowheads="1"/>
            </p:cNvSpPr>
            <p:nvPr/>
          </p:nvSpPr>
          <p:spPr bwMode="auto">
            <a:xfrm>
              <a:off x="228600" y="5108573"/>
              <a:ext cx="5783263" cy="673625"/>
            </a:xfrm>
            <a:prstGeom prst="rect">
              <a:avLst/>
            </a:prstGeom>
            <a:grpFill/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hu-HU" sz="1600" b="1">
                  <a:cs typeface="Times New Roman" pitchFamily="18" charset="0"/>
                </a:rPr>
                <a:t>KONFLIKTUS FELOLDÁS/ELNYOMÁS</a:t>
              </a:r>
              <a:endParaRPr lang="hu-HU" sz="1600" b="1"/>
            </a:p>
            <a:p>
              <a:pPr algn="ctr" eaLnBrk="0" hangingPunct="0">
                <a:defRPr/>
              </a:pPr>
              <a:r>
                <a:rPr lang="hu-HU" sz="1200" b="1">
                  <a:cs typeface="Times New Roman" pitchFamily="18" charset="0"/>
                </a:rPr>
                <a:t>Konszenzus vagy az egyik fél legyőzi a másikat</a:t>
              </a:r>
              <a:endParaRPr lang="hu-HU" sz="1200" b="1"/>
            </a:p>
          </p:txBody>
        </p:sp>
        <p:sp>
          <p:nvSpPr>
            <p:cNvPr id="18453" name="Rectangle 8"/>
            <p:cNvSpPr>
              <a:spLocks noChangeArrowheads="1"/>
            </p:cNvSpPr>
            <p:nvPr/>
          </p:nvSpPr>
          <p:spPr bwMode="auto">
            <a:xfrm>
              <a:off x="250825" y="6035675"/>
              <a:ext cx="5761038" cy="457200"/>
            </a:xfrm>
            <a:prstGeom prst="rect">
              <a:avLst/>
            </a:prstGeom>
            <a:grpFill/>
            <a:ln w="31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hu-HU" sz="1600" b="1">
                  <a:cs typeface="Times New Roman" pitchFamily="18" charset="0"/>
                </a:rPr>
                <a:t>KONFLIKTUS UTÓHATÁSOK</a:t>
              </a:r>
              <a:endParaRPr lang="hu-HU" sz="1600" b="1"/>
            </a:p>
          </p:txBody>
        </p:sp>
      </p:grpSp>
      <p:grpSp>
        <p:nvGrpSpPr>
          <p:cNvPr id="17413" name="Csoportba foglalás 22"/>
          <p:cNvGrpSpPr>
            <a:grpSpLocks/>
          </p:cNvGrpSpPr>
          <p:nvPr/>
        </p:nvGrpSpPr>
        <p:grpSpPr bwMode="auto">
          <a:xfrm>
            <a:off x="5867400" y="2276475"/>
            <a:ext cx="2808288" cy="1550988"/>
            <a:chOff x="5868144" y="1903413"/>
            <a:chExt cx="2808312" cy="1549896"/>
          </a:xfrm>
        </p:grpSpPr>
        <p:sp>
          <p:nvSpPr>
            <p:cNvPr id="17419" name="Rectangle 15"/>
            <p:cNvSpPr>
              <a:spLocks noChangeArrowheads="1"/>
            </p:cNvSpPr>
            <p:nvPr/>
          </p:nvSpPr>
          <p:spPr bwMode="auto">
            <a:xfrm>
              <a:off x="6949256" y="2767509"/>
              <a:ext cx="1727200" cy="685800"/>
            </a:xfrm>
            <a:prstGeom prst="rect">
              <a:avLst/>
            </a:prstGeom>
            <a:solidFill>
              <a:srgbClr val="FFCC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hu-HU" sz="1600" b="1">
                  <a:cs typeface="Times New Roman" pitchFamily="18" charset="0"/>
                </a:rPr>
                <a:t>GONDOLATOK ÉS ÉRZELMEK</a:t>
              </a:r>
              <a:endParaRPr lang="hu-HU" sz="1600"/>
            </a:p>
          </p:txBody>
        </p:sp>
        <p:grpSp>
          <p:nvGrpSpPr>
            <p:cNvPr id="17420" name="Csoportba foglalás 23"/>
            <p:cNvGrpSpPr>
              <a:grpSpLocks/>
            </p:cNvGrpSpPr>
            <p:nvPr/>
          </p:nvGrpSpPr>
          <p:grpSpPr bwMode="auto">
            <a:xfrm>
              <a:off x="5868144" y="1903413"/>
              <a:ext cx="2808312" cy="685800"/>
              <a:chOff x="5868144" y="1903413"/>
              <a:chExt cx="2808312" cy="685800"/>
            </a:xfrm>
          </p:grpSpPr>
          <p:sp>
            <p:nvSpPr>
              <p:cNvPr id="17422" name="Rectangle 14"/>
              <p:cNvSpPr>
                <a:spLocks noChangeArrowheads="1"/>
              </p:cNvSpPr>
              <p:nvPr/>
            </p:nvSpPr>
            <p:spPr bwMode="auto">
              <a:xfrm>
                <a:off x="6949256" y="1903413"/>
                <a:ext cx="1727200" cy="685800"/>
              </a:xfrm>
              <a:prstGeom prst="rect">
                <a:avLst/>
              </a:prstGeom>
              <a:solidFill>
                <a:srgbClr val="FFCC66"/>
              </a:soli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r"/>
                <a:r>
                  <a:rPr lang="hu-HU" sz="1600" b="1">
                    <a:cs typeface="Times New Roman" pitchFamily="18" charset="0"/>
                  </a:rPr>
                  <a:t>FRUSZTRÁCIÓ</a:t>
                </a:r>
                <a:endParaRPr lang="hu-HU" sz="1600" b="1"/>
              </a:p>
            </p:txBody>
          </p:sp>
          <p:sp>
            <p:nvSpPr>
              <p:cNvPr id="17423" name="AutoShape 17"/>
              <p:cNvSpPr>
                <a:spLocks noChangeArrowheads="1"/>
              </p:cNvSpPr>
              <p:nvPr/>
            </p:nvSpPr>
            <p:spPr bwMode="auto">
              <a:xfrm>
                <a:off x="5868144" y="2060575"/>
                <a:ext cx="914400" cy="485775"/>
              </a:xfrm>
              <a:prstGeom prst="rightArrow">
                <a:avLst>
                  <a:gd name="adj1" fmla="val 50000"/>
                  <a:gd name="adj2" fmla="val 47059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</p:grpSp>
        <p:sp>
          <p:nvSpPr>
            <p:cNvPr id="17421" name="AutoShape 18"/>
            <p:cNvSpPr>
              <a:spLocks noChangeArrowheads="1"/>
            </p:cNvSpPr>
            <p:nvPr/>
          </p:nvSpPr>
          <p:spPr bwMode="auto">
            <a:xfrm>
              <a:off x="5868144" y="2839517"/>
              <a:ext cx="842962" cy="485775"/>
            </a:xfrm>
            <a:prstGeom prst="rightArrow">
              <a:avLst>
                <a:gd name="adj1" fmla="val 50000"/>
                <a:gd name="adj2" fmla="val 43382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17414" name="Csoportba foglalás 28"/>
          <p:cNvGrpSpPr>
            <a:grpSpLocks/>
          </p:cNvGrpSpPr>
          <p:nvPr/>
        </p:nvGrpSpPr>
        <p:grpSpPr bwMode="auto">
          <a:xfrm>
            <a:off x="5867400" y="4005263"/>
            <a:ext cx="2808288" cy="1477962"/>
            <a:chOff x="5868144" y="3994175"/>
            <a:chExt cx="2808313" cy="1477888"/>
          </a:xfrm>
        </p:grpSpPr>
        <p:sp>
          <p:nvSpPr>
            <p:cNvPr id="17415" name="Rectangle 7"/>
            <p:cNvSpPr>
              <a:spLocks noChangeArrowheads="1"/>
            </p:cNvSpPr>
            <p:nvPr/>
          </p:nvSpPr>
          <p:spPr bwMode="auto">
            <a:xfrm>
              <a:off x="6949018" y="4786263"/>
              <a:ext cx="1727439" cy="685800"/>
            </a:xfrm>
            <a:prstGeom prst="rect">
              <a:avLst/>
            </a:prstGeom>
            <a:solidFill>
              <a:srgbClr val="FFCC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hu-HU" sz="1600" b="1">
                  <a:cs typeface="Times New Roman" pitchFamily="18" charset="0"/>
                </a:rPr>
                <a:t>KÖVETKEZ-MÉNY</a:t>
              </a:r>
              <a:endParaRPr lang="hu-HU" sz="1600"/>
            </a:p>
          </p:txBody>
        </p:sp>
        <p:sp>
          <p:nvSpPr>
            <p:cNvPr id="17416" name="Rectangle 16"/>
            <p:cNvSpPr>
              <a:spLocks noChangeArrowheads="1"/>
            </p:cNvSpPr>
            <p:nvPr/>
          </p:nvSpPr>
          <p:spPr bwMode="auto">
            <a:xfrm>
              <a:off x="6949256" y="3994175"/>
              <a:ext cx="1727200" cy="685800"/>
            </a:xfrm>
            <a:prstGeom prst="rect">
              <a:avLst/>
            </a:prstGeom>
            <a:solidFill>
              <a:srgbClr val="FFCC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hu-HU" sz="1600" b="1">
                  <a:cs typeface="Times New Roman" pitchFamily="18" charset="0"/>
                </a:rPr>
                <a:t>VISELKEDÉS</a:t>
              </a:r>
              <a:endParaRPr lang="hu-HU" sz="1600"/>
            </a:p>
          </p:txBody>
        </p:sp>
        <p:sp>
          <p:nvSpPr>
            <p:cNvPr id="17417" name="AutoShape 19"/>
            <p:cNvSpPr>
              <a:spLocks noChangeArrowheads="1"/>
            </p:cNvSpPr>
            <p:nvPr/>
          </p:nvSpPr>
          <p:spPr bwMode="auto">
            <a:xfrm>
              <a:off x="5868144" y="3994175"/>
              <a:ext cx="769937" cy="485775"/>
            </a:xfrm>
            <a:prstGeom prst="rightArrow">
              <a:avLst>
                <a:gd name="adj1" fmla="val 50000"/>
                <a:gd name="adj2" fmla="val 39624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7418" name="AutoShape 20"/>
            <p:cNvSpPr>
              <a:spLocks noChangeArrowheads="1"/>
            </p:cNvSpPr>
            <p:nvPr/>
          </p:nvSpPr>
          <p:spPr bwMode="auto">
            <a:xfrm>
              <a:off x="5940152" y="4786263"/>
              <a:ext cx="842962" cy="485775"/>
            </a:xfrm>
            <a:prstGeom prst="rightArrow">
              <a:avLst>
                <a:gd name="adj1" fmla="val 50000"/>
                <a:gd name="adj2" fmla="val 43382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8436" name="AutoShape 2" descr="data:image/jpeg;base64,/9j/4AAQSkZJRgABAQAAAQABAAD/2wBDAAkGBwgHBgkIBwgKCgkLDRYPDQwMDRsUFRAWIB0iIiAdHx8kKDQsJCYxJx8fLT0tMTU3Ojo6Iys/RD84QzQ5Ojf/2wBDAQoKCg0MDRoPDxo3JR8lNzc3Nzc3Nzc3Nzc3Nzc3Nzc3Nzc3Nzc3Nzc3Nzc3Nzc3Nzc3Nzc3Nzc3Nzc3Nzc3Nzf/wAARCAB/AMwDASIAAhEBAxEB/8QAGwAAAQUBAQAAAAAAAAAAAAAABQACAwQGAQf/xABAEAACAQIFAwIEAwUFBwUBAAABAgMEEQAFEiExE0FRBmEUInGBMpGhFSNCUrEHYnLR8RYkQ4LB4fAmM0WSsqL/xAAbAQACAwEBAQAAAAAAAAAAAAAEBQEDBgACB//EADMRAAEDAwMCBAMIAgMAAAAAAAEAAgMEESEFEjETQQYiUWFxgbEUFSMykaHB8BbRM0Lh/9oADAMBAAIRAxEAPwDHYWFhY3KyqWFhYWJXJYWFjsccj03xRAWFpNCX5bY7/p+o+mKpJmRkBx5wFYyJ7wS0cLmFjtvGOHY2xavFksLCwscoSwsLCxC5LCwsLErl0YiqJWjjvENb/wAMYBJb8sOlk6cTMAWYA2VRcsbcDBPLKbJZczLz1MkWW0lOj1lQrfvJZmawAU3sDewHACk3ucK9RrTTt2x5cf2TGgpBM7c/DQhbSRU5iRzP1WH7zrJo0sb2Fu2w973GHsyJbWyqPc2wZoVSNalYNbU0zNpWUbMtzYlTwSLE++NH6d9H0ctAKupUxRMbooHzuAbXJ7X7AeB9MZym8RuhYY3t3Ed7p3U6I2QiRrrA9rLBhlIurAg9wcLGy9b+l6HK6Jcxy8yo5lRJVZy4cHYc8WxjQNt8abTNRbXw9RotmyQVlIaaQMJvdLCwsLDBBJYWFhYlclhYWFiFyk6T+MLov4wQ0DC0DFXUKo6yH9F/GF0X8YIaBhaBjuoV3WQupR0p5GBCm1gSOCdh+pwZESzZYtDCgvp1ar7RaT8pPnccexwOzON5IhFFYA/O50ljpUhjYDF6gy1oqepkzFun1QDIFY/hA3Fxx428c9sZzV6jdKADkfVaPSmXhLiOfos/JUkRwvJoghmvpeRwuu3JBve2/Pe+3nE1M8DpaGeFwP5HGDmX+ocur5OlSRzsi2UOIGKjgAX7YOw5E+eJNTxUkc5VCSh0g2O1xfER61K0+dt1Y/TWOHldZYwKCQAykkXsD2w7ov4wRb+zv9n6UqoK56wKXEnTLfKDa5UEggbC2IodYLQ1IQTp+LQdmHZh7H/t2wyo9VZUvMfDvRLK2idTNDxkKn0X8YXRfxghpGGu8UZAdgCeByT9sMjJZLRITwFR6L+MLov4wRstuMLSPGO6hXnqn0Q0U69aKSaEyohPURZDGXQixXUOOf0GDsuZ5XU+l5MqgoJ1qom1J8TGJTJpIbd7nY3sCT9sBcwrDA6wUyhp2Go3GyDz7/TE3panqqvPkRcwkgnaF3STpo4BX8PysCLb9rH3xldbkp3PwTvHNuPmtVosdUY95b5EVLVMM7UVfBHHLCo1LGytpuAd7bg2YbEfpgl6fz7LKOgaGqzAstNNIVpo7m297eNyT3AGLUHpBBl9UtZXS1FfOGJqdwNZGxte5/8AOMY74Oiy6SWizDLqbrKdDFl59wcZRjYg4m1x6D6rTv6j2AAi47ov6n9RVGfRxxfDimpI21hC+pid92PH+nJxm4i8q6kjYx32Y9x5AxZlo0NKyZTJpQjeB2uD7KTwfY7YtQCIxIIvwAWG1uNsbnR6mnfGIqYbQOQebrE6pFNA7fP5ieD2sqRhe/GOdF/GCOkY5oGHnUKS9ZD+i/jC6L+MENAwtAx3UKjrIf0X8Y70W9sX9Ax2w8DHdQqet7KbpHC6RxPpPjEc8qQgdT8THSiD8TN4A7nAhkDRclEiEONgEzpHvivW1NNQRh6uVYwdrcs1/A5OHOskjItfVpl6s1lhWReq1tyCe1/A7d8XaKDL6YjodMybDqMdTt/zHfCufVmt8sYuUzg0jdYvVDIJJ6mqmqXoJolJ6cbzfLZO5C8kk2vsBYDfa2H+saSerySdaeTQIxrdQty4A4/p+WDdvbjC52PBwikldJIZHcp1HE2OMRt4CFenVp6T07StHbpCDqOVXc7XJ98ejenMuzPJ7VJjoJ3ZRqjGoOt7XCvwfyAPtjGQxRwIFhjWNQbhVFgMab0z6jjp1jy7NJFiAstNOxsrDgIxPDDt5HvhVqktXFGJabtzi+FYAOCtdO8ecUZqcvsKynYgIwCsrC2qNvANh+hF7DHj3qSZaj1XKI9CO+wpkhKkK2nSQeGZmO4FrEEc3voMsk9QelfVkNDR5etbQZi8iiRflMjsNSvI/F1CkG+9r2vsMBfXH9nHrWpzSuzemnoq0vIskfQYxSx6bt8inZbMTw1yTfk4aUXTfI2rac25HdByN6jCw8FCK0VkUnw8dGxnZDJ03NnVPOkjvewF9yD4xJRrHLTpLDqIfclh8xPe/vjZ/wBok4qM+yimjmaOWloZHqmW2oBzHpBuP7jnGKy6gjNOzlHdZZHlUux2VmJH6G+1ucPqOqlllIdnCW1VHDFGNuEYyPJZM6q5qeGdYOhEJpW0FrLe23ud+/bFf1Jl8uQosik1ULEhZLaLEchhvYj2v/XF/wBM1X7HzyCp6iwU8qNDMCAFYtbQTv2It/zYNeuqWOpySoaSHV02ilZemW3EgGwG5JDEbeBjp6qZk1gcKIKSB8QO3K8vowaurlkKgMw1AG9h4GND6eQQ11DOh1M7NrY2uQUY2P0Nhb2xTp8lkjSeZ6KtNOGLEfDmMLf3NibeRxijU5hNR1MaUeuOVH6xZypL8qNh/Cd78HbCvpdJkskhBLgR7pu6TrPiiiBAYQfZewIwZAw3HnGF9d0MNZmca6VWbohlci/zXNr+RsAcVV9cVFPEFXLypJso6hZdVuwAuR354wJbPJcyr3lrCBI4AAAtp9rdvOM62OVnnHZPXFj7schUM8gq3CBqdkcI8ZYsCRzuft+Y84NKqRV6GMKY6oEyW2/er3+4v/8AXFXPob0xr4khab5YpHl/h3Glxz9COePGLPpvL0rJ52rZSWpyB0kYjUTZtd7AnfV2HfnDWKqETm1gNrYIASyan6sbqQi9/wAt/wBlcdViBMrBQOSTbbCp1FSpamWSdFOlnhQuAbXtcA9iNvfGvytqGmqI0hyjLlkZtIl6ZeQEcEsxJ840j1VQ9M3QbROwYRrJtcj2xE/jJ4daKH9T/pKx4c2/ncvKoHiqF1U8sco8o4I/TEnSxd9R5oaj1FWCaoik6BWFFFQihQFBOzNfck9uwxWhMs7ARQFywuuiRHuNvDe+NTR6gJoWyPs0kcXSqbTnRyFrRcBR9I470TiZ1aOXpTI8UhJASRSpNubX5HuMLS3g4NbIHC4KFMAabEIhPohhkle+lFLG3tglkvowzFa3OKh5Z5Fs1OjARoP5Rtcgb3JNj44xTxVfL6NlIFPFG38MkShGXYi4Ybg78jCatp5ahtmvt/Ku0+tjpnFz2bj6re0WR5fQRBKOljhAFgEQDtbtgLm+aQ0OYPl+Y07dJ49SOoEgZbWN155uNge3F8UMtz/NsraOGqvmdCBbWLCpT87K4/I/XB9M19P+oYkpp5aeQliVp6lenIrcXCtYg77EecZuWikhf+ICR6rWwV8czPw3D4H/AEsc4hFZJ8E8jUhAKrIhUo3dRcA22vv/AE2HcGaX0dVxmZKiuEcIkbpFGMjlL/KCWXaw2t8x/vHAZx06mog1mQQyFBJptqsBc/mSPqMWNe0naDdSQeU13CC7Xte2wJ/piCQ1UoKpDEiE2PXOo/TSP88Wf88F/TWU0GbQSNWyTtUrMYFoUfpq+2pWLj5tOnm1rbixNr3MbuNlW42F1n8hzil9NZ5C+YZkkTJSydKOKECMMSt/k1bMRax8Xx6HH6xjzqU5VlKoM1kVrwtIr9FRYa3KkgDcbXJN/qR5Z6+9BDJK74ueJJaWqsxkhDgQOALoSSdu4JO+/jch/ZXBBQZ+3wESq81JKJRcm6AXBPjcAff6Y9CRrXbLZXsUrnRGUEWC7V0RFfmGXPLLJUrUMtbO5BkcX2uR3ZbWtwPG2KNfPIaSWqSOU0CSdACA2Z2vpJLcogNhcbm/bB1qh6yWWtmFpKpzMwsAV1cDa/AsPtgXMK7JurVZZeogLM8lIeRc3JQ9+50n88N2wmKLHJ5Wc+1xzVH4nA49FSpqaeoEk5gy+Hq2vph6j7cXdufrbFmDNaeCikynP66okRgDRvUwdaFCLW6ioAxsb23tbzinR5rkrxa4Y63LjIzFmQahvvwdSj7W8bYinyfLq2VpkzomcKQDNDa9zcXtbjf88CSBxGMlM+G+UZRyFlqHKpU5K9jsQ0Avf/FGMPRspp52bP5MnmoFRrw01P1pQ4GxDRoAvfc9/wBM7Jl8UYQR5xlcpb+aVk/KwN8EMspIgzwVk2Xz60ukAq2QSeLnRfT9N8Bbai9tn7qp1VPgBg+KAx1IWK0JcFWIjMiXOk/zdgbDngHzhleKY/CzLLKZOpoYlVC6SDt55A5NsayCCSKGmjnXKJ3ijCyStUsCG8gdPf74mlpqAxsZocrIKnVea4P1HTwQyBojLR3RslQ50okNrhZuqEdUKakmYpSzTqJXQgsB2sN+9hx3xygraShr4Z6VqoMW0MJCukL/AHrKN+OLi5P1xoaSjyWGVJkGTU8yNdGjBYixNiCFHbE1VJlcj/vZ6B5HO7LStJq2+o3+/bFbKINhMRPKskqw6USAcKamzSjUx1LT0ykSfvLPtzbBqL1Bl94Z2jatrBEdD0lO7RlWa3yufl/XGSglyqUiWKaVHia/+50MSBRvsSdR/XEdVnVLqVfgau9wCamudg3YXAJH5+cLhoUJN3uKul1B0gFmqb9kZVNnVZmXqijniiqn1RQioICGwPzFLHVcHa9tz9so+S1U9ZO2WUFSacSM8N42GmO/y3Y9wCLm574M1Wb1EZBipKGBwdWoRmRr/ofvfFaGozrPnCx5hMYQQJKkAJGBvfQLbnfsbYbRUwY7ykngWv6JfJO0N3OwAiOT0+aUUci1tb1RMjiGiaTqXfbSzH+ELzt7/c0IwBbm3e2I6Kjho6dYYV2AsWbdm+p5OLGG8ERiGVnK2r+0OwLAJYWHaD4wtJ8HFyBum4bKiTIUmRZFPKuARiTQcLSfF8RgqQ4jhMs2m3VntwB13sP1wCpmnppVhm0RU8ajTqk2IHLEnfni5Nx98aDS38pwPzkQ01HJmEsAlkpI2dLi+/8A5/18nAlRTMe24wmVDXSRv2m5uqlRnMUM0Ua0tXM01+n0owdQG1wCb235498WctzOvyzMGzGjoZuu69Mh2VR0xuFPzed9rH/rDldE9PE01W5krZ95pG/MKPCi/GL9wDf5bdzfvhK4tDvKtOzcQC7la+j9e0dUrR11JWUlQo3Vqcyqw/xICp+nOAeb+qZaaCWH05lEFMs7rFNVNGI30sbEqq34BO53HNsCxYjzh6I0jBY0Zm8KCSccJCCpLQRZUzXVFOwE1Evw9wBJTy6wgtyQQDb88EEYMFdSCDuCNwcdpKSetqkpqeMtNI1gOLfXENVQ1OR5r8BUx6I5PwLe4Vudj4bf6Ee+GVLWOc7a/wDVIq/TGMZ1Iu3ZDMwyFZZviMvkSmlJJkXRdJTzcjsfcc98DjRZlQVa1MdGJR/FHBKGubjf5rdh9ffGs0nwcCs0zUU0jUlMBJV2udrpED3b37heT7DBksbLXOEFSVNQXBjMoRTVgo6qSL4GtV3IkEARSRc2ubN3ti2MvzWbMJjBk9WZZdDmPpp+FW3uS3cbbYpxxhASzF3c6nkb8TnycaOlz146YR1EEzSFSI5lmKvJLcaQOLbXvY8Lxzha9zgfKtG2MbbvPxRXLv7Pc6qaNpqiegpSdTRwPCZCR2BYMAv21f5x+mvQuY5qI6vMp6Shp7G8EMfVdubHWbAdux57Y5UZlntVRSUs+cTokikMIkjFge19N+Dbzielz3PqSAwQ1lOikAAil3X6Xa35g4t6E1sIA6hS5uVfyf03lUNNmH+0dbM6000sReSZqdI41YkMQpFvls1zsb4861ZhL1IPgquSJmISU9NQVHB87gb7Xv44xpp4TUzNPVtJUzO2t2lYkM+3zafwg7DgbWw/SeSN/fF8dKf+xQc+qN4jb+qzdLluZwkhKemj6huzSSkkeNgP/L45Tem6lqkzZhmAKhrrFTxgW99R3xpdJ/lOFpbwcXinjQjtRmIsDZCR6dynWXlpBO5HM7tJ+Vzt9sE1UIoVAFUbAAWGH6DhaT/KcWta1vAQr5nyfncSm4WHaT4OFobHrCruiHSQdsLpITxgZWZ7FHM1PQ08uYVCbulOLrGPLN23tsLnfjEeT12eVNc4zHLUpaJow8czyKhLWFlszXP1sLe2Fr6uJh2ucLqyPS62VnUaw2+qvVdTR0ShqmeOO99Kty1t9hyftisMwDqXp8uqnjIuHcJGD4/EQf0wLEYpqyvlrcwy5ZppD054w8zgdkdUB0hR72O/nA2uoM/kijqMrzCbMEdtLPBaBI7bksHA088k74o+8YybByeReH3NYHytcb/ILaZVSVmbZlHQRQxUxZGkkn1iTQg22G25J27bHxYk8s9MZbmme19HVSVFZQUUaU0kcrFRNMAGZjpAB2K7CwvfbbbIejc1kyKommrc4RnqI0DroaZkIufxImk/iI2Pbk40MecRrmFVmOTTddam01TDA5WUOLAuI2IuCouV9tgb4GkrmOdbcmkWkdBu4Rke5CuZF6VybMc2rajMaOKWnjnkp6ajmcyRxrGxXVZjuzEXvba9hxc5isehpvUdXPk+VZaMtppTDFR1BZI3lQlZHCgELuLcH8JPe+CeWZ1S1FdU1NIGio6icfDkoUaSpYFpSAbWUkqbm3zMe1sZGrC59ms89bl8XxVRMSYNOrQx2tcj/oN8TG9rnOb6Kx7CA0+qLZpLDW5n8XlEFHlEDoetTPLrWRyb6wq2CfUc33GwwQynMs0y4MKDMcmWVjdpDTPKWHgAsLDvgO2QZI8UDUeX00isekWMQ3dTYnjg7EexwGrsmp6Ku6608BhV9LRRxCP5L2uCDckc782xZGGSNDwOV4eXMcWO5C9BT1RmscsVRMmSS1aAqJ+lJGSD7XPbtfAf1PmmbeoZENRTZSY1jKho6h42vcEG+k7qRsRwcDR6fy3WA1Gji9gJCXF/ocQzZbQQ1UUUeXUZiaTpkGKxX329wNsWbBZeS62CrssvqCSg0U8eVpU2AMwqSwHvp0jf77YD0mWZlTbVeV1D6iWeaB1k1vfckkg784LpkGV0ySzTUiRLbW3TmItdTuQDtceRip+w4PgpKlq/McujjKk6Kl2C3bYabHe/a1h5xD5QW7i7CiCkETtsTMlcWpoqa3xVNU0xvYtUwnSv1YXW3vxgrkUfx8n7SIYUxTTSKRbUp5e3vwNrgX84gyCKKWveFs9r3hSJnZp4kCWFr3NvfENBmEFHmD1DzKEaIrJT0+pw8mrZwbaALA7g3Oqx3GBYqunDy7dwveoafXSwmOJuT/fktP0V8YXSQXJGw3OA2c1X7Qpsqjy2omiNfVKmpSFZAurXfftpvbvb33F1lRS1UCwtmmbTIpuDKkdn/wAWmxP0P5YJk1OJnvcXSGk8NVtRccWJB9rIofUOUjMaehWbqSTNpjkXdCwO41YJ1ckFJF1Z2KrfSABdiTwAO/0xi6LIqObPaKrXMBJHSgyLAY+nJI9wQoJOnue4473wYzitoZaqQumYiVFMITqpH0d/mIIDfMeONhxikaswMzyjpPCsxqAxl9vclQZjniyaoY8xo8sYHmV0eW30JAX73xEma06urD1PC2kEaZHpyrc2JsAe/YjjGfqvTuQ1CuYhmNNJbYmZJgze+ynHKb0VRUKxVuY1hraV2/dR0o0dS1rhmbdTyLAXxX94Nd5i4/BNW6GYbR9EfX91p4KzNZFSakrstr4yfwiMxhhwbMGb+nIxY/2hSAEZlltZT2G7oglT813t9secZrklZlfqBKPJ2qJRU2ejkjJVpUO4vbgjcHi1idsG567P/TYWSpmhzOhUhGmjbVpP8pbm+3e4N+TghlWRazuUBNpUEl7sIt6L0emkpauFZ6WaOaJhcPG4I/TEvRTxjCZZNlOZyipySoNBmBOorH8hJ7h04YfT33wbp88zOnQw1+UyVUimwnpHXRItubMwIPNxgtlUDzhI6jRZ2ZiO4IRlLtH6eqRTs8bfGRIFjJU/gfaw/phlVR1VKEaqppYup+AyC2r6Yd6dpa7K4EY106StHZ44m0r258kecFZ0EuQVaLs8E6T/AItzqurE+e2M1PTOZd98Lcaf4jp5KplIwX3HlCaKjlrpjDBo1BC5LtpAUc4J0oooMsroKnMIZDOqmNIQ7FZFJt2tbexP0xQyef4bNqOXkCVVbv8AK2x/QnDKyl+FzCalf5TFL0+b2F+d/YjAZybLUvBe7YTjlKnoampi6kMTMhNgbgXPgeT9MQq0kMwdGeOWNtiCQykf0xoM0AWtmhRQsULdNANgAu362v8AfAvPCf2k6v8A+6iosh8sBvgiSLYxrr8pFpGunUaqWAMs1vf52yrOaSHMcrp64DQYmaCVIxZQx+bWPBa+57kYmnqqY0jZpGyiumHTZACNMlrO9vcce7Ygpz/6Tr1uLNVw/U/TAjFLHube3wTR1HFOAHDDHXCN5TKzZNURK1mpp0lU+zDSbfcA/ljrU6yRmSd4lUm15TbV5t9POIPTZZ6yamUXNTTugA/mFmH/AOcGcqEutJEhaePoBGEeksn7wlwQSNmWwv8A5YKiqHxxHb6rJazp7ZdW87iGubewNrkY74TJKOaCSmilRpp55HRESUKtlUNctY7HUOOBfxhk0cQp46xE0NMWjWGWQssciai5JFiVAU/XFqjpqqnipZalQDS9TQl72jdLKGf8IKg+eBiITU16SGGdTEsrzK0Rd5A7Ek2KKR5Fr7g74qNRM83Ll7Gn0UYEewvIPIubnPPawwqcvWeGZ53Dn4ySHbi0aqtrePA9zhs2o5DmN7ka6exP+PD6hXVIIZVKyr1GYNuxLOT81u9rYhrmKZBpKHTLVDQ1/wCVTfb6kYIcS2lF+5/lLqdxm8RjYfK0/LAVPJh89cbf/Hzf1TEuW5bTVWXS1MslQxjmEXTgsDuCQbkHa+3GH+n6Zpos0lUEslG6J7lt7f8A84o5fUVkcoSgllSWe0do2sXv2wEDlb2obJI2RkT9rsZ9FoRFJQRu0tL0BTQyTUyuCxV2AW9z33/pjM0lM1XUxU0f4pGCi/A/7Af0wbigqqT0/mMczq6yvGBEh1sr6ty1uNhb7DAKOSSGQPEzI68MpII+4xLn7icWQmk0/RikLZN5Jvu/vopK2mko6qSmm0ll2JU7EHcH7jF6sc1eQ09TKCainlNPrPLppuLnuRa2KEEM1ZUdOOzSNdiXPgEkk8+f++L2bzJAkWWUxYwQEOzm3712AOr6WIt7Y85xZMHOBe1hPmGfl6qvmdNT00kS0lQZlaJWa5BKHxt/rizAjn0zWSOLwrVRiM34axBt9rYFAdsa9asV+VVQpkSOhiopE+HH/Dew3a/N+Q2ON7IerndTtYNpdcgX9PcrLpVzR03QUqE+YX0jUA1iyhuQDYEjvYYiqqhcpoRmUyu+pSIIALifyX7dPz3Pa3Is5VEk2a0cMq6o5J0VlPcEjBOokeWd3c3YtbxYDYAYKpY98meyUeI9X+7WBjGXL7/+rxxZHidHhdkdfwshsQfrjRUvrfN6eBY2FPUEf8SZCWP1IIxra7JcurlPXpl1fzoNLD7jGYrfRs6zn4SZXiO417Ee2HBLTyslT6rBJgnaVtvpi3l+mSSWnbioheLm25G362H3xUw6JzFLHItrowYXF+DfFcrN7C31WZpJzBOyUdiCgam4BHJ3HbBf1Gglnp64BdFdTpKbDvax/UYtTJlbSs6UEjs7sxMlQwG9zwtvPnsMPSr/AN3FJNBFNRjdYGuApuTcNfUDv5wpFLKbOAX0yXxfpzXtLbn1x/e6GHN6g2bRD1rAdYpdthYd7X97XxViimrKpYoUaWeUkgAXLE7k4KmlylgbR1yE/wAIlQge17Xt+uLsGYCjVY8upoqdADquNbSXFvmY7n/THfZ5nYA/VQ7xLpFKwmnGXZNh9VWmojUNS5Hl7oZEDTVTkjR1dv4v7o2+4xUy7JKqtzCWkdei0IPWL3srdh9SSPtfF0TQoJmpqVKeSZNEhjc6SL3NgeL2HFsPlzCplWIawrRkPqUWLMAAGbyQBbEtopkJL4xp2XbE0kW54zfKC5XU/CZjS1FiNEqFr3BG4vg8qw0NdPHVLLeNrK8QUlSCDf5vI/LEL1EKzmakpIIJC5cyFRI+o3vYsPlG54tiKWWSeRpJ3Z3bdmY3JwRBTOAIfwUn1/XqetkjfTg7mdzx+ifLOsjq3w6MVvpae8rC4tsW2HHYAY5LVVE6aJZ3ZALBL2W3i3GIb4Q98FthjZwFm56+qqP+SQn5p1XUS5bTwfB3V5xrNQBcWH8Cn/8AX1A4wOrq6qzBkM5U9NdMaRxhQLnewHnBNZSI3jZUeJjdo3W4JtYHyD7gjHIWjgcSQU0EUg4kUMSvuNRIB9+cBSUsjn3Wx0rxJp1FStYYiHtvx3Px91YpZHyiijgVR8UZlqJTe+mw2Tb2vf64EZnSfBZnJBT7qCJINI30GxUj87fbFzbvvfFpMwq0jVEqWVUGkaQAbeNQF/1x6dRYAb80FQeKnw1Ms07dwf2Hb+hQ9X1BVqzKktPGzlmbQIFZufmva+HzZTHmNbmM8FTEEuhgCMCJJWW5Qnsbg8X5HjDhWO4VauOGrjViQtSgci9rkE7jgYe1bGtKlNS0sdNGkolGh2J1Wte5JwOaObd7Jp/ltK2AmJm1/YWxznKAUc/wlXFOUuYnvpba/Yj27jBX1NCAaCoSN0jlpRpDg6hY/hb3AIH2xZattKZYKamgkYku6RAsxO53N7b72GOGukZSJ44KoFy/+8x9QqSBe1+OBj19jltf9lZJ4uoTUtkDDgEX9j2t8VQyujpa2hqmklMc8bqqNfZQb7sPFxbBDJ8oraGd6qf92Io2PQWzvUKOQF3BU25xyWvqJIWhLIsTWuiRIosDcDYX2xAksiMHSR0cCwZTYgexx6FC8jJ/n/SCn8ZEyu6bLsNueR68X5UOU09Qc9o5TQ1EEfxKNYwvpQar8kce5xdFI73kDxBWZz8zdlO5ww1lUwKtVzlSLEGQkEfnhonkWHpBrIL7W8874vip3xXIISjWdcj1RzC5haG3735XainkpyBIVNyR8rX4/wBRiK9uMSSTyyLpkfUC2o7DnEWC2breZZ9+0u8nC//Z"/>
          <p:cNvSpPr>
            <a:spLocks noChangeAspect="1" noChangeArrowheads="1"/>
          </p:cNvSpPr>
          <p:nvPr/>
        </p:nvSpPr>
        <p:spPr bwMode="auto">
          <a:xfrm>
            <a:off x="112713" y="-500063"/>
            <a:ext cx="1638300" cy="1028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hu-HU"/>
          </a:p>
        </p:txBody>
      </p:sp>
      <p:pic>
        <p:nvPicPr>
          <p:cNvPr id="34819" name="Picture 3" descr="C:\Users\zsmolnar1\Desktop\Tom and Jerry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93543" y="1268760"/>
            <a:ext cx="5314761" cy="331236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8438" name="TextBox 9"/>
          <p:cNvSpPr txBox="1">
            <a:spLocks noChangeArrowheads="1"/>
          </p:cNvSpPr>
          <p:nvPr/>
        </p:nvSpPr>
        <p:spPr bwMode="auto">
          <a:xfrm>
            <a:off x="1979613" y="4652963"/>
            <a:ext cx="41767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800" b="1"/>
              <a:t>A video indításához kattints a képre!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ím 1"/>
          <p:cNvSpPr>
            <a:spLocks noGrp="1"/>
          </p:cNvSpPr>
          <p:nvPr>
            <p:ph type="title"/>
          </p:nvPr>
        </p:nvSpPr>
        <p:spPr>
          <a:xfrm>
            <a:off x="468313" y="1196975"/>
            <a:ext cx="8229600" cy="638175"/>
          </a:xfrm>
        </p:spPr>
        <p:txBody>
          <a:bodyPr/>
          <a:lstStyle/>
          <a:p>
            <a:pPr eaLnBrk="1" hangingPunct="1"/>
            <a:r>
              <a:rPr lang="hu-HU" smtClean="0"/>
              <a:t>A konfliktusok megoldása</a:t>
            </a:r>
            <a:br>
              <a:rPr lang="hu-HU" smtClean="0"/>
            </a:br>
            <a:r>
              <a:rPr lang="hu-HU" smtClean="0"/>
              <a:t/>
            </a:r>
            <a:br>
              <a:rPr lang="hu-HU" smtClean="0"/>
            </a:br>
            <a:endParaRPr lang="hu-HU" smtClean="0"/>
          </a:p>
        </p:txBody>
      </p:sp>
      <p:sp>
        <p:nvSpPr>
          <p:cNvPr id="19459" name="Tartalom helye 2"/>
          <p:cNvSpPr>
            <a:spLocks noGrp="1"/>
          </p:cNvSpPr>
          <p:nvPr>
            <p:ph idx="1"/>
          </p:nvPr>
        </p:nvSpPr>
        <p:spPr>
          <a:xfrm>
            <a:off x="323850" y="1773238"/>
            <a:ext cx="8229600" cy="3841750"/>
          </a:xfrm>
        </p:spPr>
        <p:txBody>
          <a:bodyPr/>
          <a:lstStyle/>
          <a:p>
            <a:pPr eaLnBrk="1" hangingPunct="1"/>
            <a:endParaRPr lang="hu-HU" sz="1600" smtClean="0"/>
          </a:p>
          <a:p>
            <a:pPr eaLnBrk="1" hangingPunct="1"/>
            <a:endParaRPr lang="hu-HU" sz="1600" smtClean="0"/>
          </a:p>
        </p:txBody>
      </p:sp>
      <p:sp>
        <p:nvSpPr>
          <p:cNvPr id="5" name="Tartalom helye 2"/>
          <p:cNvSpPr txBox="1">
            <a:spLocks/>
          </p:cNvSpPr>
          <p:nvPr/>
        </p:nvSpPr>
        <p:spPr>
          <a:xfrm>
            <a:off x="395288" y="1773238"/>
            <a:ext cx="8229600" cy="384175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SzPct val="60000"/>
              <a:buFont typeface="Wingdings" pitchFamily="2" charset="2"/>
              <a:buChar char="q"/>
              <a:defRPr/>
            </a:pPr>
            <a:endParaRPr lang="hu-HU" sz="1600" kern="0">
              <a:solidFill>
                <a:schemeClr val="accent6">
                  <a:lumMod val="75000"/>
                </a:schemeClr>
              </a:solidFill>
              <a:latin typeface="+mj-lt"/>
              <a:cs typeface="Arial" charset="0"/>
            </a:endParaRPr>
          </a:p>
          <a:p>
            <a:pPr marL="342900" indent="-342900">
              <a:spcBef>
                <a:spcPct val="20000"/>
              </a:spcBef>
              <a:buSzPct val="60000"/>
              <a:buFont typeface="Wingdings" pitchFamily="2" charset="2"/>
              <a:buChar char="q"/>
              <a:defRPr/>
            </a:pPr>
            <a:endParaRPr lang="hu-HU" sz="1600" kern="0" dirty="0">
              <a:solidFill>
                <a:schemeClr val="accent6">
                  <a:lumMod val="75000"/>
                </a:schemeClr>
              </a:solidFill>
              <a:latin typeface="+mj-lt"/>
              <a:cs typeface="Arial" charset="0"/>
            </a:endParaRPr>
          </a:p>
        </p:txBody>
      </p:sp>
      <p:sp>
        <p:nvSpPr>
          <p:cNvPr id="21510" name="Téglalap 5"/>
          <p:cNvSpPr>
            <a:spLocks noChangeArrowheads="1"/>
          </p:cNvSpPr>
          <p:nvPr/>
        </p:nvSpPr>
        <p:spPr bwMode="auto">
          <a:xfrm>
            <a:off x="971550" y="1844675"/>
            <a:ext cx="7200900" cy="325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hu-HU" sz="2800" dirty="0"/>
              <a:t>Klasszikus megoldások:</a:t>
            </a:r>
          </a:p>
          <a:p>
            <a:pPr marL="342900" indent="-342900">
              <a:spcBef>
                <a:spcPct val="20000"/>
              </a:spcBef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sz="2000" dirty="0">
                <a:latin typeface="+mn-lt"/>
                <a:cs typeface="+mn-cs"/>
              </a:rPr>
              <a:t>Nyertes / vesztes stratégia </a:t>
            </a:r>
          </a:p>
          <a:p>
            <a:pPr marL="742950" lvl="1" indent="-285750">
              <a:spcBef>
                <a:spcPct val="20000"/>
              </a:spcBef>
              <a:buClr>
                <a:schemeClr val="accent1">
                  <a:lumMod val="10000"/>
                </a:schemeClr>
              </a:buClr>
              <a:buSzPct val="80000"/>
              <a:buFont typeface="Wingdings" pitchFamily="2" charset="2"/>
              <a:buChar char="§"/>
              <a:defRPr/>
            </a:pPr>
            <a:r>
              <a:rPr lang="hu-HU" sz="1600" dirty="0">
                <a:latin typeface="+mn-lt"/>
                <a:cs typeface="+mn-cs"/>
              </a:rPr>
              <a:t>(valamelyikünk vesztes lesz - rám és partneremre is igaz)</a:t>
            </a:r>
          </a:p>
          <a:p>
            <a:pPr marL="342900" indent="-342900">
              <a:spcBef>
                <a:spcPct val="20000"/>
              </a:spcBef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sz="2000" dirty="0">
                <a:latin typeface="+mn-lt"/>
                <a:cs typeface="+mn-cs"/>
              </a:rPr>
              <a:t>Vesztes / vesztes stratégia </a:t>
            </a:r>
          </a:p>
          <a:p>
            <a:pPr marL="742950" lvl="1" indent="-285750">
              <a:spcBef>
                <a:spcPct val="20000"/>
              </a:spcBef>
              <a:buClr>
                <a:schemeClr val="accent1">
                  <a:lumMod val="10000"/>
                </a:schemeClr>
              </a:buClr>
              <a:buSzPct val="80000"/>
              <a:buFont typeface="Wingdings" pitchFamily="2" charset="2"/>
              <a:buChar char="§"/>
              <a:defRPr/>
            </a:pPr>
            <a:r>
              <a:rPr lang="hu-HU" sz="1600" dirty="0">
                <a:latin typeface="+mn-lt"/>
                <a:cs typeface="+mn-cs"/>
              </a:rPr>
              <a:t>(mindketten veszítünk)</a:t>
            </a:r>
          </a:p>
          <a:p>
            <a:pPr marL="342900" indent="-342900">
              <a:spcBef>
                <a:spcPct val="20000"/>
              </a:spcBef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sz="2000" dirty="0">
                <a:latin typeface="+mn-lt"/>
                <a:cs typeface="+mn-cs"/>
              </a:rPr>
              <a:t> nyertes / nyertes stratégia</a:t>
            </a:r>
          </a:p>
          <a:p>
            <a:pPr marL="742950" lvl="1" indent="-285750">
              <a:spcBef>
                <a:spcPct val="20000"/>
              </a:spcBef>
              <a:buClr>
                <a:schemeClr val="accent1">
                  <a:lumMod val="10000"/>
                </a:schemeClr>
              </a:buClr>
              <a:buSzPct val="80000"/>
              <a:buFont typeface="Wingdings" pitchFamily="2" charset="2"/>
              <a:buChar char="§"/>
              <a:defRPr/>
            </a:pPr>
            <a:r>
              <a:rPr lang="hu-HU" sz="1600" dirty="0">
                <a:latin typeface="+mn-lt"/>
                <a:cs typeface="+mn-cs"/>
              </a:rPr>
              <a:t>(a felek azért dolgoznak közösen, hogy a lehető legjobban jöjjenek ki a konfliktusból)</a:t>
            </a:r>
          </a:p>
          <a:p>
            <a:pPr lvl="1">
              <a:defRPr/>
            </a:pPr>
            <a:endParaRPr lang="hu-HU" dirty="0">
              <a:solidFill>
                <a:srgbClr val="002060"/>
              </a:solidFill>
            </a:endParaRPr>
          </a:p>
        </p:txBody>
      </p:sp>
      <p:pic>
        <p:nvPicPr>
          <p:cNvPr id="19463" name="il_fi" descr="mediacio_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4438" y="4724400"/>
            <a:ext cx="2447925" cy="163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10" descr="http://www.mywaycoaching.hu/wp-content/uploads/2012/03/mobbing-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063" y="1700213"/>
            <a:ext cx="10795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5" name="Picture 12" descr="https://encrypted-tbn1.google.com/images?q=tbn:ANd9GcQmd5X4rEKA4cCEYvcWroQLBNGUYv4fLxqHhWfl-7se6rSDH0K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9925" y="1412875"/>
            <a:ext cx="1789113" cy="136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6" name="Picture 8" descr="https://encrypted-tbn3.google.com/images?q=tbn:ANd9GcQdWbFZRQ4WBxswOgMxiZTkdhLZrmCSD1uOh6k9SweZW0tT2KigK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3800" y="4437063"/>
            <a:ext cx="2592388" cy="210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ím 1"/>
          <p:cNvSpPr>
            <a:spLocks noGrp="1"/>
          </p:cNvSpPr>
          <p:nvPr>
            <p:ph type="title"/>
          </p:nvPr>
        </p:nvSpPr>
        <p:spPr>
          <a:xfrm>
            <a:off x="827088" y="530225"/>
            <a:ext cx="7416800" cy="1243013"/>
          </a:xfrm>
        </p:spPr>
        <p:txBody>
          <a:bodyPr/>
          <a:lstStyle/>
          <a:p>
            <a:r>
              <a:rPr lang="hu-HU" smtClean="0"/>
              <a:t>A konfliktuskezelés ötféle módja</a:t>
            </a:r>
            <a:br>
              <a:rPr lang="hu-HU" smtClean="0"/>
            </a:br>
            <a:endParaRPr lang="hu-HU" smtClean="0"/>
          </a:p>
        </p:txBody>
      </p:sp>
      <p:sp>
        <p:nvSpPr>
          <p:cNvPr id="20484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6" name="Tartalom helye 2"/>
          <p:cNvSpPr txBox="1">
            <a:spLocks/>
          </p:cNvSpPr>
          <p:nvPr/>
        </p:nvSpPr>
        <p:spPr>
          <a:xfrm>
            <a:off x="468313" y="1628775"/>
            <a:ext cx="8229600" cy="4176713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kern="0" dirty="0">
                <a:latin typeface="+mn-lt"/>
                <a:cs typeface="+mn-cs"/>
              </a:rPr>
              <a:t>Versengés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kern="0" dirty="0">
                <a:latin typeface="+mn-lt"/>
                <a:cs typeface="+mn-cs"/>
              </a:rPr>
              <a:t>Alkalmazkodás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kern="0" dirty="0">
                <a:latin typeface="+mn-lt"/>
                <a:cs typeface="+mn-cs"/>
              </a:rPr>
              <a:t>Elkerülés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kern="0" dirty="0">
                <a:latin typeface="+mn-lt"/>
                <a:cs typeface="+mn-cs"/>
              </a:rPr>
              <a:t>Problémamegoldás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kern="0" dirty="0">
                <a:latin typeface="+mn-lt"/>
                <a:cs typeface="+mn-cs"/>
              </a:rPr>
              <a:t>Kompromisszumkeresés</a:t>
            </a:r>
          </a:p>
          <a:p>
            <a:pPr marL="342900" indent="-342900">
              <a:spcBef>
                <a:spcPct val="20000"/>
              </a:spcBef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endParaRPr lang="hu-HU" sz="1600" kern="0" dirty="0">
              <a:latin typeface="Gill Sans MT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endParaRPr lang="hu-HU" sz="1600" kern="0" dirty="0">
              <a:latin typeface="Gill Sans M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ím 1"/>
          <p:cNvSpPr>
            <a:spLocks noGrp="1"/>
          </p:cNvSpPr>
          <p:nvPr>
            <p:ph type="title"/>
          </p:nvPr>
        </p:nvSpPr>
        <p:spPr>
          <a:xfrm>
            <a:off x="755650" y="836613"/>
            <a:ext cx="7200900" cy="863600"/>
          </a:xfrm>
        </p:spPr>
        <p:txBody>
          <a:bodyPr/>
          <a:lstStyle/>
          <a:p>
            <a:pPr eaLnBrk="1" hangingPunct="1"/>
            <a:r>
              <a:rPr lang="hu-HU" smtClean="0"/>
              <a:t>Az eredményes konfliktuskezelés előfeltételei</a:t>
            </a:r>
            <a:br>
              <a:rPr lang="hu-HU" smtClean="0"/>
            </a:br>
            <a:endParaRPr lang="hu-HU" smtClean="0"/>
          </a:p>
        </p:txBody>
      </p:sp>
      <p:sp>
        <p:nvSpPr>
          <p:cNvPr id="24579" name="Tartalom helye 2"/>
          <p:cNvSpPr>
            <a:spLocks noGrp="1"/>
          </p:cNvSpPr>
          <p:nvPr>
            <p:ph idx="1"/>
          </p:nvPr>
        </p:nvSpPr>
        <p:spPr>
          <a:xfrm>
            <a:off x="468313" y="1989138"/>
            <a:ext cx="8207375" cy="3841750"/>
          </a:xfrm>
        </p:spPr>
        <p:txBody>
          <a:bodyPr/>
          <a:lstStyle/>
          <a:p>
            <a:pPr eaLnBrk="1" hangingPunct="1">
              <a:defRPr/>
            </a:pPr>
            <a:r>
              <a:rPr lang="hu-HU" sz="2000" dirty="0" smtClean="0">
                <a:latin typeface="+mn-lt"/>
              </a:rPr>
              <a:t>Önbecsülés és mások megbecsülése</a:t>
            </a:r>
          </a:p>
          <a:p>
            <a:pPr eaLnBrk="1" hangingPunct="1">
              <a:defRPr/>
            </a:pPr>
            <a:r>
              <a:rPr lang="hu-HU" sz="2000" dirty="0" smtClean="0">
                <a:latin typeface="+mn-lt"/>
              </a:rPr>
              <a:t>Készség a meghallgatásra és a megértésre</a:t>
            </a:r>
          </a:p>
          <a:p>
            <a:pPr eaLnBrk="1" hangingPunct="1">
              <a:defRPr/>
            </a:pPr>
            <a:r>
              <a:rPr lang="hu-HU" sz="2000" dirty="0" smtClean="0">
                <a:latin typeface="+mn-lt"/>
              </a:rPr>
              <a:t>Beleérzés képessége (empátia)</a:t>
            </a:r>
          </a:p>
          <a:p>
            <a:pPr marL="742950" lvl="2" indent="-342900" eaLnBrk="1" hangingPunct="1"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sz="1800" dirty="0" smtClean="0">
                <a:latin typeface="+mn-lt"/>
                <a:ea typeface="+mn-ea"/>
              </a:rPr>
              <a:t>beleélem magam a másik helyzetébe, de mégsem azonosulok vele</a:t>
            </a:r>
          </a:p>
          <a:p>
            <a:pPr marL="742950" lvl="2" indent="-342900" eaLnBrk="1" hangingPunct="1"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sz="1800" dirty="0" smtClean="0">
                <a:latin typeface="+mn-lt"/>
                <a:ea typeface="+mn-ea"/>
              </a:rPr>
              <a:t>a legjobb megoldás érdekébenviszont méltányolhatom a másik fél törekvéseit</a:t>
            </a:r>
          </a:p>
          <a:p>
            <a:pPr eaLnBrk="1" hangingPunct="1">
              <a:defRPr/>
            </a:pPr>
            <a:r>
              <a:rPr lang="hu-HU" sz="2000" dirty="0" smtClean="0">
                <a:latin typeface="+mn-lt"/>
              </a:rPr>
              <a:t>Együttműködés, önérvényesítés erőszak nélkül (asszertivitás)</a:t>
            </a:r>
          </a:p>
          <a:p>
            <a:pPr marL="742950" lvl="2" indent="-342900" eaLnBrk="1" hangingPunct="1"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sz="1800" dirty="0" smtClean="0">
                <a:latin typeface="+mn-lt"/>
                <a:ea typeface="+mn-ea"/>
              </a:rPr>
              <a:t>saját érdekeink érvényesítése úgy, hogy figyelemmel vagyunk a másik fél érdekeire is, és kölcsönösen kielégítő megoldást keresünk</a:t>
            </a:r>
          </a:p>
          <a:p>
            <a:pPr marL="742950" lvl="2" indent="-342900" eaLnBrk="1" hangingPunct="1">
              <a:buClr>
                <a:srgbClr val="7F7F7F"/>
              </a:buClr>
              <a:buSzPct val="75000"/>
              <a:buFont typeface="Webdings" pitchFamily="18" charset="2"/>
              <a:buChar char=""/>
              <a:defRPr/>
            </a:pPr>
            <a:r>
              <a:rPr lang="hu-HU" sz="1800" dirty="0" smtClean="0">
                <a:latin typeface="+mn-lt"/>
                <a:ea typeface="+mn-ea"/>
              </a:rPr>
              <a:t>a másik „ellenfél” és nem „ellenség”  </a:t>
            </a:r>
          </a:p>
          <a:p>
            <a:pPr eaLnBrk="1" hangingPunct="1">
              <a:defRPr/>
            </a:pPr>
            <a:r>
              <a:rPr lang="hu-HU" sz="2000" dirty="0" smtClean="0">
                <a:latin typeface="+mn-lt"/>
              </a:rPr>
              <a:t>Nyitottság</a:t>
            </a:r>
          </a:p>
          <a:p>
            <a:pPr eaLnBrk="1" hangingPunct="1">
              <a:defRPr/>
            </a:pPr>
            <a:r>
              <a:rPr lang="hu-HU" sz="2000" dirty="0" smtClean="0">
                <a:latin typeface="+mn-lt"/>
              </a:rPr>
              <a:t>Fantázia, kreativitás</a:t>
            </a:r>
          </a:p>
          <a:p>
            <a:pPr eaLnBrk="1" hangingPunct="1">
              <a:defRPr/>
            </a:pPr>
            <a:endParaRPr lang="hu-HU" dirty="0" smtClean="0">
              <a:latin typeface="Gill Sans MT"/>
            </a:endParaRPr>
          </a:p>
          <a:p>
            <a:pPr eaLnBrk="1" hangingPunct="1">
              <a:defRPr/>
            </a:pPr>
            <a:endParaRPr lang="hu-HU" dirty="0" smtClean="0">
              <a:latin typeface="Gill Sans MT"/>
            </a:endParaRPr>
          </a:p>
        </p:txBody>
      </p:sp>
      <p:pic>
        <p:nvPicPr>
          <p:cNvPr id="21509" name="il_fi" descr="300_10655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325" y="1773238"/>
            <a:ext cx="119697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rg_hi" descr="ANd9GcRJtOlTvtfh3H1ezwNq75FjNFexcIw5JfFRDnL11vyY2mbp_g7u1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5084763"/>
            <a:ext cx="137953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10" descr="https://encrypted-tbn1.google.com/images?q=tbn:ANd9GcSWK1OAf4oqEw6Zglfaw4G9vr98qKfnCxQlM6LuaXR2pRcGHYKrM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4941888"/>
            <a:ext cx="2089150" cy="159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ezdőlap">
  <a:themeElements>
    <a:clrScheme name="Kezdőlap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Egyéni 1. sém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ezdőlap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zdőlap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zdőlap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zdőlap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zdőlap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zdőlap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4372</TotalTime>
  <Words>345</Words>
  <Application>Microsoft Office PowerPoint</Application>
  <PresentationFormat>Diavetítés a képernyőre (4:3 oldalarány)</PresentationFormat>
  <Paragraphs>66</Paragraphs>
  <Slides>9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0" baseType="lpstr">
      <vt:lpstr>Kezdőlap</vt:lpstr>
      <vt:lpstr>PowerPoint bemutató</vt:lpstr>
      <vt:lpstr>Konfliktusok fogalma, okai, kezelése</vt:lpstr>
      <vt:lpstr>Mi a konfliktus?</vt:lpstr>
      <vt:lpstr>  A konfliktus értelmezése, megítélése  </vt:lpstr>
      <vt:lpstr> A konfliktus folyamata </vt:lpstr>
      <vt:lpstr>PowerPoint bemutató</vt:lpstr>
      <vt:lpstr>A konfliktusok megoldása  </vt:lpstr>
      <vt:lpstr>A konfliktuskezelés ötféle módja </vt:lpstr>
      <vt:lpstr>Az eredményes konfliktuskezelés előfeltételei </vt:lpstr>
    </vt:vector>
  </TitlesOfParts>
  <Company>Konett Team Kft.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HEGYESI</dc:creator>
  <cp:lastModifiedBy>Nagy Dóra</cp:lastModifiedBy>
  <cp:revision>750</cp:revision>
  <cp:lastPrinted>2012-04-27T06:05:32Z</cp:lastPrinted>
  <dcterms:created xsi:type="dcterms:W3CDTF">2011-01-20T08:15:09Z</dcterms:created>
  <dcterms:modified xsi:type="dcterms:W3CDTF">2013-08-29T10:50:42Z</dcterms:modified>
</cp:coreProperties>
</file>