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8" r:id="rId8"/>
    <p:sldId id="264" r:id="rId9"/>
    <p:sldId id="265" r:id="rId10"/>
    <p:sldId id="266" r:id="rId11"/>
    <p:sldId id="263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églalap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Téglalap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Téglalap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Téglalap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Téglalap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Lekerekített téglalap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Lekerekített téglalap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Téglalap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Téglalap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Téglalap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Téglalap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76ABEED-D6C7-4EAA-A301-F9C3D431D221}" type="datetimeFigureOut">
              <a:rPr lang="hu-HU" smtClean="0"/>
              <a:t>2018.06.20.</a:t>
            </a:fld>
            <a:endParaRPr lang="hu-HU" dirty="0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1AFB4AA-9CBF-4321-B4F1-DDD05ADBCC0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BEED-D6C7-4EAA-A301-F9C3D431D221}" type="datetimeFigureOut">
              <a:rPr lang="hu-HU" smtClean="0"/>
              <a:t>2018.06.20.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FB4AA-9CBF-4321-B4F1-DDD05ADBCC0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BEED-D6C7-4EAA-A301-F9C3D431D221}" type="datetimeFigureOut">
              <a:rPr lang="hu-HU" smtClean="0"/>
              <a:t>2018.06.20.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FB4AA-9CBF-4321-B4F1-DDD05ADBCC0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BEED-D6C7-4EAA-A301-F9C3D431D221}" type="datetimeFigureOut">
              <a:rPr lang="hu-HU" smtClean="0"/>
              <a:t>2018.06.20.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FB4AA-9CBF-4321-B4F1-DDD05ADBCC0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6" name="Dátum hely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76ABEED-D6C7-4EAA-A301-F9C3D431D221}" type="datetimeFigureOut">
              <a:rPr lang="hu-HU" smtClean="0"/>
              <a:t>2018.06.20.</a:t>
            </a:fld>
            <a:endParaRPr lang="hu-HU" dirty="0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1AFB4AA-9CBF-4321-B4F1-DDD05ADBCC0F}" type="slidenum">
              <a:rPr lang="hu-HU" smtClean="0"/>
              <a:t>‹#›</a:t>
            </a:fld>
            <a:endParaRPr lang="hu-HU" dirty="0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76ABEED-D6C7-4EAA-A301-F9C3D431D221}" type="datetimeFigureOut">
              <a:rPr lang="hu-HU" smtClean="0"/>
              <a:t>2018.06.20.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1AFB4AA-9CBF-4321-B4F1-DDD05ADBCC0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BEED-D6C7-4EAA-A301-F9C3D431D221}" type="datetimeFigureOut">
              <a:rPr lang="hu-HU" smtClean="0"/>
              <a:t>2018.06.20.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FB4AA-9CBF-4321-B4F1-DDD05ADBCC0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BEED-D6C7-4EAA-A301-F9C3D431D221}" type="datetimeFigureOut">
              <a:rPr lang="hu-HU" smtClean="0"/>
              <a:t>2018.06.20.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FB4AA-9CBF-4321-B4F1-DDD05ADBCC0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dirty="0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BEED-D6C7-4EAA-A301-F9C3D431D221}" type="datetimeFigureOut">
              <a:rPr lang="hu-HU" smtClean="0"/>
              <a:t>2018.06.20.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FB4AA-9CBF-4321-B4F1-DDD05ADBCC0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BEED-D6C7-4EAA-A301-F9C3D431D221}" type="datetimeFigureOut">
              <a:rPr lang="hu-HU" smtClean="0"/>
              <a:t>2018.06.20.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FB4AA-9CBF-4321-B4F1-DDD05ADBCC0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BEED-D6C7-4EAA-A301-F9C3D431D221}" type="datetimeFigureOut">
              <a:rPr lang="hu-HU" smtClean="0"/>
              <a:t>2018.06.20.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FB4AA-9CBF-4321-B4F1-DDD05ADBCC0F}" type="slidenum">
              <a:rPr lang="hu-HU" smtClean="0"/>
              <a:t>‹#›</a:t>
            </a:fld>
            <a:endParaRPr lang="hu-H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églalap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Téglalap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Téglalap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Téglalap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Téglalap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Lekerekített téglalap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Lekerekített téglalap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Téglalap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Téglalap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Téglalap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Téglalap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Téglalap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Téglalap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76ABEED-D6C7-4EAA-A301-F9C3D431D221}" type="datetimeFigureOut">
              <a:rPr lang="hu-HU" smtClean="0"/>
              <a:t>2018.06.20.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1AFB4AA-9CBF-4321-B4F1-DDD05ADBCC0F}" type="slidenum">
              <a:rPr lang="hu-HU" smtClean="0"/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kozbeszerzes.hu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315145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Megváltozott </a:t>
            </a:r>
            <a:r>
              <a:rPr lang="hu-HU" dirty="0" smtClean="0"/>
              <a:t>munkaképességűek foglalkoztatása </a:t>
            </a:r>
            <a:r>
              <a:rPr lang="hu-HU" dirty="0" smtClean="0"/>
              <a:t>a közbeszerzés tükrében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Emberi Erőforrások Minisztériuma</a:t>
            </a:r>
          </a:p>
          <a:p>
            <a:r>
              <a:rPr lang="hu-HU" sz="2000" dirty="0" smtClean="0"/>
              <a:t>Közbeszerzési Főosztály</a:t>
            </a:r>
          </a:p>
          <a:p>
            <a:endParaRPr lang="hu-HU" sz="2000" dirty="0"/>
          </a:p>
          <a:p>
            <a:r>
              <a:rPr lang="hu-HU" sz="1400" dirty="0" smtClean="0"/>
              <a:t>Előadó</a:t>
            </a:r>
            <a:r>
              <a:rPr lang="hu-HU" sz="1400" dirty="0" smtClean="0"/>
              <a:t>: </a:t>
            </a:r>
            <a:r>
              <a:rPr lang="hu-HU" sz="1400" dirty="0" smtClean="0"/>
              <a:t>dr. Makadán Szófia közbeszerzési jogi referens</a:t>
            </a:r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457137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421904"/>
          </a:xfrm>
        </p:spPr>
        <p:txBody>
          <a:bodyPr>
            <a:normAutofit/>
          </a:bodyPr>
          <a:lstStyle/>
          <a:p>
            <a:r>
              <a:rPr lang="hu-HU" dirty="0" smtClean="0"/>
              <a:t>Közbeszerzési szempontból fontos alapfogalmak: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793608"/>
          </a:xfrm>
        </p:spPr>
        <p:txBody>
          <a:bodyPr>
            <a:normAutofit/>
          </a:bodyPr>
          <a:lstStyle/>
          <a:p>
            <a:pPr algn="just">
              <a:buClr>
                <a:schemeClr val="tx2"/>
              </a:buClr>
            </a:pP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Megváltozott munkaképességű személy (2011. évi CXCI. Törvény 22.§)</a:t>
            </a:r>
          </a:p>
          <a:p>
            <a:pPr algn="just">
              <a:buClr>
                <a:schemeClr val="tx2"/>
              </a:buClr>
            </a:pP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Akkreditált munkáltató [327/2012. (XI. 16.) Kormány rendelet 1.§ </a:t>
            </a:r>
            <a:r>
              <a:rPr lang="hu-HU" dirty="0" err="1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. pont, 1/A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.§]</a:t>
            </a:r>
          </a:p>
          <a:p>
            <a:pPr algn="just">
              <a:buClr>
                <a:schemeClr val="tx2"/>
              </a:buClr>
            </a:pP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Tranzit és tartós foglalkoztatás</a:t>
            </a:r>
            <a:r>
              <a:rPr lang="hu-HU" dirty="0">
                <a:solidFill>
                  <a:srgbClr val="438086">
                    <a:lumMod val="75000"/>
                  </a:srgbClr>
                </a:solidFill>
              </a:rPr>
              <a:t> </a:t>
            </a:r>
            <a:r>
              <a:rPr lang="hu-HU" dirty="0" smtClean="0">
                <a:solidFill>
                  <a:srgbClr val="438086">
                    <a:lumMod val="75000"/>
                  </a:srgbClr>
                </a:solidFill>
              </a:rPr>
              <a:t>[327/2012</a:t>
            </a:r>
            <a:r>
              <a:rPr lang="hu-HU" dirty="0">
                <a:solidFill>
                  <a:srgbClr val="438086">
                    <a:lumMod val="75000"/>
                  </a:srgbClr>
                </a:solidFill>
              </a:rPr>
              <a:t>. (XI. 16.) Kormány rendelet 1.§ </a:t>
            </a:r>
            <a:r>
              <a:rPr lang="hu-HU" dirty="0" smtClean="0">
                <a:solidFill>
                  <a:srgbClr val="438086">
                    <a:lumMod val="75000"/>
                  </a:srgbClr>
                </a:solidFill>
              </a:rPr>
              <a:t>9. és 10. pont]</a:t>
            </a:r>
            <a:endParaRPr lang="hu-H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09728" lvl="0" indent="0" algn="just">
              <a:buClr>
                <a:schemeClr val="tx2"/>
              </a:buClr>
              <a:buNone/>
            </a:pPr>
            <a:r>
              <a:rPr lang="hu-H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►</a:t>
            </a:r>
            <a:r>
              <a:rPr lang="hu-HU" b="1" dirty="0" smtClean="0">
                <a:solidFill>
                  <a:schemeClr val="bg2">
                    <a:lumMod val="25000"/>
                  </a:schemeClr>
                </a:solidFill>
              </a:rPr>
              <a:t>Védett </a:t>
            </a:r>
            <a:r>
              <a:rPr lang="hu-HU" b="1" dirty="0">
                <a:solidFill>
                  <a:schemeClr val="bg2">
                    <a:lumMod val="25000"/>
                  </a:schemeClr>
                </a:solidFill>
              </a:rPr>
              <a:t>munkahely </a:t>
            </a:r>
            <a:r>
              <a:rPr lang="hu-HU" dirty="0">
                <a:solidFill>
                  <a:schemeClr val="bg2">
                    <a:lumMod val="25000"/>
                  </a:schemeClr>
                </a:solidFill>
              </a:rPr>
              <a:t>(Kbt. 3.§ 41. pont) </a:t>
            </a:r>
          </a:p>
          <a:p>
            <a:pPr algn="just">
              <a:buClr>
                <a:schemeClr val="accent2">
                  <a:lumMod val="60000"/>
                  <a:lumOff val="40000"/>
                </a:schemeClr>
              </a:buClr>
            </a:pPr>
            <a:endParaRPr lang="hu-H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89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200" dirty="0" smtClean="0"/>
              <a:t>A közbeszerzési kötelezettség és a védett munkáltató viszonya</a:t>
            </a:r>
            <a:endParaRPr lang="hu-HU" sz="3200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Uniós értékhatár felett:</a:t>
            </a:r>
            <a:endParaRPr lang="hu-H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Nemzeti értékhatáron belül:</a:t>
            </a:r>
            <a:endParaRPr lang="hu-H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endParaRPr lang="hu-HU" sz="2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hu-HU" sz="2600" b="1" dirty="0" smtClean="0">
                <a:solidFill>
                  <a:schemeClr val="accent2">
                    <a:lumMod val="75000"/>
                  </a:schemeClr>
                </a:solidFill>
              </a:rPr>
              <a:t>Fenntartott közbeszerzések </a:t>
            </a:r>
            <a:r>
              <a:rPr lang="hu-HU" sz="2600" dirty="0" smtClean="0">
                <a:solidFill>
                  <a:schemeClr val="accent2">
                    <a:lumMod val="75000"/>
                  </a:schemeClr>
                </a:solidFill>
              </a:rPr>
              <a:t>(Kbt. 33.§) </a:t>
            </a:r>
          </a:p>
          <a:p>
            <a:pPr marL="109728" indent="0">
              <a:buNone/>
            </a:pPr>
            <a:endParaRPr lang="hu-H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>
              <a:buNone/>
            </a:pPr>
            <a:endParaRPr lang="hu-H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>
              <a:buNone/>
            </a:pPr>
            <a:endParaRPr lang="hu-H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>
              <a:buNone/>
            </a:pPr>
            <a:r>
              <a:rPr lang="hu-HU" u="sng" dirty="0" smtClean="0">
                <a:solidFill>
                  <a:schemeClr val="accent2">
                    <a:lumMod val="75000"/>
                  </a:schemeClr>
                </a:solidFill>
              </a:rPr>
              <a:t>A közbeszerzési eljárás lefolytatása kötelező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</a:rPr>
              <a:t>DE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 az 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ajánlatkérő a közbeszerzési eljárásban való részvétel jogát fenntarthatja, vagy a Kormány által elrendelt esetben köteles fenntartani az olyan, védett munkahelynek minősülő szervezeteknek, amelyek 30%-ot meghaladó mértékben megváltozott munkaképességű vagy hátrányos helyzetű munkavállalókat foglalkoztatnak, valamint az olyan fejlesztő foglalkoztatók számára, amelyek 30%-ot meghaladó mértékben fejlesztő foglalkoztatásban résztvevőket foglalkoztatnak. 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718304" y="2564904"/>
            <a:ext cx="4041775" cy="4029815"/>
          </a:xfrm>
        </p:spPr>
        <p:txBody>
          <a:bodyPr>
            <a:normAutofit/>
          </a:bodyPr>
          <a:lstStyle/>
          <a:p>
            <a:endParaRPr lang="hu-HU" sz="1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hu-HU" sz="1800" b="1" u="sng" dirty="0" smtClean="0">
                <a:solidFill>
                  <a:schemeClr val="accent2">
                    <a:lumMod val="75000"/>
                  </a:schemeClr>
                </a:solidFill>
              </a:rPr>
              <a:t>Mentes a közbeszerzési kötelezettség alól </a:t>
            </a:r>
            <a:r>
              <a:rPr lang="hu-HU" sz="1800" dirty="0" smtClean="0">
                <a:solidFill>
                  <a:schemeClr val="accent2">
                    <a:lumMod val="75000"/>
                  </a:schemeClr>
                </a:solidFill>
              </a:rPr>
              <a:t>[Kbt. 111. § t) pont]:     </a:t>
            </a:r>
          </a:p>
          <a:p>
            <a:pPr marL="109728" indent="0" algn="ctr">
              <a:buClr>
                <a:schemeClr val="accent1">
                  <a:lumMod val="75000"/>
                </a:schemeClr>
              </a:buClr>
              <a:buNone/>
            </a:pPr>
            <a:r>
              <a:rPr lang="hu-HU" sz="1800" dirty="0" smtClean="0">
                <a:solidFill>
                  <a:schemeClr val="accent2">
                    <a:lumMod val="75000"/>
                  </a:schemeClr>
                </a:solidFill>
              </a:rPr>
              <a:t>     </a:t>
            </a:r>
            <a:r>
              <a:rPr lang="hu-HU" sz="1600" b="1" i="1" cap="small" dirty="0" smtClean="0">
                <a:solidFill>
                  <a:schemeClr val="accent2">
                    <a:lumMod val="75000"/>
                  </a:schemeClr>
                </a:solidFill>
              </a:rPr>
              <a:t>védett munkahely</a:t>
            </a:r>
          </a:p>
          <a:p>
            <a:pPr marL="109728" indent="0" algn="ctr">
              <a:buClr>
                <a:schemeClr val="accent1">
                  <a:lumMod val="75000"/>
                </a:schemeClr>
              </a:buClr>
              <a:buNone/>
            </a:pPr>
            <a:endParaRPr lang="hu-HU" sz="1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ctr">
              <a:buClr>
                <a:schemeClr val="accent1">
                  <a:lumMod val="75000"/>
                </a:schemeClr>
              </a:buClr>
              <a:buNone/>
            </a:pPr>
            <a:r>
              <a:rPr lang="hu-H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u-HU" sz="1600" b="1" i="1" cap="small" dirty="0">
                <a:solidFill>
                  <a:schemeClr val="accent2">
                    <a:lumMod val="75000"/>
                  </a:schemeClr>
                </a:solidFill>
              </a:rPr>
              <a:t>megváltozott munkaképességű személyek </a:t>
            </a:r>
            <a:r>
              <a:rPr lang="hu-HU" sz="1600" b="1" i="1" u="sng" cap="small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által előállított </a:t>
            </a:r>
            <a:r>
              <a:rPr lang="hu-HU" sz="1600" b="1" i="1" u="sng" cap="small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109728" indent="0" algn="ctr">
              <a:buClr>
                <a:schemeClr val="accent1">
                  <a:lumMod val="75000"/>
                </a:schemeClr>
              </a:buClr>
              <a:buNone/>
            </a:pPr>
            <a:r>
              <a:rPr lang="hu-HU" sz="1600" dirty="0" smtClean="0">
                <a:solidFill>
                  <a:schemeClr val="accent2">
                    <a:lumMod val="75000"/>
                  </a:schemeClr>
                </a:solidFill>
              </a:rPr>
              <a:t>áru </a:t>
            </a:r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vagy teljesített </a:t>
            </a:r>
            <a:r>
              <a:rPr lang="hu-HU" sz="1600" dirty="0" smtClean="0">
                <a:solidFill>
                  <a:schemeClr val="accent2">
                    <a:lumMod val="75000"/>
                  </a:schemeClr>
                </a:solidFill>
              </a:rPr>
              <a:t>szolgáltatás</a:t>
            </a:r>
          </a:p>
          <a:p>
            <a:pPr marL="109728" indent="0" algn="ctr">
              <a:buClr>
                <a:schemeClr val="accent1">
                  <a:lumMod val="75000"/>
                </a:schemeClr>
              </a:buClr>
              <a:buNone/>
            </a:pPr>
            <a:endParaRPr lang="hu-HU" sz="1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>
              <a:buClr>
                <a:schemeClr val="accent1">
                  <a:lumMod val="75000"/>
                </a:schemeClr>
              </a:buClr>
              <a:buNone/>
            </a:pPr>
            <a:r>
              <a:rPr lang="hu-HU" sz="1600" b="1" dirty="0" smtClean="0">
                <a:solidFill>
                  <a:schemeClr val="accent2">
                    <a:lumMod val="75000"/>
                  </a:schemeClr>
                </a:solidFill>
              </a:rPr>
              <a:t>KIVÉVE</a:t>
            </a:r>
            <a:r>
              <a:rPr lang="hu-H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u-HU" sz="1400" dirty="0" smtClean="0">
                <a:solidFill>
                  <a:schemeClr val="accent2">
                    <a:lumMod val="75000"/>
                  </a:schemeClr>
                </a:solidFill>
              </a:rPr>
              <a:t>azokat az eseteket, amikor az ajánlatkérő az áru vagy szolgáltatás igénybevételére központi beszerző szerv </a:t>
            </a:r>
            <a:r>
              <a:rPr lang="hu-HU" sz="1400" dirty="0">
                <a:solidFill>
                  <a:srgbClr val="438086">
                    <a:lumMod val="75000"/>
                  </a:srgbClr>
                </a:solidFill>
              </a:rPr>
              <a:t>(KEF, NKOH</a:t>
            </a:r>
            <a:r>
              <a:rPr lang="hu-HU" sz="1400" dirty="0" smtClean="0">
                <a:solidFill>
                  <a:srgbClr val="438086">
                    <a:lumMod val="75000"/>
                  </a:srgbClr>
                </a:solidFill>
              </a:rPr>
              <a:t>) </a:t>
            </a:r>
            <a:r>
              <a:rPr lang="hu-HU" sz="1400" dirty="0" smtClean="0">
                <a:solidFill>
                  <a:schemeClr val="accent2">
                    <a:lumMod val="75000"/>
                  </a:schemeClr>
                </a:solidFill>
              </a:rPr>
              <a:t>vagy a BVOP útján köteles.</a:t>
            </a:r>
            <a:endParaRPr lang="hu-HU" sz="14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Lefelé nyíl 7"/>
          <p:cNvSpPr/>
          <p:nvPr/>
        </p:nvSpPr>
        <p:spPr>
          <a:xfrm>
            <a:off x="2339880" y="3501008"/>
            <a:ext cx="21602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Pluszjel 8"/>
          <p:cNvSpPr/>
          <p:nvPr/>
        </p:nvSpPr>
        <p:spPr>
          <a:xfrm>
            <a:off x="6732240" y="4049572"/>
            <a:ext cx="360040" cy="38753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8992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205880"/>
          </a:xfrm>
        </p:spPr>
        <p:txBody>
          <a:bodyPr>
            <a:normAutofit fontScale="90000"/>
          </a:bodyPr>
          <a:lstStyle/>
          <a:p>
            <a:pPr marL="0" indent="0"/>
            <a:r>
              <a:rPr lang="hu-HU" sz="2800" dirty="0" smtClean="0"/>
              <a:t>Értékhatárok (jelenleg hatályos):</a:t>
            </a:r>
            <a:br>
              <a:rPr lang="hu-HU" sz="2800" dirty="0" smtClean="0"/>
            </a:br>
            <a:r>
              <a:rPr lang="hu-HU" sz="1800" dirty="0">
                <a:solidFill>
                  <a:schemeClr val="accent1">
                    <a:lumMod val="50000"/>
                  </a:schemeClr>
                </a:solidFill>
              </a:rPr>
              <a:t>A Közbeszerzési Hatóság az egyes beszerzési tárgyak esetében alkalmazandó uniós és nemzeti értékhatárokat minden év elején közzéteszi </a:t>
            </a:r>
            <a:r>
              <a:rPr lang="hu-HU" sz="1800" dirty="0" smtClean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hu-HU" sz="1800" b="1" dirty="0" smtClean="0">
                <a:solidFill>
                  <a:schemeClr val="accent1">
                    <a:lumMod val="50000"/>
                  </a:schemeClr>
                </a:solidFill>
              </a:rPr>
              <a:t>honlapján</a:t>
            </a:r>
            <a:r>
              <a:rPr lang="hu-HU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hu-HU" sz="1800" dirty="0" smtClean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hu-HU" sz="1800" i="1" dirty="0" smtClean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hu-HU" sz="1800" i="1" dirty="0">
                <a:solidFill>
                  <a:schemeClr val="accent1">
                    <a:lumMod val="50000"/>
                  </a:schemeClr>
                </a:solidFill>
              </a:rPr>
              <a:t>Hatóság Elnökének tájékoztatója a 2018. január 1-jétől irányadó közbeszerzési értékhatárokról </a:t>
            </a:r>
            <a:r>
              <a:rPr lang="hu-HU" sz="1800" dirty="0">
                <a:solidFill>
                  <a:schemeClr val="accent1">
                    <a:lumMod val="50000"/>
                  </a:schemeClr>
                </a:solidFill>
              </a:rPr>
              <a:t>(KÉ 2018/7. szám, 2018</a:t>
            </a:r>
            <a:r>
              <a:rPr lang="hu-HU" sz="1800" dirty="0" smtClean="0">
                <a:solidFill>
                  <a:schemeClr val="accent1">
                    <a:lumMod val="50000"/>
                  </a:schemeClr>
                </a:solidFill>
              </a:rPr>
              <a:t>. 01.10</a:t>
            </a:r>
            <a:r>
              <a:rPr lang="hu-HU" sz="1800" dirty="0">
                <a:solidFill>
                  <a:schemeClr val="accent1">
                    <a:lumMod val="50000"/>
                  </a:schemeClr>
                </a:solidFill>
              </a:rPr>
              <a:t>.)</a:t>
            </a:r>
            <a:br>
              <a:rPr lang="hu-HU" sz="1800" dirty="0">
                <a:solidFill>
                  <a:schemeClr val="accent1">
                    <a:lumMod val="50000"/>
                  </a:schemeClr>
                </a:solidFill>
              </a:rPr>
            </a:br>
            <a:endParaRPr lang="hu-HU" sz="1800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81000" y="2420888"/>
            <a:ext cx="4041648" cy="504056"/>
          </a:xfrm>
        </p:spPr>
        <p:txBody>
          <a:bodyPr/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Uniós értékhatárok</a:t>
            </a:r>
            <a:endParaRPr lang="hu-H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721225" y="2420888"/>
            <a:ext cx="4041775" cy="504056"/>
          </a:xfrm>
        </p:spPr>
        <p:txBody>
          <a:bodyPr/>
          <a:lstStyle/>
          <a:p>
            <a:r>
              <a:rPr lang="hu-HU" dirty="0" smtClean="0">
                <a:solidFill>
                  <a:schemeClr val="accent1">
                    <a:lumMod val="50000"/>
                  </a:schemeClr>
                </a:solidFill>
              </a:rPr>
              <a:t>Nemzeti értékhatárok</a:t>
            </a:r>
            <a:endParaRPr lang="hu-H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381000" y="2924944"/>
            <a:ext cx="4041648" cy="3669774"/>
          </a:xfrm>
        </p:spPr>
        <p:txBody>
          <a:bodyPr>
            <a:normAutofit fontScale="47500" lnSpcReduction="20000"/>
          </a:bodyPr>
          <a:lstStyle/>
          <a:p>
            <a:pPr fontAlgn="t">
              <a:buClr>
                <a:schemeClr val="accent1">
                  <a:lumMod val="50000"/>
                </a:schemeClr>
              </a:buClr>
            </a:pPr>
            <a:endParaRPr lang="hu-HU" sz="22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 fontAlgn="t">
              <a:buClr>
                <a:schemeClr val="accent1">
                  <a:lumMod val="50000"/>
                </a:schemeClr>
              </a:buClr>
              <a:buNone/>
            </a:pP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Árubeszerzés:</a:t>
            </a:r>
            <a:endParaRPr lang="hu-HU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 fontAlgn="base">
              <a:buNone/>
            </a:pP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→ 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</a:rPr>
              <a:t>Kbt. 5. § (1) a)</a:t>
            </a:r>
            <a:r>
              <a:rPr lang="hu-HU" sz="2400" dirty="0" err="1">
                <a:solidFill>
                  <a:schemeClr val="accent2">
                    <a:lumMod val="75000"/>
                  </a:schemeClr>
                </a:solidFill>
              </a:rPr>
              <a:t>-b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</a:rPr>
              <a:t>) szerinti AK esetén:  </a:t>
            </a:r>
            <a:endParaRPr lang="hu-H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 fontAlgn="base">
              <a:buNone/>
            </a:pP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	44.735.040, - Ft 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144.000, - 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EUR)</a:t>
            </a:r>
            <a:endParaRPr lang="hu-HU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 fontAlgn="base">
              <a:buNone/>
            </a:pP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→ 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öbbi 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</a:rPr>
              <a:t>AK </a:t>
            </a: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esetén:</a:t>
            </a:r>
          </a:p>
          <a:p>
            <a:pPr marL="109728" indent="0" algn="just" fontAlgn="base">
              <a:buNone/>
            </a:pP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	68.655.860, - Ft 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221.000, - EUR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hu-HU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 fontAlgn="t">
              <a:buNone/>
            </a:pP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Szolgáltatás-megrendelés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u-HU" sz="2400" i="1" dirty="0" smtClean="0">
                <a:solidFill>
                  <a:schemeClr val="accent2">
                    <a:lumMod val="75000"/>
                  </a:schemeClr>
                </a:solidFill>
              </a:rPr>
              <a:t>(ide </a:t>
            </a:r>
            <a:r>
              <a:rPr lang="hu-HU" sz="2400" i="1" dirty="0">
                <a:solidFill>
                  <a:schemeClr val="accent2">
                    <a:lumMod val="75000"/>
                  </a:schemeClr>
                </a:solidFill>
              </a:rPr>
              <a:t>értve </a:t>
            </a:r>
            <a:r>
              <a:rPr lang="hu-HU" sz="2400" i="1" dirty="0" smtClean="0">
                <a:solidFill>
                  <a:schemeClr val="accent2">
                    <a:lumMod val="75000"/>
                  </a:schemeClr>
                </a:solidFill>
              </a:rPr>
              <a:t>a tervpályázati </a:t>
            </a:r>
            <a:r>
              <a:rPr lang="hu-HU" sz="2400" i="1" dirty="0">
                <a:solidFill>
                  <a:schemeClr val="accent2">
                    <a:lumMod val="75000"/>
                  </a:schemeClr>
                </a:solidFill>
              </a:rPr>
              <a:t>eljárást is</a:t>
            </a:r>
            <a:r>
              <a:rPr lang="hu-HU" sz="2400" i="1" dirty="0" smtClean="0">
                <a:solidFill>
                  <a:schemeClr val="accent2">
                    <a:lumMod val="75000"/>
                  </a:schemeClr>
                </a:solidFill>
              </a:rPr>
              <a:t>):</a:t>
            </a:r>
            <a:endParaRPr lang="hu-HU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 fontAlgn="base">
              <a:buNone/>
            </a:pP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→ </a:t>
            </a: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</a:rPr>
              <a:t>Kbt. 5. § (1) a)</a:t>
            </a:r>
            <a:r>
              <a:rPr lang="hu-HU" sz="2400" dirty="0" err="1">
                <a:solidFill>
                  <a:schemeClr val="accent2">
                    <a:lumMod val="75000"/>
                  </a:schemeClr>
                </a:solidFill>
              </a:rPr>
              <a:t>-b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</a:rPr>
              <a:t>) szerinti AK esetén: </a:t>
            </a:r>
            <a:endParaRPr lang="hu-H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 fontAlgn="base">
              <a:buNone/>
            </a:pP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44.735.040, - Ft 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144.000, - EUR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hu-HU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 fontAlgn="base">
              <a:buNone/>
            </a:pP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→ 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öbbi 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</a:rPr>
              <a:t>AK esetén: 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68.655.860, - Ft 	(221.000, - EUR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hu-HU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 fontAlgn="base">
              <a:buNone/>
            </a:pP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→</a:t>
            </a: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a </a:t>
            </a: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Kbt</a:t>
            </a:r>
            <a:r>
              <a:rPr lang="hu-HU" sz="2400" dirty="0">
                <a:solidFill>
                  <a:schemeClr val="accent2">
                    <a:lumMod val="75000"/>
                  </a:schemeClr>
                </a:solidFill>
              </a:rPr>
              <a:t>. 3. </a:t>
            </a:r>
            <a:r>
              <a:rPr lang="hu-HU" sz="2400" dirty="0" smtClean="0">
                <a:solidFill>
                  <a:schemeClr val="accent2">
                    <a:lumMod val="75000"/>
                  </a:schemeClr>
                </a:solidFill>
              </a:rPr>
              <a:t>melléklete szerinti 	szolgáltatásoknál valamennyi AK:</a:t>
            </a:r>
          </a:p>
          <a:p>
            <a:pPr marL="109728" indent="0" algn="just" fontAlgn="base">
              <a:buNone/>
            </a:pP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232.995.000, - Ft (750.000, - EUR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hu-HU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 fontAlgn="t">
              <a:buNone/>
            </a:pP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É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pítési beruházás:</a:t>
            </a:r>
            <a:endParaRPr lang="hu-HU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 fontAlgn="t">
              <a:buNone/>
            </a:pP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	1.723.541.680, - Ft (5.548.000, - 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EUR)</a:t>
            </a:r>
            <a:endParaRPr lang="hu-HU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 fontAlgn="t">
              <a:buNone/>
            </a:pP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zolgáltatási koncesszió:</a:t>
            </a:r>
            <a:endParaRPr lang="hu-H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>
              <a:buNone/>
            </a:pP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	1.723.541.680, - Ft (5.548.000, - 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EUR)</a:t>
            </a:r>
            <a:endParaRPr lang="hu-HU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>
              <a:buNone/>
            </a:pP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Építési koncesszió:</a:t>
            </a:r>
            <a:endParaRPr lang="hu-H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algn="just">
              <a:buNone/>
            </a:pPr>
            <a:r>
              <a:rPr lang="hu-HU" sz="2400" b="1" dirty="0" smtClean="0">
                <a:solidFill>
                  <a:schemeClr val="accent2">
                    <a:lumMod val="75000"/>
                  </a:schemeClr>
                </a:solidFill>
              </a:rPr>
              <a:t>	1.723.541.680, - Ft (5.548.000, - </a:t>
            </a:r>
            <a:r>
              <a:rPr lang="hu-HU" sz="2400" b="1" dirty="0">
                <a:solidFill>
                  <a:schemeClr val="accent2">
                    <a:lumMod val="75000"/>
                  </a:schemeClr>
                </a:solidFill>
              </a:rPr>
              <a:t>EUR)</a:t>
            </a:r>
            <a:endParaRPr lang="hu-HU" sz="24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718304" y="2924944"/>
            <a:ext cx="4041775" cy="3669774"/>
          </a:xfrm>
        </p:spPr>
        <p:txBody>
          <a:bodyPr/>
          <a:lstStyle/>
          <a:p>
            <a:pPr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</a:pPr>
            <a:endParaRPr lang="hu-H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</a:pPr>
            <a:r>
              <a:rPr lang="hu-HU" sz="1600" b="1" dirty="0" smtClean="0">
                <a:solidFill>
                  <a:schemeClr val="accent2">
                    <a:lumMod val="75000"/>
                  </a:schemeClr>
                </a:solidFill>
              </a:rPr>
              <a:t>árubeszerzés</a:t>
            </a:r>
            <a:r>
              <a:rPr lang="hu-H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esetében  </a:t>
            </a:r>
            <a:r>
              <a:rPr lang="hu-HU" sz="1600" dirty="0" smtClean="0">
                <a:solidFill>
                  <a:schemeClr val="accent2">
                    <a:lumMod val="75000"/>
                  </a:schemeClr>
                </a:solidFill>
              </a:rPr>
              <a:t>       </a:t>
            </a:r>
            <a:r>
              <a:rPr lang="hu-HU" sz="1600" b="1" dirty="0" smtClean="0">
                <a:solidFill>
                  <a:schemeClr val="accent2">
                    <a:lumMod val="75000"/>
                  </a:schemeClr>
                </a:solidFill>
              </a:rPr>
              <a:t>15.000.000, - Ft</a:t>
            </a:r>
            <a:endParaRPr lang="hu-HU" sz="1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</a:pPr>
            <a:r>
              <a:rPr lang="hu-HU" sz="1600" b="1" dirty="0">
                <a:solidFill>
                  <a:schemeClr val="accent2">
                    <a:lumMod val="75000"/>
                  </a:schemeClr>
                </a:solidFill>
              </a:rPr>
              <a:t>építési beruházás </a:t>
            </a:r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esetében  </a:t>
            </a:r>
            <a:r>
              <a:rPr lang="hu-HU" sz="1600" b="1" dirty="0" smtClean="0">
                <a:solidFill>
                  <a:schemeClr val="accent2">
                    <a:lumMod val="75000"/>
                  </a:schemeClr>
                </a:solidFill>
              </a:rPr>
              <a:t>25.000.000, - Ft</a:t>
            </a:r>
            <a:endParaRPr lang="hu-HU" sz="1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</a:pPr>
            <a:r>
              <a:rPr lang="hu-HU" sz="1600" b="1" dirty="0">
                <a:solidFill>
                  <a:schemeClr val="accent2">
                    <a:lumMod val="75000"/>
                  </a:schemeClr>
                </a:solidFill>
              </a:rPr>
              <a:t>szolgáltatás</a:t>
            </a:r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 megrendelése esetében </a:t>
            </a:r>
            <a:r>
              <a:rPr lang="hu-HU" sz="1600" b="1" dirty="0" smtClean="0">
                <a:solidFill>
                  <a:schemeClr val="accent2">
                    <a:lumMod val="75000"/>
                  </a:schemeClr>
                </a:solidFill>
              </a:rPr>
              <a:t>15.000.000, - Ft</a:t>
            </a:r>
            <a:endParaRPr lang="hu-HU" sz="1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</a:pPr>
            <a:r>
              <a:rPr lang="hu-HU" sz="1600" b="1" dirty="0">
                <a:solidFill>
                  <a:schemeClr val="accent2">
                    <a:lumMod val="75000"/>
                  </a:schemeClr>
                </a:solidFill>
              </a:rPr>
              <a:t>szolgáltatási koncesszió </a:t>
            </a:r>
            <a:r>
              <a:rPr lang="hu-HU" sz="1600" dirty="0" smtClean="0">
                <a:solidFill>
                  <a:schemeClr val="accent2">
                    <a:lumMod val="75000"/>
                  </a:schemeClr>
                </a:solidFill>
              </a:rPr>
              <a:t>esetében </a:t>
            </a:r>
            <a:r>
              <a:rPr lang="hu-HU" sz="1600" b="1" dirty="0" smtClean="0">
                <a:solidFill>
                  <a:schemeClr val="accent2">
                    <a:lumMod val="75000"/>
                  </a:schemeClr>
                </a:solidFill>
              </a:rPr>
              <a:t>30.000.000, - Ft</a:t>
            </a:r>
            <a:endParaRPr lang="hu-HU" sz="16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50000"/>
                </a:schemeClr>
              </a:buClr>
              <a:buFont typeface="Arial" pitchFamily="34" charset="0"/>
              <a:buChar char="•"/>
            </a:pPr>
            <a:r>
              <a:rPr lang="hu-HU" sz="1600" b="1" dirty="0">
                <a:solidFill>
                  <a:schemeClr val="accent2">
                    <a:lumMod val="75000"/>
                  </a:schemeClr>
                </a:solidFill>
              </a:rPr>
              <a:t>építési koncesszió </a:t>
            </a:r>
            <a:r>
              <a:rPr lang="hu-HU" sz="1600" dirty="0" smtClean="0">
                <a:solidFill>
                  <a:schemeClr val="accent2">
                    <a:lumMod val="75000"/>
                  </a:schemeClr>
                </a:solidFill>
              </a:rPr>
              <a:t>esetében </a:t>
            </a:r>
            <a:r>
              <a:rPr lang="hu-HU" sz="1600" b="1" dirty="0" smtClean="0">
                <a:solidFill>
                  <a:schemeClr val="accent2">
                    <a:lumMod val="75000"/>
                  </a:schemeClr>
                </a:solidFill>
              </a:rPr>
              <a:t>100.000.000, - Ft</a:t>
            </a:r>
            <a:endParaRPr lang="hu-HU" sz="16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93612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u="sng" dirty="0" smtClean="0"/>
              <a:t>Nemzeti értékhatár alatti beszerzések:</a:t>
            </a:r>
            <a:endParaRPr lang="hu-HU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Clr>
                <a:schemeClr val="tx2"/>
              </a:buClr>
            </a:pP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Nettó 1 millió forint és az adott beszerzésre irányadó nemzeti értékhatár alsó küszöbe között</a:t>
            </a:r>
          </a:p>
          <a:p>
            <a:pPr algn="just">
              <a:buClr>
                <a:schemeClr val="tx2"/>
              </a:buClr>
            </a:pP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A közbeszerzési értékhatárok alatti értékű beszerzések megvalósításával és ellenőrzésével kapcsolatos szabályokról szóló </a:t>
            </a:r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</a:rPr>
              <a:t>459/2016. (XII. 23.) Korm. Rendelet </a:t>
            </a:r>
          </a:p>
          <a:p>
            <a:pPr algn="just">
              <a:buClr>
                <a:schemeClr val="tx2"/>
              </a:buClr>
            </a:pPr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</a:rPr>
              <a:t>DE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 Kbt. 111. § alá tartozó kivételi kör esetén ezen rendelet alkalmazása nem kötelező, TEHÁT az ajánlatkérő nem köteles három árajánlatot bekérni</a:t>
            </a:r>
          </a:p>
        </p:txBody>
      </p:sp>
    </p:spTree>
    <p:extLst>
      <p:ext uri="{BB962C8B-B14F-4D97-AF65-F5344CB8AC3E}">
        <p14:creationId xmlns:p14="http://schemas.microsoft.com/office/powerpoint/2010/main" val="378279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hu-HU" u="sng" dirty="0" smtClean="0"/>
              <a:t>SEGÉDLET az ajánlatkérők és az ajánlattevők részére:</a:t>
            </a:r>
            <a:endParaRPr lang="hu-HU" u="sng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Clr>
                <a:schemeClr val="tx2">
                  <a:lumMod val="75000"/>
                </a:schemeClr>
              </a:buClr>
            </a:pPr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</a:rPr>
              <a:t>JAVASLAT: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 az ajánlatkérők kérjenek be több (ár)ajánlatot, ezzel biztosítható a verseny tisztasága és a legjobb elérhető </a:t>
            </a:r>
            <a:r>
              <a:rPr lang="hu-HU" b="1" dirty="0" smtClean="0">
                <a:solidFill>
                  <a:schemeClr val="accent2">
                    <a:lumMod val="75000"/>
                  </a:schemeClr>
                </a:solidFill>
              </a:rPr>
              <a:t>ár/érték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 melletti szerződéskötés</a:t>
            </a:r>
          </a:p>
          <a:p>
            <a:pPr algn="just">
              <a:buClr>
                <a:schemeClr val="tx2">
                  <a:lumMod val="75000"/>
                </a:schemeClr>
              </a:buClr>
            </a:pP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A kiadott Segédlet mintaként szolgál, annak tartalma a jogszabályi keretek között, </a:t>
            </a:r>
            <a:r>
              <a:rPr lang="hu-HU" sz="2600" b="1" dirty="0" smtClean="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hu-HU" sz="2600" b="1" dirty="0">
                <a:solidFill>
                  <a:schemeClr val="accent2">
                    <a:lumMod val="75000"/>
                  </a:schemeClr>
                </a:solidFill>
              </a:rPr>
              <a:t>beszerzési eljárás sajátosságaira tekintettel</a:t>
            </a:r>
            <a:r>
              <a:rPr lang="hu-HU" sz="2600" dirty="0">
                <a:solidFill>
                  <a:srgbClr val="FF0000"/>
                </a:solidFill>
              </a:rPr>
              <a:t> </a:t>
            </a: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szabadon módosítható</a:t>
            </a:r>
          </a:p>
          <a:p>
            <a:pPr algn="just">
              <a:buClr>
                <a:schemeClr val="tx2">
                  <a:lumMod val="75000"/>
                </a:schemeClr>
              </a:buClr>
            </a:pPr>
            <a:r>
              <a:rPr lang="hu-HU" dirty="0" smtClean="0">
                <a:solidFill>
                  <a:schemeClr val="accent2">
                    <a:lumMod val="75000"/>
                  </a:schemeClr>
                </a:solidFill>
              </a:rPr>
              <a:t>Egy ajánlat bekérésnél irányadó szempontokat tartalmazza, valamint iratmintákat az árajánlatok benyújtásához azért, hogy az ajánlatkérők részéről a későbbiekben is igazolhatóak legyen a kivételi kör alkalmazásának feltételei </a:t>
            </a:r>
          </a:p>
          <a:p>
            <a:pPr algn="just">
              <a:buClr>
                <a:schemeClr val="tx2">
                  <a:lumMod val="75000"/>
                </a:schemeClr>
              </a:buClr>
            </a:pPr>
            <a:r>
              <a:rPr lang="hu-HU" i="1" u="sng" dirty="0" smtClean="0">
                <a:solidFill>
                  <a:schemeClr val="accent2">
                    <a:lumMod val="75000"/>
                  </a:schemeClr>
                </a:solidFill>
              </a:rPr>
              <a:t>Kiemelten fontos: a védett munkahelyi státusz igazolása (nyilatkozat vagy egyéb igazolás formájában)</a:t>
            </a:r>
            <a:endParaRPr lang="hu-H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257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u="sng" dirty="0">
                <a:solidFill>
                  <a:srgbClr val="424456"/>
                </a:solidFill>
              </a:rPr>
              <a:t>Javaslatok a cél elérése érdekében: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>
              <a:buClr>
                <a:srgbClr val="53548A">
                  <a:lumMod val="50000"/>
                </a:srgbClr>
              </a:buClr>
            </a:pPr>
            <a:r>
              <a:rPr lang="hu-HU" sz="2400" dirty="0">
                <a:solidFill>
                  <a:srgbClr val="438086">
                    <a:lumMod val="75000"/>
                  </a:srgbClr>
                </a:solidFill>
              </a:rPr>
              <a:t>a védett munkahelyek és az általuk gyártott termékekre vonatkozó nyilvántartás vezetése </a:t>
            </a:r>
          </a:p>
          <a:p>
            <a:pPr lvl="1" algn="just">
              <a:buClr>
                <a:srgbClr val="53548A">
                  <a:lumMod val="50000"/>
                </a:srgbClr>
              </a:buClr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rgbClr val="438086">
                    <a:lumMod val="75000"/>
                  </a:srgbClr>
                </a:solidFill>
              </a:rPr>
              <a:t>végrehajtási rendelet kidolgozása</a:t>
            </a:r>
          </a:p>
          <a:p>
            <a:pPr lvl="1" algn="just">
              <a:buClr>
                <a:srgbClr val="53548A">
                  <a:lumMod val="50000"/>
                </a:srgbClr>
              </a:buClr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rgbClr val="438086">
                    <a:lumMod val="75000"/>
                  </a:srgbClr>
                </a:solidFill>
              </a:rPr>
              <a:t>vonatkozó jogszabályok összehangolása</a:t>
            </a:r>
          </a:p>
          <a:p>
            <a:pPr lvl="0" algn="just">
              <a:buClr>
                <a:srgbClr val="53548A">
                  <a:lumMod val="50000"/>
                </a:srgbClr>
              </a:buClr>
            </a:pPr>
            <a:r>
              <a:rPr lang="hu-HU" sz="2400" dirty="0">
                <a:solidFill>
                  <a:srgbClr val="438086">
                    <a:lumMod val="75000"/>
                  </a:srgbClr>
                </a:solidFill>
              </a:rPr>
              <a:t>az ajánlatkérők ösztönzése </a:t>
            </a:r>
            <a:r>
              <a:rPr lang="hu-HU" sz="2400" dirty="0" smtClean="0">
                <a:solidFill>
                  <a:srgbClr val="438086">
                    <a:lumMod val="75000"/>
                  </a:srgbClr>
                </a:solidFill>
              </a:rPr>
              <a:t>a kivételi kör alkalmazásával elérhető áruk </a:t>
            </a:r>
            <a:r>
              <a:rPr lang="hu-HU" sz="2400" dirty="0">
                <a:solidFill>
                  <a:srgbClr val="438086">
                    <a:lumMod val="75000"/>
                  </a:srgbClr>
                </a:solidFill>
              </a:rPr>
              <a:t>vagy szolgáltatások </a:t>
            </a:r>
            <a:r>
              <a:rPr lang="hu-HU" sz="2400" dirty="0" smtClean="0">
                <a:solidFill>
                  <a:srgbClr val="438086">
                    <a:lumMod val="75000"/>
                  </a:srgbClr>
                </a:solidFill>
              </a:rPr>
              <a:t>beszerzésére </a:t>
            </a:r>
            <a:endParaRPr lang="hu-HU" sz="2400" dirty="0">
              <a:solidFill>
                <a:srgbClr val="438086">
                  <a:lumMod val="75000"/>
                </a:srgbClr>
              </a:solidFill>
            </a:endParaRPr>
          </a:p>
          <a:p>
            <a:pPr lvl="1" algn="just">
              <a:buClr>
                <a:srgbClr val="53548A">
                  <a:lumMod val="50000"/>
                </a:srgbClr>
              </a:buClr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rgbClr val="438086">
                    <a:lumMod val="75000"/>
                  </a:srgbClr>
                </a:solidFill>
              </a:rPr>
              <a:t>nem kell lefolytatni egy hosszadalmasabb közbeszerzési eljárást</a:t>
            </a:r>
          </a:p>
          <a:p>
            <a:pPr lvl="1" algn="just">
              <a:buClr>
                <a:srgbClr val="53548A">
                  <a:lumMod val="50000"/>
                </a:srgbClr>
              </a:buClr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rgbClr val="438086">
                    <a:lumMod val="75000"/>
                  </a:srgbClr>
                </a:solidFill>
              </a:rPr>
              <a:t>védett munkahely-teremtési program kidolgozása</a:t>
            </a:r>
          </a:p>
          <a:p>
            <a:pPr lvl="1" algn="just">
              <a:buClr>
                <a:srgbClr val="53548A">
                  <a:lumMod val="50000"/>
                </a:srgbClr>
              </a:buClr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rgbClr val="438086">
                    <a:lumMod val="75000"/>
                  </a:srgbClr>
                </a:solidFill>
              </a:rPr>
              <a:t> nyilatkozatminták elérhetővé tétele</a:t>
            </a:r>
          </a:p>
          <a:p>
            <a:pPr lvl="0" algn="just">
              <a:buClr>
                <a:srgbClr val="53548A">
                  <a:lumMod val="50000"/>
                </a:srgbClr>
              </a:buClr>
            </a:pPr>
            <a:r>
              <a:rPr lang="hu-HU" sz="2400" dirty="0">
                <a:solidFill>
                  <a:srgbClr val="438086">
                    <a:lumMod val="75000"/>
                  </a:srgbClr>
                </a:solidFill>
              </a:rPr>
              <a:t>a megváltozott munkaképességűeket foglalkoztatók tájékoztatása a </a:t>
            </a:r>
            <a:r>
              <a:rPr lang="hu-HU" sz="2400" dirty="0" smtClean="0">
                <a:solidFill>
                  <a:srgbClr val="438086">
                    <a:lumMod val="75000"/>
                  </a:srgbClr>
                </a:solidFill>
              </a:rPr>
              <a:t>lehetőségekről, ajánlattevői oldalon a versenyképesség növelése, piacképes áruk és szolgáltatások biztosítása</a:t>
            </a:r>
            <a:endParaRPr lang="hu-HU" sz="2400" dirty="0">
              <a:solidFill>
                <a:srgbClr val="438086">
                  <a:lumMod val="75000"/>
                </a:srgbClr>
              </a:soli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05669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19256" cy="413792"/>
          </a:xfrm>
        </p:spPr>
        <p:txBody>
          <a:bodyPr>
            <a:normAutofit fontScale="90000"/>
          </a:bodyPr>
          <a:lstStyle/>
          <a:p>
            <a:pPr algn="ctr"/>
            <a:r>
              <a:rPr lang="hu-HU" sz="2700" u="sng" dirty="0" smtClean="0"/>
              <a:t>Ahol az ajánlattevők a folyamatban lévő közbeszerzési eljárásokról (nem a 111. § t) körben) tájékozódhatnak:</a:t>
            </a:r>
            <a:br>
              <a:rPr lang="hu-HU" sz="2700" u="sng" dirty="0" smtClean="0"/>
            </a:br>
            <a:r>
              <a:rPr lang="hu-HU" sz="3100" b="1" u="sng" dirty="0" err="1" smtClean="0">
                <a:hlinkClick r:id="rId2"/>
              </a:rPr>
              <a:t>www.kozbeszerzes.hu</a:t>
            </a:r>
            <a:r>
              <a:rPr lang="hu-HU" sz="3100" u="sng" dirty="0" smtClean="0"/>
              <a:t/>
            </a:r>
            <a:br>
              <a:rPr lang="hu-HU" sz="3100" u="sng" dirty="0" smtClean="0"/>
            </a:br>
            <a:r>
              <a:rPr lang="hu-HU" sz="3100" u="sng" dirty="0" smtClean="0"/>
              <a:t>Adatbázisok – Közbeszerzési értesítő</a:t>
            </a:r>
            <a:endParaRPr lang="hu-HU" sz="3100" u="sng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281" y="2249488"/>
            <a:ext cx="5405437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978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701824"/>
          </a:xfrm>
        </p:spPr>
        <p:txBody>
          <a:bodyPr>
            <a:normAutofit/>
          </a:bodyPr>
          <a:lstStyle/>
          <a:p>
            <a:pPr algn="ctr"/>
            <a:r>
              <a:rPr lang="hu-HU" sz="2800" dirty="0" smtClean="0"/>
              <a:t>Adatbázisok - Hirdetményfigyelő</a:t>
            </a:r>
            <a:endParaRPr lang="hu-HU" sz="2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44824"/>
            <a:ext cx="5405437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562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57808"/>
          </a:xfrm>
        </p:spPr>
        <p:txBody>
          <a:bodyPr>
            <a:normAutofit/>
          </a:bodyPr>
          <a:lstStyle/>
          <a:p>
            <a:pPr algn="ctr"/>
            <a:r>
              <a:rPr lang="hu-HU" sz="2800" dirty="0" smtClean="0"/>
              <a:t>Közbeszerzési értesítő – Részletes keresés</a:t>
            </a:r>
            <a:endParaRPr lang="hu-HU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44824"/>
            <a:ext cx="5405437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49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>
                <a:solidFill>
                  <a:schemeClr val="tx2"/>
                </a:solidFill>
              </a:rPr>
              <a:t>Köszönöm a figyelmet!</a:t>
            </a:r>
            <a:endParaRPr lang="hu-HU" dirty="0">
              <a:solidFill>
                <a:schemeClr val="tx2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hu-HU" dirty="0" smtClean="0"/>
          </a:p>
          <a:p>
            <a:r>
              <a:rPr lang="hu-HU" dirty="0" smtClean="0"/>
              <a:t>A témával kapcsolatos kérdéseikkel főosztályunkhoz is fordulhatnak az alábbi elérhetőségen:</a:t>
            </a:r>
          </a:p>
          <a:p>
            <a:endParaRPr lang="hu-HU" dirty="0" smtClean="0"/>
          </a:p>
          <a:p>
            <a:pPr algn="ctr"/>
            <a:r>
              <a:rPr lang="hu-HU" b="1" dirty="0" err="1" smtClean="0"/>
              <a:t>kozbeszerzes</a:t>
            </a:r>
            <a:r>
              <a:rPr lang="hu-HU" b="1" dirty="0" smtClean="0"/>
              <a:t>@</a:t>
            </a:r>
            <a:r>
              <a:rPr lang="hu-HU" b="1" dirty="0" err="1" smtClean="0"/>
              <a:t>emmi.gov.hu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2992404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ánus">
  <a:themeElements>
    <a:clrScheme name="Urbánus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ánu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ánu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273</TotalTime>
  <Words>552</Words>
  <Application>Microsoft Office PowerPoint</Application>
  <PresentationFormat>Diavetítés a képernyőre (4:3 oldalarány)</PresentationFormat>
  <Paragraphs>80</Paragraphs>
  <Slides>11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2" baseType="lpstr">
      <vt:lpstr>Urbánus</vt:lpstr>
      <vt:lpstr>Megváltozott munkaképességűek foglalkoztatása a közbeszerzés tükrében</vt:lpstr>
      <vt:lpstr>Közbeszerzési szempontból fontos alapfogalmak:</vt:lpstr>
      <vt:lpstr>A közbeszerzési kötelezettség és a védett munkáltató viszonya</vt:lpstr>
      <vt:lpstr>Értékhatárok (jelenleg hatályos): A Közbeszerzési Hatóság az egyes beszerzési tárgyak esetében alkalmazandó uniós és nemzeti értékhatárokat minden év elején közzéteszi a honlapján - a Hatóság Elnökének tájékoztatója a 2018. január 1-jétől irányadó közbeszerzési értékhatárokról (KÉ 2018/7. szám, 2018. 01.10.) </vt:lpstr>
      <vt:lpstr>Nemzeti értékhatár alatti beszerzések:</vt:lpstr>
      <vt:lpstr>SEGÉDLET az ajánlatkérők és az ajánlattevők részére:</vt:lpstr>
      <vt:lpstr>Javaslatok a cél elérése érdekében:</vt:lpstr>
      <vt:lpstr>Ahol az ajánlattevők a folyamatban lévő közbeszerzési eljárásokról (nem a 111. § t) körben) tájékozódhatnak: www.kozbeszerzes.hu Adatbázisok – Közbeszerzési értesítő</vt:lpstr>
      <vt:lpstr>Adatbázisok - Hirdetményfigyelő</vt:lpstr>
      <vt:lpstr>Közbeszerzési értesítő – Részletes keresés</vt:lpstr>
      <vt:lpstr>Köszönöm a figyelmet!</vt:lpstr>
    </vt:vector>
  </TitlesOfParts>
  <Company>KD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Megváltozott munkaképesség a közbeszerzés tükrében</dc:title>
  <dc:creator>Makadán Szófia dr.</dc:creator>
  <cp:lastModifiedBy>Makadán Szófia dr.</cp:lastModifiedBy>
  <cp:revision>26</cp:revision>
  <dcterms:created xsi:type="dcterms:W3CDTF">2018-06-07T13:07:53Z</dcterms:created>
  <dcterms:modified xsi:type="dcterms:W3CDTF">2018-06-20T14:01:57Z</dcterms:modified>
</cp:coreProperties>
</file>